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</p:sldMasterIdLst>
  <p:notesMasterIdLst>
    <p:notesMasterId r:id="rId43"/>
  </p:notesMasterIdLst>
  <p:sldIdLst>
    <p:sldId id="1365" r:id="rId3"/>
    <p:sldId id="1366" r:id="rId4"/>
    <p:sldId id="1407" r:id="rId5"/>
    <p:sldId id="1403" r:id="rId6"/>
    <p:sldId id="1404" r:id="rId7"/>
    <p:sldId id="1405" r:id="rId8"/>
    <p:sldId id="1370" r:id="rId9"/>
    <p:sldId id="1371" r:id="rId10"/>
    <p:sldId id="1367" r:id="rId11"/>
    <p:sldId id="1372" r:id="rId12"/>
    <p:sldId id="1368" r:id="rId13"/>
    <p:sldId id="1369" r:id="rId14"/>
    <p:sldId id="1373" r:id="rId15"/>
    <p:sldId id="1406" r:id="rId16"/>
    <p:sldId id="1376" r:id="rId17"/>
    <p:sldId id="1377" r:id="rId18"/>
    <p:sldId id="1378" r:id="rId19"/>
    <p:sldId id="1379" r:id="rId20"/>
    <p:sldId id="1380" r:id="rId21"/>
    <p:sldId id="1381" r:id="rId22"/>
    <p:sldId id="1382" r:id="rId23"/>
    <p:sldId id="1383" r:id="rId24"/>
    <p:sldId id="1384" r:id="rId25"/>
    <p:sldId id="1385" r:id="rId26"/>
    <p:sldId id="1386" r:id="rId27"/>
    <p:sldId id="1387" r:id="rId28"/>
    <p:sldId id="1388" r:id="rId29"/>
    <p:sldId id="1389" r:id="rId30"/>
    <p:sldId id="1390" r:id="rId31"/>
    <p:sldId id="1391" r:id="rId32"/>
    <p:sldId id="1392" r:id="rId33"/>
    <p:sldId id="1393" r:id="rId34"/>
    <p:sldId id="1394" r:id="rId35"/>
    <p:sldId id="1395" r:id="rId36"/>
    <p:sldId id="1396" r:id="rId37"/>
    <p:sldId id="1402" r:id="rId38"/>
    <p:sldId id="1398" r:id="rId39"/>
    <p:sldId id="1399" r:id="rId40"/>
    <p:sldId id="1400" r:id="rId41"/>
    <p:sldId id="1401" r:id="rId42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240"/>
    <a:srgbClr val="1C5686"/>
    <a:srgbClr val="CAD82A"/>
    <a:srgbClr val="A1B03F"/>
    <a:srgbClr val="378966"/>
    <a:srgbClr val="649E4A"/>
    <a:srgbClr val="B2C441"/>
    <a:srgbClr val="C9D725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1" autoAdjust="0"/>
    <p:restoredTop sz="95491" autoAdjust="0"/>
  </p:normalViewPr>
  <p:slideViewPr>
    <p:cSldViewPr snapToObjects="1">
      <p:cViewPr varScale="1">
        <p:scale>
          <a:sx n="83" d="100"/>
          <a:sy n="83" d="100"/>
        </p:scale>
        <p:origin x="643" y="58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Company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We/they carry
out attribution
on the majority
of/all campaigns
and analyse
results</c:v>
                </c:pt>
                <c:pt idx="1">
                  <c:v>We/they carry
out attribution
on some
campaigns and
analyse results</c:v>
                </c:pt>
                <c:pt idx="2">
                  <c:v>We/they carry
out attribution
but we/they are
not sure how
to effectively
analyse results</c:v>
                </c:pt>
                <c:pt idx="3">
                  <c:v>No, but we/they
are thinking
about it</c:v>
                </c:pt>
                <c:pt idx="4">
                  <c:v>No plans for
attribution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0.31</c:v>
                </c:pt>
                <c:pt idx="1">
                  <c:v>0.35</c:v>
                </c:pt>
                <c:pt idx="2">
                  <c:v>0.13</c:v>
                </c:pt>
                <c:pt idx="3">
                  <c:v>0.17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7D-4983-8E0C-961B86BFA4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Agency respondents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We/they carry
out attribution
on the majority
of/all campaigns
and analyse
results</c:v>
                </c:pt>
                <c:pt idx="1">
                  <c:v>We/they carry
out attribution
on some
campaigns and
analyse results</c:v>
                </c:pt>
                <c:pt idx="2">
                  <c:v>We/they carry
out attribution
but we/they are
not sure how
to effectively
analyse results</c:v>
                </c:pt>
                <c:pt idx="3">
                  <c:v>No, but we/they
are thinking
about it</c:v>
                </c:pt>
                <c:pt idx="4">
                  <c:v>No plans for
attribution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0.22</c:v>
                </c:pt>
                <c:pt idx="1">
                  <c:v>0.28999999999999998</c:v>
                </c:pt>
                <c:pt idx="2">
                  <c:v>0.18</c:v>
                </c:pt>
                <c:pt idx="3">
                  <c:v>0.23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7D-4983-8E0C-961B86BFA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6455184"/>
        <c:axId val="756448296"/>
      </c:barChart>
      <c:catAx>
        <c:axId val="75645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56448296"/>
        <c:crosses val="autoZero"/>
        <c:auto val="1"/>
        <c:lblAlgn val="ctr"/>
        <c:lblOffset val="100"/>
        <c:noMultiLvlLbl val="0"/>
      </c:catAx>
      <c:valAx>
        <c:axId val="75644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5645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Company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Lack of
knowledge</c:v>
                </c:pt>
                <c:pt idx="1">
                  <c:v>Lack of
time</c:v>
                </c:pt>
                <c:pt idx="2">
                  <c:v>Technology
limitations</c:v>
                </c:pt>
                <c:pt idx="3">
                  <c:v>Too much
disparate
data</c:v>
                </c:pt>
                <c:pt idx="4">
                  <c:v>Internal
politics</c:v>
                </c:pt>
                <c:pt idx="5">
                  <c:v>We/they
won’t use
the insights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0.57999999999999996</c:v>
                </c:pt>
                <c:pt idx="1">
                  <c:v>0.44</c:v>
                </c:pt>
                <c:pt idx="2">
                  <c:v>0.41</c:v>
                </c:pt>
                <c:pt idx="3">
                  <c:v>0.28000000000000003</c:v>
                </c:pt>
                <c:pt idx="4">
                  <c:v>0.19</c:v>
                </c:pt>
                <c:pt idx="5">
                  <c:v>7.0000000000000007E-2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0BE-B0D7-C389735A76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Agency respondents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Lack of
knowledge</c:v>
                </c:pt>
                <c:pt idx="1">
                  <c:v>Lack of
time</c:v>
                </c:pt>
                <c:pt idx="2">
                  <c:v>Technology
limitations</c:v>
                </c:pt>
                <c:pt idx="3">
                  <c:v>Too much
disparate
data</c:v>
                </c:pt>
                <c:pt idx="4">
                  <c:v>Internal
politics</c:v>
                </c:pt>
                <c:pt idx="5">
                  <c:v>We/they
won’t use
the insights</c:v>
                </c:pt>
                <c:pt idx="6">
                  <c:v>Other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0.74</c:v>
                </c:pt>
                <c:pt idx="1">
                  <c:v>0.26</c:v>
                </c:pt>
                <c:pt idx="2">
                  <c:v>0.38</c:v>
                </c:pt>
                <c:pt idx="3">
                  <c:v>0.18</c:v>
                </c:pt>
                <c:pt idx="4">
                  <c:v>0.15</c:v>
                </c:pt>
                <c:pt idx="5">
                  <c:v>0.05</c:v>
                </c:pt>
                <c:pt idx="6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FE-40BE-B0D7-C389735A7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6455184"/>
        <c:axId val="756448296"/>
      </c:barChart>
      <c:catAx>
        <c:axId val="75645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56448296"/>
        <c:crosses val="autoZero"/>
        <c:auto val="1"/>
        <c:lblAlgn val="ctr"/>
        <c:lblOffset val="100"/>
        <c:noMultiLvlLbl val="0"/>
      </c:catAx>
      <c:valAx>
        <c:axId val="75644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5645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Priority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Building understanding of customer journey/sales cycle</c:v>
                </c:pt>
                <c:pt idx="1">
                  <c:v>Optimising media mix </c:v>
                </c:pt>
                <c:pt idx="2">
                  <c:v>Justifying digital spending</c:v>
                </c:pt>
                <c:pt idx="3">
                  <c:v>Determining correct affilate payments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0.68</c:v>
                </c:pt>
                <c:pt idx="1">
                  <c:v>0.68</c:v>
                </c:pt>
                <c:pt idx="2">
                  <c:v>0.64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9-4D4F-9BDB-F7DA54AE3C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Medium Priority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Building understanding of customer journey/sales cycle</c:v>
                </c:pt>
                <c:pt idx="1">
                  <c:v>Optimising media mix </c:v>
                </c:pt>
                <c:pt idx="2">
                  <c:v>Justifying digital spending</c:v>
                </c:pt>
                <c:pt idx="3">
                  <c:v>Determining correct affilate payments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0.28999999999999998</c:v>
                </c:pt>
                <c:pt idx="2">
                  <c:v>0.3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79-4D4F-9BDB-F7DA54AE3C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 Priority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Building understanding of customer journey/sales cycle</c:v>
                </c:pt>
                <c:pt idx="1">
                  <c:v>Optimising media mix </c:v>
                </c:pt>
                <c:pt idx="2">
                  <c:v>Justifying digital spending</c:v>
                </c:pt>
                <c:pt idx="3">
                  <c:v>Determining correct affilate payments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0.02</c:v>
                </c:pt>
                <c:pt idx="1">
                  <c:v>0.03</c:v>
                </c:pt>
                <c:pt idx="2">
                  <c:v>0.06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79-4D4F-9BDB-F7DA54AE3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56455184"/>
        <c:axId val="756448296"/>
      </c:barChart>
      <c:catAx>
        <c:axId val="75645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756448296"/>
        <c:crosses val="autoZero"/>
        <c:auto val="1"/>
        <c:lblAlgn val="ctr"/>
        <c:lblOffset val="100"/>
        <c:noMultiLvlLbl val="0"/>
      </c:catAx>
      <c:valAx>
        <c:axId val="75644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75645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Company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Better
understanding
of how digital
channels work
together</c:v>
                </c:pt>
                <c:pt idx="1">
                  <c:v>Better
allocation
of budgets
across
channels </c:v>
                </c:pt>
                <c:pt idx="2">
                  <c:v>Better
understanding
of digital/
offline
interactions</c:v>
                </c:pt>
                <c:pt idx="3">
                  <c:v>Insights into
consumer
and customer
behaviour</c:v>
                </c:pt>
                <c:pt idx="4">
                  <c:v>More
accountability
for marketing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0.75</c:v>
                </c:pt>
                <c:pt idx="1">
                  <c:v>0.72</c:v>
                </c:pt>
                <c:pt idx="2">
                  <c:v>0.56999999999999995</c:v>
                </c:pt>
                <c:pt idx="3">
                  <c:v>0.5</c:v>
                </c:pt>
                <c:pt idx="4">
                  <c:v>0.44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E-4E43-9F71-B8631F51B0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Agency respondents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Better
understanding
of how digital
channels work
together</c:v>
                </c:pt>
                <c:pt idx="1">
                  <c:v>Better
allocation
of budgets
across
channels </c:v>
                </c:pt>
                <c:pt idx="2">
                  <c:v>Better
understanding
of digital/
offline
interactions</c:v>
                </c:pt>
                <c:pt idx="3">
                  <c:v>Insights into
consumer
and customer
behaviour</c:v>
                </c:pt>
                <c:pt idx="4">
                  <c:v>More
accountability
for marketing</c:v>
                </c:pt>
                <c:pt idx="5">
                  <c:v>Other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0.71</c:v>
                </c:pt>
                <c:pt idx="1">
                  <c:v>0.79</c:v>
                </c:pt>
                <c:pt idx="2">
                  <c:v>0.61</c:v>
                </c:pt>
                <c:pt idx="3">
                  <c:v>0.59</c:v>
                </c:pt>
                <c:pt idx="4">
                  <c:v>0.55000000000000004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E-4E43-9F71-B8631F51B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56455184"/>
        <c:axId val="756448296"/>
      </c:barChart>
      <c:catAx>
        <c:axId val="75645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756448296"/>
        <c:crosses val="autoZero"/>
        <c:auto val="1"/>
        <c:lblAlgn val="ctr"/>
        <c:lblOffset val="100"/>
        <c:noMultiLvlLbl val="0"/>
      </c:catAx>
      <c:valAx>
        <c:axId val="75644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75645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Last-Click</c:v>
                </c:pt>
                <c:pt idx="1">
                  <c:v>First-Click</c:v>
                </c:pt>
                <c:pt idx="2">
                  <c:v>Post-Click</c:v>
                </c:pt>
                <c:pt idx="3">
                  <c:v>First-Touch</c:v>
                </c:pt>
                <c:pt idx="4">
                  <c:v>Time Decay</c:v>
                </c:pt>
                <c:pt idx="5">
                  <c:v>Last-Touch</c:v>
                </c:pt>
                <c:pt idx="6">
                  <c:v>Custom</c:v>
                </c:pt>
                <c:pt idx="7">
                  <c:v>Algorithmic</c:v>
                </c:pt>
                <c:pt idx="8">
                  <c:v>View-Through</c:v>
                </c:pt>
                <c:pt idx="9">
                  <c:v>Position-based (U-model)</c:v>
                </c:pt>
                <c:pt idx="10">
                  <c:v>Linear</c:v>
                </c:pt>
                <c:pt idx="11">
                  <c:v>Other</c:v>
                </c:pt>
                <c:pt idx="12">
                  <c:v>Don't know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0.28000000000000003</c:v>
                </c:pt>
                <c:pt idx="1">
                  <c:v>0.5</c:v>
                </c:pt>
                <c:pt idx="2">
                  <c:v>0.47</c:v>
                </c:pt>
                <c:pt idx="3">
                  <c:v>0.25</c:v>
                </c:pt>
                <c:pt idx="4">
                  <c:v>0.05</c:v>
                </c:pt>
                <c:pt idx="5">
                  <c:v>0.17</c:v>
                </c:pt>
                <c:pt idx="6">
                  <c:v>0.17</c:v>
                </c:pt>
                <c:pt idx="7">
                  <c:v>0.27</c:v>
                </c:pt>
                <c:pt idx="8">
                  <c:v>0.05</c:v>
                </c:pt>
                <c:pt idx="9">
                  <c:v>0.06</c:v>
                </c:pt>
                <c:pt idx="10">
                  <c:v>0.19</c:v>
                </c:pt>
                <c:pt idx="11">
                  <c:v>0.02</c:v>
                </c:pt>
                <c:pt idx="1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0-4283-A167-BAA8CF85B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31092856"/>
        <c:axId val="531094824"/>
      </c:barChart>
      <c:catAx>
        <c:axId val="531092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094824"/>
        <c:crosses val="autoZero"/>
        <c:auto val="1"/>
        <c:lblAlgn val="ctr"/>
        <c:lblOffset val="100"/>
        <c:noMultiLvlLbl val="0"/>
      </c:catAx>
      <c:valAx>
        <c:axId val="531094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1092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effective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Algorithmic</c:v>
                </c:pt>
                <c:pt idx="1">
                  <c:v>Post-Click</c:v>
                </c:pt>
                <c:pt idx="2">
                  <c:v>First-Touch</c:v>
                </c:pt>
                <c:pt idx="3">
                  <c:v>Custom</c:v>
                </c:pt>
                <c:pt idx="4">
                  <c:v>Last Touch</c:v>
                </c:pt>
                <c:pt idx="5">
                  <c:v>Position-based (U-model)</c:v>
                </c:pt>
                <c:pt idx="6">
                  <c:v>First-Click</c:v>
                </c:pt>
                <c:pt idx="7">
                  <c:v>View-Through</c:v>
                </c:pt>
                <c:pt idx="8">
                  <c:v>Linear</c:v>
                </c:pt>
                <c:pt idx="9">
                  <c:v>Last-Click</c:v>
                </c:pt>
                <c:pt idx="10">
                  <c:v>Time Decay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0.59</c:v>
                </c:pt>
                <c:pt idx="1">
                  <c:v>0.53</c:v>
                </c:pt>
                <c:pt idx="2">
                  <c:v>0.46</c:v>
                </c:pt>
                <c:pt idx="3">
                  <c:v>0.46</c:v>
                </c:pt>
                <c:pt idx="4">
                  <c:v>0.43</c:v>
                </c:pt>
                <c:pt idx="5">
                  <c:v>0.43</c:v>
                </c:pt>
                <c:pt idx="6">
                  <c:v>0.41</c:v>
                </c:pt>
                <c:pt idx="7">
                  <c:v>0.32</c:v>
                </c:pt>
                <c:pt idx="8">
                  <c:v>0.31</c:v>
                </c:pt>
                <c:pt idx="9">
                  <c:v>0.28999999999999998</c:v>
                </c:pt>
                <c:pt idx="1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60-4202-B276-D42CCE7511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effective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Algorithmic</c:v>
                </c:pt>
                <c:pt idx="1">
                  <c:v>Post-Click</c:v>
                </c:pt>
                <c:pt idx="2">
                  <c:v>First-Touch</c:v>
                </c:pt>
                <c:pt idx="3">
                  <c:v>Custom</c:v>
                </c:pt>
                <c:pt idx="4">
                  <c:v>Last Touch</c:v>
                </c:pt>
                <c:pt idx="5">
                  <c:v>Position-based (U-model)</c:v>
                </c:pt>
                <c:pt idx="6">
                  <c:v>First-Click</c:v>
                </c:pt>
                <c:pt idx="7">
                  <c:v>View-Through</c:v>
                </c:pt>
                <c:pt idx="8">
                  <c:v>Linear</c:v>
                </c:pt>
                <c:pt idx="9">
                  <c:v>Last-Click</c:v>
                </c:pt>
                <c:pt idx="10">
                  <c:v>Time Decay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0.37</c:v>
                </c:pt>
                <c:pt idx="1">
                  <c:v>0.35</c:v>
                </c:pt>
                <c:pt idx="2">
                  <c:v>0.37</c:v>
                </c:pt>
                <c:pt idx="3">
                  <c:v>0.43</c:v>
                </c:pt>
                <c:pt idx="4">
                  <c:v>0.39</c:v>
                </c:pt>
                <c:pt idx="5">
                  <c:v>0.48</c:v>
                </c:pt>
                <c:pt idx="6">
                  <c:v>0.46</c:v>
                </c:pt>
                <c:pt idx="7">
                  <c:v>0.43</c:v>
                </c:pt>
                <c:pt idx="8">
                  <c:v>0.63</c:v>
                </c:pt>
                <c:pt idx="9">
                  <c:v>0.5</c:v>
                </c:pt>
                <c:pt idx="1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60-4202-B276-D42CCE7511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ineffective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Algorithmic</c:v>
                </c:pt>
                <c:pt idx="1">
                  <c:v>Post-Click</c:v>
                </c:pt>
                <c:pt idx="2">
                  <c:v>First-Touch</c:v>
                </c:pt>
                <c:pt idx="3">
                  <c:v>Custom</c:v>
                </c:pt>
                <c:pt idx="4">
                  <c:v>Last Touch</c:v>
                </c:pt>
                <c:pt idx="5">
                  <c:v>Position-based (U-model)</c:v>
                </c:pt>
                <c:pt idx="6">
                  <c:v>First-Click</c:v>
                </c:pt>
                <c:pt idx="7">
                  <c:v>View-Through</c:v>
                </c:pt>
                <c:pt idx="8">
                  <c:v>Linear</c:v>
                </c:pt>
                <c:pt idx="9">
                  <c:v>Last-Click</c:v>
                </c:pt>
                <c:pt idx="10">
                  <c:v>Time Decay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0.04</c:v>
                </c:pt>
                <c:pt idx="1">
                  <c:v>0.1</c:v>
                </c:pt>
                <c:pt idx="2">
                  <c:v>0.13</c:v>
                </c:pt>
                <c:pt idx="3">
                  <c:v>0.11</c:v>
                </c:pt>
                <c:pt idx="4">
                  <c:v>0.16</c:v>
                </c:pt>
                <c:pt idx="5">
                  <c:v>0.08</c:v>
                </c:pt>
                <c:pt idx="6">
                  <c:v>0.11</c:v>
                </c:pt>
                <c:pt idx="7">
                  <c:v>0.21</c:v>
                </c:pt>
                <c:pt idx="8">
                  <c:v>0.06</c:v>
                </c:pt>
                <c:pt idx="9">
                  <c:v>0.16</c:v>
                </c:pt>
                <c:pt idx="1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60-4202-B276-D42CCE7511A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Very ineffective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660291455870939E-3"/>
                  <c:y val="2.70951830311615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3064056499712715E-2"/>
                      <c:h val="9.9222560260113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C09-4CBC-92C7-07EF71EA47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Algorithmic</c:v>
                </c:pt>
                <c:pt idx="1">
                  <c:v>Post-Click</c:v>
                </c:pt>
                <c:pt idx="2">
                  <c:v>First-Touch</c:v>
                </c:pt>
                <c:pt idx="3">
                  <c:v>Custom</c:v>
                </c:pt>
                <c:pt idx="4">
                  <c:v>Last Touch</c:v>
                </c:pt>
                <c:pt idx="5">
                  <c:v>Position-based (U-model)</c:v>
                </c:pt>
                <c:pt idx="6">
                  <c:v>First-Click</c:v>
                </c:pt>
                <c:pt idx="7">
                  <c:v>View-Through</c:v>
                </c:pt>
                <c:pt idx="8">
                  <c:v>Linear</c:v>
                </c:pt>
                <c:pt idx="9">
                  <c:v>Last-Click</c:v>
                </c:pt>
                <c:pt idx="10">
                  <c:v>Time Decay</c:v>
                </c:pt>
              </c:strCache>
            </c:strRef>
          </c:cat>
          <c:val>
            <c:numRef>
              <c:f>Sheet1!$E$2:$E$12</c:f>
              <c:numCache>
                <c:formatCode>0%</c:formatCode>
                <c:ptCount val="11"/>
                <c:pt idx="0">
                  <c:v>0</c:v>
                </c:pt>
                <c:pt idx="1">
                  <c:v>0.02</c:v>
                </c:pt>
                <c:pt idx="2">
                  <c:v>0.03</c:v>
                </c:pt>
                <c:pt idx="3">
                  <c:v>0</c:v>
                </c:pt>
                <c:pt idx="4">
                  <c:v>0.02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</c:v>
                </c:pt>
                <c:pt idx="9">
                  <c:v>0.06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60-4202-B276-D42CCE7511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3952080"/>
        <c:axId val="853950768"/>
      </c:barChart>
      <c:catAx>
        <c:axId val="8539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3950768"/>
        <c:crosses val="autoZero"/>
        <c:auto val="1"/>
        <c:lblAlgn val="ctr"/>
        <c:lblOffset val="100"/>
        <c:noMultiLvlLbl val="0"/>
      </c:catAx>
      <c:valAx>
        <c:axId val="85395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395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780473315320771E-2"/>
          <c:y val="2.9038588596381715E-2"/>
          <c:w val="0.94387411008227518"/>
          <c:h val="0.8995944613321474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31-477A-A5CC-37E570914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1498096"/>
        <c:axId val="1261499080"/>
      </c:lineChart>
      <c:catAx>
        <c:axId val="126149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1499080"/>
        <c:crosses val="autoZero"/>
        <c:auto val="1"/>
        <c:lblAlgn val="ctr"/>
        <c:lblOffset val="100"/>
        <c:noMultiLvlLbl val="0"/>
      </c:catAx>
      <c:valAx>
        <c:axId val="12614990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149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7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38F6E-3509-8243-9379-F378DD8C1C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87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22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LOGISTIC REGRESSION: </a:t>
            </a:r>
            <a:r>
              <a:rPr lang="en-US" sz="1200" b="0" i="0" u="none" strike="noStrike" kern="1200" cap="none" baseline="0" dirty="0">
                <a:solidFill>
                  <a:srgbClr val="000000"/>
                </a:solidFill>
                <a:latin typeface="Arial"/>
                <a:ea typeface="Gill Sans"/>
                <a:cs typeface="Gill Sans"/>
                <a:sym typeface="Gill Sans"/>
              </a:rPr>
              <a:t>In medicine it is used to understand the probability of certain factors influencing a patient in getting better or getting sick. In </a:t>
            </a:r>
            <a:r>
              <a:rPr lang="en-US" sz="1200" b="0" i="0" u="none" strike="noStrike" kern="1200" cap="none" baseline="0" dirty="0" err="1">
                <a:solidFill>
                  <a:srgbClr val="000000"/>
                </a:solidFill>
                <a:latin typeface="Arial"/>
                <a:ea typeface="Gill Sans"/>
                <a:cs typeface="Gill Sans"/>
                <a:sym typeface="Gill Sans"/>
              </a:rPr>
              <a:t>Convertro’s</a:t>
            </a:r>
            <a:r>
              <a:rPr lang="en-US" sz="1200" b="0" i="0" u="none" strike="noStrike" kern="1200" cap="none" baseline="0" dirty="0">
                <a:solidFill>
                  <a:srgbClr val="000000"/>
                </a:solidFill>
                <a:latin typeface="Arial"/>
                <a:ea typeface="Gill Sans"/>
                <a:cs typeface="Gill Sans"/>
                <a:sym typeface="Gill Sans"/>
              </a:rPr>
              <a:t> case, we look at marketing interactions as the independent variables (factors) that influence a customer to a particular outcome.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Arial"/>
              <a:ea typeface="+mn-ea"/>
              <a:cs typeface="+mn-cs"/>
              <a:sym typeface="Gill San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“Is a statistical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method for analysing a dataset in which there are one or more independent variable that determine an outcome.  The outcome is measured with a dichotomous variable (in which there are only two possible outcomes) so binary” </a:t>
            </a:r>
            <a:endParaRPr lang="en-GB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Our model refreshes weekly to give you to the most accurate attribution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29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outlines the entire customer path…</a:t>
            </a:r>
          </a:p>
          <a:p>
            <a:endParaRPr lang="en-US" dirty="0"/>
          </a:p>
          <a:p>
            <a:r>
              <a:rPr lang="en-US" dirty="0"/>
              <a:t>As you know</a:t>
            </a:r>
            <a:r>
              <a:rPr lang="en-US" baseline="0" dirty="0"/>
              <a:t> paths to purchase are not linear and usually include more than one device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90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algorithm uses a logistic regression to understand which marketing touchpoints impacted or did not impact the final purchase or Conversion.</a:t>
            </a:r>
          </a:p>
          <a:p>
            <a:r>
              <a:rPr lang="en-US" dirty="0"/>
              <a:t>As a result, from these 4 examples we just covered:</a:t>
            </a:r>
          </a:p>
          <a:p>
            <a:pPr marL="171441" indent="-171441">
              <a:buFont typeface="Arial" panose="020B0604020202020204" pitchFamily="34" charset="0"/>
              <a:buChar char="•"/>
            </a:pPr>
            <a:r>
              <a:rPr lang="en-US" dirty="0"/>
              <a:t>Affiliate received 2 conversions out of 2 paths in which it was involved</a:t>
            </a:r>
          </a:p>
          <a:p>
            <a:pPr marL="171441" indent="-171441">
              <a:buFont typeface="Arial" panose="020B0604020202020204" pitchFamily="34" charset="0"/>
              <a:buChar char="•"/>
            </a:pPr>
            <a:r>
              <a:rPr lang="en-US" dirty="0"/>
              <a:t>Search resulted in 0 conversions out of the 2 paths.</a:t>
            </a:r>
          </a:p>
          <a:p>
            <a:pPr marL="171441" indent="-171441">
              <a:buFont typeface="Arial" panose="020B0604020202020204" pitchFamily="34" charset="0"/>
              <a:buChar char="•"/>
            </a:pPr>
            <a:r>
              <a:rPr lang="en-US" dirty="0"/>
              <a:t>Display converted once out of the 2 possible exposures.</a:t>
            </a:r>
          </a:p>
          <a:p>
            <a:pPr marL="171441" indent="-171441">
              <a:buFont typeface="Arial" panose="020B0604020202020204" pitchFamily="34" charset="0"/>
              <a:buChar char="•"/>
            </a:pPr>
            <a:r>
              <a:rPr lang="en-US" dirty="0"/>
              <a:t>And finally, Social resulted in 1 conversion out of the 3 paths.</a:t>
            </a:r>
          </a:p>
          <a:p>
            <a:endParaRPr lang="en-US" dirty="0"/>
          </a:p>
          <a:p>
            <a:r>
              <a:rPr lang="en-US" dirty="0"/>
              <a:t>The algorithm then goes back and analyzes ALL of the paths that occur (not just the 4, but millions of customer paths) and will assign back revenue-based credit to each and every touchpoint.</a:t>
            </a:r>
          </a:p>
          <a:p>
            <a:endParaRPr lang="en-US" dirty="0"/>
          </a:p>
          <a:p>
            <a:r>
              <a:rPr lang="en-US" dirty="0"/>
              <a:t>Affiliate gets a lot of credit (converts 100% of the time, and once it’s an ONLY)</a:t>
            </a:r>
          </a:p>
          <a:p>
            <a:r>
              <a:rPr lang="en-US" dirty="0"/>
              <a:t>Social may still get less credit…even though appears in user path 1 as converting, it doesn’t end up converting the remaining two times…riding coattails of Affiliate.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43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outlines the entire customer path…</a:t>
            </a:r>
          </a:p>
          <a:p>
            <a:endParaRPr lang="en-US" dirty="0"/>
          </a:p>
          <a:p>
            <a:r>
              <a:rPr lang="en-US" dirty="0"/>
              <a:t>As you know</a:t>
            </a:r>
            <a:r>
              <a:rPr lang="en-US" baseline="0" dirty="0"/>
              <a:t> paths to purchase are not linear and usually include more than one device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52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31" name="Shape 1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baseline="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8215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77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seen in the table, the issues which restrict marketers’ ability to carry out attribution or implement it properly are mainly around a lack of knowledge (58%), lack of time (44%) and technology limitations (41%). Agencies are 41% less likely to point to a lack of time as a hindrance, but they are 28% more likely to say that their clients lack the necessary knowledge.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platforms generating data that is either hard to digest or not actionable enough pose a sizeable challenge for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as they require specialist knowledge in order to dive into the data and extract meaningful insights.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 positive note, less than a fifth (19%) of survey respondents cite internal politics as an issue. This suggests that while there is probably appetite for implementing attribution,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need to make sure that their teams are equipped with the skills necessary to make the most of the tools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48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solutions</a:t>
            </a:r>
            <a:r>
              <a:rPr lang="en-US" baseline="0" dirty="0"/>
              <a:t> which begin to address this paralysis.  Marketing Mix Models were introduced in the ‘80’s and give executive marketers a top-down view over the factors impacting their business, along with strategic recommendations on how to spend marketing dollars.  Multi-touch attribution is a different approach which has only been possible in the last 7 years, as more user-level data became available.  Multi-touch attribution gives mid-level marketers actionable insights about how marketing channels are performing.  Both of these methodologies have positives and negatives.  </a:t>
            </a:r>
          </a:p>
          <a:p>
            <a:endParaRPr lang="en-US" baseline="0" dirty="0"/>
          </a:p>
          <a:p>
            <a:r>
              <a:rPr lang="en-US" baseline="0" dirty="0"/>
              <a:t>Marketing Mix Models include both marketing and non-marketing factors which impact sales/revenue. MMM typically helps users do annual or semi-annual planning across all marketing activity.  Executives need this holistic view. </a:t>
            </a:r>
          </a:p>
          <a:p>
            <a:r>
              <a:rPr lang="en-US" baseline="0" dirty="0"/>
              <a:t>Multi-touch attribution builds all its recommendations and insights from the user-level up.  This makes MTA great for accuracy and </a:t>
            </a:r>
            <a:r>
              <a:rPr lang="en-US" baseline="0" dirty="0" err="1"/>
              <a:t>actionability</a:t>
            </a:r>
            <a:r>
              <a:rPr lang="en-US" baseline="0" dirty="0"/>
              <a:t> down to the lowest levels of advertising activity.  Channel managers and marketing managers need this granularity.</a:t>
            </a:r>
          </a:p>
          <a:p>
            <a:endParaRPr lang="en-US" baseline="0" dirty="0"/>
          </a:p>
          <a:p>
            <a:r>
              <a:rPr lang="en-US" baseline="0" dirty="0"/>
              <a:t>On the negative side, MMM uses aggregated data, so insights at more granular levels are impossible.  MMM typically requires heavy manual data wrangling and can’t refresh in real-time.</a:t>
            </a:r>
          </a:p>
          <a:p>
            <a:r>
              <a:rPr lang="en-US" baseline="0" dirty="0"/>
              <a:t>MTA can’t account for many non-marketing factors, because the data doesn’t exist at the user-level.  Without these additional factors, MTA results can misinterpret marketing performance.</a:t>
            </a:r>
          </a:p>
          <a:p>
            <a:endParaRPr lang="en-US" baseline="0" dirty="0"/>
          </a:p>
          <a:p>
            <a:r>
              <a:rPr lang="en-US" baseline="0" dirty="0"/>
              <a:t>As advertisers become more sophisticated in their marketing activities, the analytics needs have evolved as well.  This means more advertisers want a single analytic tool which accounts for both strategic and tactical 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38F6E-3509-8243-9379-F378DD8C1C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6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MMM</a:t>
            </a:r>
            <a:r>
              <a:rPr lang="en-US" baseline="0" dirty="0"/>
              <a:t> has the right concept, but the execution is fuzzy.  </a:t>
            </a:r>
            <a:r>
              <a:rPr lang="en-US" dirty="0"/>
              <a:t>The</a:t>
            </a:r>
            <a:r>
              <a:rPr lang="en-US" baseline="0" dirty="0"/>
              <a:t> best way to combine these two competing methodologies is to take the best capabilities of both approaches and marry them to a solid infrastructure that can account for individual consumer behavior.  This framework accounts for all user-level </a:t>
            </a:r>
            <a:r>
              <a:rPr lang="en-US" baseline="0" dirty="0" err="1"/>
              <a:t>touchpoints</a:t>
            </a:r>
            <a:r>
              <a:rPr lang="en-US" baseline="0" dirty="0"/>
              <a:t>, addresses the complexity of our multi-device consumer media habits, and provides actionable recommendations from the highest levels down to consumer-level optimizations.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38F6E-3509-8243-9379-F378DD8C1C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92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Everyone talks about consumer first or people first marketing. But to really be people-first, you need a 360 view of them.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2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But that’s gotten more difficult than ever.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The consumer journey has gotten much more complex,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and 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rands have increasingly more ways to reach consumers - from TV to OTT, mobile to social, email to gaming,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ioT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to events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Brands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have to navigate through this cluttered ecosystem.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8F6E-3509-8243-9379-F378DD8C1C9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Leaving you with </a:t>
            </a:r>
            <a:r>
              <a:rPr lang="en-US" baseline="0" dirty="0"/>
              <a:t>a fragmented view of your consumer, and preventing you from being truly people first.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8281A-7C54-A34E-A8E3-758A5C2941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Shape 4122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23" name="Shape 4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456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000" baseline="0" dirty="0"/>
              <a:t>….</a:t>
            </a:r>
            <a:r>
              <a:rPr lang="en-US" sz="1000" baseline="0" dirty="0"/>
              <a:t>painting a 360 view of the consumer that no other company can provide.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6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6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our acquisition by Verizon, of Millennial Media, and partnership with Microsoft, we’ve become a leading global media technology company that helps you to reach 600M people around the world with this 360 view.</a:t>
            </a:r>
          </a:p>
          <a:p>
            <a:pPr marL="0" marR="0" indent="0" algn="l" defTabSz="456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/>
          </a:p>
          <a:p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</a:t>
            </a:r>
          </a:p>
          <a:p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Sources:</a:t>
            </a:r>
          </a:p>
          <a:p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 Internal Data, June 2016</a:t>
            </a:r>
          </a:p>
        </p:txBody>
      </p:sp>
      <p:sp>
        <p:nvSpPr>
          <p:cNvPr id="4124" name="Shape 4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62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2461" y="376239"/>
            <a:ext cx="11467084" cy="964727"/>
          </a:xfrm>
          <a:prstGeom prst="rect">
            <a:avLst/>
          </a:prstGeom>
        </p:spPr>
        <p:txBody>
          <a:bodyPr wrap="square" lIns="91432" tIns="0" rIns="91432" bIns="45716" anchor="t">
            <a:noAutofit/>
          </a:bodyPr>
          <a:lstStyle>
            <a:lvl1pPr algn="ctr">
              <a:lnSpc>
                <a:spcPct val="75000"/>
              </a:lnSpc>
              <a:defRPr lang="en-US" sz="5333" b="1" kern="2000" cap="all" spc="-267" baseline="0" dirty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EDIT HEADLINE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5200" y="6471260"/>
            <a:ext cx="430613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lang="en-US" sz="1067" smtClean="0">
                <a:solidFill>
                  <a:schemeClr val="bg1"/>
                </a:solidFill>
              </a:defRPr>
            </a:lvl1pPr>
          </a:lstStyle>
          <a:p>
            <a:fld id="{546CD2E5-F14D-4AB4-AABF-F1EC59ABA42A}" type="slidenum">
              <a:rPr>
                <a:solidFill>
                  <a:srgbClr val="FFFFFF"/>
                </a:solidFill>
                <a:latin typeface="Arial"/>
              </a:rPr>
              <a:pPr/>
              <a:t>‹Nr.›</a:t>
            </a:fld>
            <a:endParaRPr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‹Nr.›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4.png"/><Relationship Id="rId3" Type="http://schemas.openxmlformats.org/officeDocument/2006/relationships/image" Target="../media/image61.jpg"/><Relationship Id="rId21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microsoft.com/office/2007/relationships/hdphoto" Target="../media/hdphoto5.wdp"/><Relationship Id="rId10" Type="http://schemas.openxmlformats.org/officeDocument/2006/relationships/image" Target="../media/image68.png"/><Relationship Id="rId19" Type="http://schemas.microsoft.com/office/2007/relationships/hdphoto" Target="../media/hdphoto7.wdp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76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chart" Target="../charts/chart7.xml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2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1.png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11" Type="http://schemas.openxmlformats.org/officeDocument/2006/relationships/image" Target="../media/image6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emf"/><Relationship Id="rId39" Type="http://schemas.openxmlformats.org/officeDocument/2006/relationships/image" Target="../media/image42.png"/><Relationship Id="rId3" Type="http://schemas.openxmlformats.org/officeDocument/2006/relationships/image" Target="../media/image7.emf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33" Type="http://schemas.openxmlformats.org/officeDocument/2006/relationships/image" Target="../media/image36.emf"/><Relationship Id="rId38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emf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emf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em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emf"/><Relationship Id="rId30" Type="http://schemas.openxmlformats.org/officeDocument/2006/relationships/image" Target="../media/image33.png"/><Relationship Id="rId35" Type="http://schemas.openxmlformats.org/officeDocument/2006/relationships/image" Target="../media/image3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1484" y="1844824"/>
            <a:ext cx="9433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>
                <a:latin typeface="Korolev Condensed Bold" panose="02000000000000000000" pitchFamily="50" charset="0"/>
              </a:rPr>
              <a:t>THE YEAR OF THE DATA DRIVEN MARKETING</a:t>
            </a:r>
          </a:p>
          <a:p>
            <a:pPr algn="ctr"/>
            <a:r>
              <a:rPr lang="de-DE" sz="2800" dirty="0">
                <a:latin typeface="+mj-lt"/>
              </a:rPr>
              <a:t>TURN INSIGHTS INTO ACTIONS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54" y="4869160"/>
            <a:ext cx="2772308" cy="60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17601" y="1803401"/>
            <a:ext cx="4583289" cy="443371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 useBgFill="1">
        <p:nvSpPr>
          <p:cNvPr id="31" name="Freeform 35"/>
          <p:cNvSpPr>
            <a:spLocks/>
          </p:cNvSpPr>
          <p:nvPr/>
        </p:nvSpPr>
        <p:spPr bwMode="auto">
          <a:xfrm flipH="1">
            <a:off x="4267200" y="1206489"/>
            <a:ext cx="3068891" cy="9098193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7879 w 10000"/>
              <a:gd name="connsiteY5" fmla="*/ 392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7879 w 10000"/>
              <a:gd name="connsiteY5" fmla="*/ 3928 h 10067"/>
              <a:gd name="connsiteX6" fmla="*/ 8918 w 10000"/>
              <a:gd name="connsiteY6" fmla="*/ 4669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7680" y="491"/>
                  <a:pt x="6278" y="786"/>
                </a:cubicBezTo>
                <a:lnTo>
                  <a:pt x="5435" y="1707"/>
                </a:lnTo>
                <a:cubicBezTo>
                  <a:pt x="5450" y="1987"/>
                  <a:pt x="5466" y="2267"/>
                  <a:pt x="5481" y="2547"/>
                </a:cubicBezTo>
                <a:lnTo>
                  <a:pt x="6326" y="3174"/>
                </a:lnTo>
                <a:lnTo>
                  <a:pt x="7879" y="3928"/>
                </a:lnTo>
                <a:lnTo>
                  <a:pt x="8918" y="4669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 useBgFill="1">
        <p:nvSpPr>
          <p:cNvPr id="8" name="Freeform 35"/>
          <p:cNvSpPr>
            <a:spLocks/>
          </p:cNvSpPr>
          <p:nvPr/>
        </p:nvSpPr>
        <p:spPr bwMode="auto">
          <a:xfrm>
            <a:off x="0" y="1206489"/>
            <a:ext cx="3068891" cy="9098193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6163" y="600"/>
                  <a:pt x="4485" y="895"/>
                </a:cubicBezTo>
                <a:lnTo>
                  <a:pt x="3412" y="1551"/>
                </a:lnTo>
                <a:lnTo>
                  <a:pt x="3412" y="2375"/>
                </a:lnTo>
                <a:lnTo>
                  <a:pt x="4349" y="3174"/>
                </a:lnTo>
                <a:lnTo>
                  <a:pt x="4936" y="4568"/>
                </a:lnTo>
                <a:lnTo>
                  <a:pt x="8412" y="4653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BETTER TOGETHER</a:t>
            </a:r>
          </a:p>
        </p:txBody>
      </p:sp>
      <p:sp>
        <p:nvSpPr>
          <p:cNvPr id="10" name="Freeform 37"/>
          <p:cNvSpPr>
            <a:spLocks/>
          </p:cNvSpPr>
          <p:nvPr/>
        </p:nvSpPr>
        <p:spPr bwMode="auto">
          <a:xfrm>
            <a:off x="1196637" y="6309573"/>
            <a:ext cx="5000668" cy="4436500"/>
          </a:xfrm>
          <a:custGeom>
            <a:avLst/>
            <a:gdLst>
              <a:gd name="T0" fmla="*/ 1178 w 1554"/>
              <a:gd name="T1" fmla="*/ 59 h 1379"/>
              <a:gd name="T2" fmla="*/ 1171 w 1554"/>
              <a:gd name="T3" fmla="*/ 26 h 1379"/>
              <a:gd name="T4" fmla="*/ 1149 w 1554"/>
              <a:gd name="T5" fmla="*/ 0 h 1379"/>
              <a:gd name="T6" fmla="*/ 1120 w 1554"/>
              <a:gd name="T7" fmla="*/ 7 h 1379"/>
              <a:gd name="T8" fmla="*/ 1085 w 1554"/>
              <a:gd name="T9" fmla="*/ 8 h 1379"/>
              <a:gd name="T10" fmla="*/ 1038 w 1554"/>
              <a:gd name="T11" fmla="*/ 24 h 1379"/>
              <a:gd name="T12" fmla="*/ 960 w 1554"/>
              <a:gd name="T13" fmla="*/ 59 h 1379"/>
              <a:gd name="T14" fmla="*/ 902 w 1554"/>
              <a:gd name="T15" fmla="*/ 98 h 1379"/>
              <a:gd name="T16" fmla="*/ 864 w 1554"/>
              <a:gd name="T17" fmla="*/ 118 h 1379"/>
              <a:gd name="T18" fmla="*/ 757 w 1554"/>
              <a:gd name="T19" fmla="*/ 209 h 1379"/>
              <a:gd name="T20" fmla="*/ 653 w 1554"/>
              <a:gd name="T21" fmla="*/ 295 h 1379"/>
              <a:gd name="T22" fmla="*/ 607 w 1554"/>
              <a:gd name="T23" fmla="*/ 352 h 1379"/>
              <a:gd name="T24" fmla="*/ 543 w 1554"/>
              <a:gd name="T25" fmla="*/ 404 h 1379"/>
              <a:gd name="T26" fmla="*/ 502 w 1554"/>
              <a:gd name="T27" fmla="*/ 444 h 1379"/>
              <a:gd name="T28" fmla="*/ 469 w 1554"/>
              <a:gd name="T29" fmla="*/ 479 h 1379"/>
              <a:gd name="T30" fmla="*/ 528 w 1554"/>
              <a:gd name="T31" fmla="*/ 366 h 1379"/>
              <a:gd name="T32" fmla="*/ 558 w 1554"/>
              <a:gd name="T33" fmla="*/ 304 h 1379"/>
              <a:gd name="T34" fmla="*/ 524 w 1554"/>
              <a:gd name="T35" fmla="*/ 181 h 1379"/>
              <a:gd name="T36" fmla="*/ 406 w 1554"/>
              <a:gd name="T37" fmla="*/ 272 h 1379"/>
              <a:gd name="T38" fmla="*/ 379 w 1554"/>
              <a:gd name="T39" fmla="*/ 397 h 1379"/>
              <a:gd name="T40" fmla="*/ 263 w 1554"/>
              <a:gd name="T41" fmla="*/ 581 h 1379"/>
              <a:gd name="T42" fmla="*/ 214 w 1554"/>
              <a:gd name="T43" fmla="*/ 697 h 1379"/>
              <a:gd name="T44" fmla="*/ 133 w 1554"/>
              <a:gd name="T45" fmla="*/ 878 h 1379"/>
              <a:gd name="T46" fmla="*/ 77 w 1554"/>
              <a:gd name="T47" fmla="*/ 1078 h 1379"/>
              <a:gd name="T48" fmla="*/ 0 w 1554"/>
              <a:gd name="T49" fmla="*/ 1293 h 1379"/>
              <a:gd name="T50" fmla="*/ 1477 w 1554"/>
              <a:gd name="T51" fmla="*/ 1379 h 1379"/>
              <a:gd name="T52" fmla="*/ 1495 w 1554"/>
              <a:gd name="T53" fmla="*/ 1298 h 1379"/>
              <a:gd name="T54" fmla="*/ 1509 w 1554"/>
              <a:gd name="T55" fmla="*/ 1188 h 1379"/>
              <a:gd name="T56" fmla="*/ 1503 w 1554"/>
              <a:gd name="T57" fmla="*/ 1122 h 1379"/>
              <a:gd name="T58" fmla="*/ 1542 w 1554"/>
              <a:gd name="T59" fmla="*/ 1006 h 1379"/>
              <a:gd name="T60" fmla="*/ 1542 w 1554"/>
              <a:gd name="T61" fmla="*/ 953 h 1379"/>
              <a:gd name="T62" fmla="*/ 1543 w 1554"/>
              <a:gd name="T63" fmla="*/ 898 h 1379"/>
              <a:gd name="T64" fmla="*/ 1537 w 1554"/>
              <a:gd name="T65" fmla="*/ 841 h 1379"/>
              <a:gd name="T66" fmla="*/ 1509 w 1554"/>
              <a:gd name="T67" fmla="*/ 764 h 1379"/>
              <a:gd name="T68" fmla="*/ 1472 w 1554"/>
              <a:gd name="T69" fmla="*/ 716 h 1379"/>
              <a:gd name="T70" fmla="*/ 1468 w 1554"/>
              <a:gd name="T71" fmla="*/ 673 h 1379"/>
              <a:gd name="T72" fmla="*/ 1427 w 1554"/>
              <a:gd name="T73" fmla="*/ 574 h 1379"/>
              <a:gd name="T74" fmla="*/ 1399 w 1554"/>
              <a:gd name="T75" fmla="*/ 550 h 1379"/>
              <a:gd name="T76" fmla="*/ 1405 w 1554"/>
              <a:gd name="T77" fmla="*/ 495 h 1379"/>
              <a:gd name="T78" fmla="*/ 1384 w 1554"/>
              <a:gd name="T79" fmla="*/ 448 h 1379"/>
              <a:gd name="T80" fmla="*/ 1352 w 1554"/>
              <a:gd name="T81" fmla="*/ 359 h 1379"/>
              <a:gd name="T82" fmla="*/ 1314 w 1554"/>
              <a:gd name="T83" fmla="*/ 287 h 1379"/>
              <a:gd name="T84" fmla="*/ 1245 w 1554"/>
              <a:gd name="T85" fmla="*/ 181 h 1379"/>
              <a:gd name="T86" fmla="*/ 1237 w 1554"/>
              <a:gd name="T87" fmla="*/ 145 h 1379"/>
              <a:gd name="T88" fmla="*/ 1241 w 1554"/>
              <a:gd name="T89" fmla="*/ 81 h 1379"/>
              <a:gd name="T90" fmla="*/ 1178 w 1554"/>
              <a:gd name="T91" fmla="*/ 5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54" h="1379">
                <a:moveTo>
                  <a:pt x="1178" y="59"/>
                </a:moveTo>
                <a:cubicBezTo>
                  <a:pt x="1178" y="59"/>
                  <a:pt x="1176" y="36"/>
                  <a:pt x="1171" y="26"/>
                </a:cubicBezTo>
                <a:cubicBezTo>
                  <a:pt x="1167" y="16"/>
                  <a:pt x="1166" y="0"/>
                  <a:pt x="1149" y="0"/>
                </a:cubicBezTo>
                <a:cubicBezTo>
                  <a:pt x="1132" y="0"/>
                  <a:pt x="1126" y="6"/>
                  <a:pt x="1120" y="7"/>
                </a:cubicBezTo>
                <a:cubicBezTo>
                  <a:pt x="1113" y="8"/>
                  <a:pt x="1099" y="7"/>
                  <a:pt x="1085" y="8"/>
                </a:cubicBezTo>
                <a:cubicBezTo>
                  <a:pt x="1070" y="9"/>
                  <a:pt x="1065" y="19"/>
                  <a:pt x="1038" y="24"/>
                </a:cubicBezTo>
                <a:cubicBezTo>
                  <a:pt x="1011" y="28"/>
                  <a:pt x="975" y="46"/>
                  <a:pt x="960" y="59"/>
                </a:cubicBezTo>
                <a:cubicBezTo>
                  <a:pt x="944" y="71"/>
                  <a:pt x="914" y="88"/>
                  <a:pt x="902" y="98"/>
                </a:cubicBezTo>
                <a:cubicBezTo>
                  <a:pt x="890" y="108"/>
                  <a:pt x="875" y="104"/>
                  <a:pt x="864" y="118"/>
                </a:cubicBezTo>
                <a:cubicBezTo>
                  <a:pt x="852" y="133"/>
                  <a:pt x="779" y="187"/>
                  <a:pt x="757" y="209"/>
                </a:cubicBezTo>
                <a:cubicBezTo>
                  <a:pt x="734" y="230"/>
                  <a:pt x="663" y="268"/>
                  <a:pt x="653" y="295"/>
                </a:cubicBezTo>
                <a:cubicBezTo>
                  <a:pt x="643" y="323"/>
                  <a:pt x="627" y="345"/>
                  <a:pt x="607" y="352"/>
                </a:cubicBezTo>
                <a:cubicBezTo>
                  <a:pt x="586" y="359"/>
                  <a:pt x="551" y="388"/>
                  <a:pt x="543" y="404"/>
                </a:cubicBezTo>
                <a:cubicBezTo>
                  <a:pt x="536" y="419"/>
                  <a:pt x="513" y="428"/>
                  <a:pt x="502" y="444"/>
                </a:cubicBezTo>
                <a:cubicBezTo>
                  <a:pt x="490" y="460"/>
                  <a:pt x="469" y="479"/>
                  <a:pt x="469" y="479"/>
                </a:cubicBezTo>
                <a:cubicBezTo>
                  <a:pt x="469" y="479"/>
                  <a:pt x="514" y="385"/>
                  <a:pt x="528" y="366"/>
                </a:cubicBezTo>
                <a:cubicBezTo>
                  <a:pt x="541" y="348"/>
                  <a:pt x="546" y="314"/>
                  <a:pt x="558" y="304"/>
                </a:cubicBezTo>
                <a:cubicBezTo>
                  <a:pt x="552" y="279"/>
                  <a:pt x="534" y="216"/>
                  <a:pt x="524" y="181"/>
                </a:cubicBezTo>
                <a:cubicBezTo>
                  <a:pt x="483" y="203"/>
                  <a:pt x="418" y="248"/>
                  <a:pt x="406" y="272"/>
                </a:cubicBezTo>
                <a:cubicBezTo>
                  <a:pt x="394" y="295"/>
                  <a:pt x="382" y="373"/>
                  <a:pt x="379" y="397"/>
                </a:cubicBezTo>
                <a:cubicBezTo>
                  <a:pt x="345" y="416"/>
                  <a:pt x="272" y="552"/>
                  <a:pt x="263" y="581"/>
                </a:cubicBezTo>
                <a:cubicBezTo>
                  <a:pt x="254" y="609"/>
                  <a:pt x="219" y="652"/>
                  <a:pt x="214" y="697"/>
                </a:cubicBezTo>
                <a:cubicBezTo>
                  <a:pt x="208" y="743"/>
                  <a:pt x="151" y="831"/>
                  <a:pt x="133" y="878"/>
                </a:cubicBezTo>
                <a:cubicBezTo>
                  <a:pt x="115" y="924"/>
                  <a:pt x="87" y="1041"/>
                  <a:pt x="77" y="1078"/>
                </a:cubicBezTo>
                <a:cubicBezTo>
                  <a:pt x="67" y="1115"/>
                  <a:pt x="0" y="1293"/>
                  <a:pt x="0" y="1293"/>
                </a:cubicBezTo>
                <a:cubicBezTo>
                  <a:pt x="1477" y="1379"/>
                  <a:pt x="1477" y="1379"/>
                  <a:pt x="1477" y="1379"/>
                </a:cubicBezTo>
                <a:cubicBezTo>
                  <a:pt x="1477" y="1379"/>
                  <a:pt x="1493" y="1335"/>
                  <a:pt x="1495" y="1298"/>
                </a:cubicBezTo>
                <a:cubicBezTo>
                  <a:pt x="1497" y="1262"/>
                  <a:pt x="1510" y="1219"/>
                  <a:pt x="1509" y="1188"/>
                </a:cubicBezTo>
                <a:cubicBezTo>
                  <a:pt x="1508" y="1158"/>
                  <a:pt x="1500" y="1150"/>
                  <a:pt x="1503" y="1122"/>
                </a:cubicBezTo>
                <a:cubicBezTo>
                  <a:pt x="1507" y="1094"/>
                  <a:pt x="1539" y="1032"/>
                  <a:pt x="1542" y="1006"/>
                </a:cubicBezTo>
                <a:cubicBezTo>
                  <a:pt x="1544" y="980"/>
                  <a:pt x="1541" y="973"/>
                  <a:pt x="1542" y="953"/>
                </a:cubicBezTo>
                <a:cubicBezTo>
                  <a:pt x="1543" y="933"/>
                  <a:pt x="1554" y="910"/>
                  <a:pt x="1543" y="898"/>
                </a:cubicBezTo>
                <a:cubicBezTo>
                  <a:pt x="1531" y="886"/>
                  <a:pt x="1542" y="860"/>
                  <a:pt x="1537" y="841"/>
                </a:cubicBezTo>
                <a:cubicBezTo>
                  <a:pt x="1532" y="822"/>
                  <a:pt x="1527" y="782"/>
                  <a:pt x="1509" y="764"/>
                </a:cubicBezTo>
                <a:cubicBezTo>
                  <a:pt x="1491" y="745"/>
                  <a:pt x="1468" y="725"/>
                  <a:pt x="1472" y="716"/>
                </a:cubicBezTo>
                <a:cubicBezTo>
                  <a:pt x="1475" y="706"/>
                  <a:pt x="1474" y="692"/>
                  <a:pt x="1468" y="673"/>
                </a:cubicBezTo>
                <a:cubicBezTo>
                  <a:pt x="1461" y="653"/>
                  <a:pt x="1434" y="584"/>
                  <a:pt x="1427" y="574"/>
                </a:cubicBezTo>
                <a:cubicBezTo>
                  <a:pt x="1420" y="565"/>
                  <a:pt x="1405" y="559"/>
                  <a:pt x="1399" y="550"/>
                </a:cubicBezTo>
                <a:cubicBezTo>
                  <a:pt x="1394" y="541"/>
                  <a:pt x="1409" y="513"/>
                  <a:pt x="1405" y="495"/>
                </a:cubicBezTo>
                <a:cubicBezTo>
                  <a:pt x="1402" y="477"/>
                  <a:pt x="1391" y="468"/>
                  <a:pt x="1384" y="448"/>
                </a:cubicBezTo>
                <a:cubicBezTo>
                  <a:pt x="1369" y="411"/>
                  <a:pt x="1351" y="375"/>
                  <a:pt x="1352" y="359"/>
                </a:cubicBezTo>
                <a:cubicBezTo>
                  <a:pt x="1352" y="342"/>
                  <a:pt x="1319" y="311"/>
                  <a:pt x="1314" y="287"/>
                </a:cubicBezTo>
                <a:cubicBezTo>
                  <a:pt x="1309" y="262"/>
                  <a:pt x="1251" y="201"/>
                  <a:pt x="1245" y="181"/>
                </a:cubicBezTo>
                <a:cubicBezTo>
                  <a:pt x="1239" y="161"/>
                  <a:pt x="1233" y="161"/>
                  <a:pt x="1237" y="145"/>
                </a:cubicBezTo>
                <a:cubicBezTo>
                  <a:pt x="1241" y="130"/>
                  <a:pt x="1255" y="98"/>
                  <a:pt x="1241" y="81"/>
                </a:cubicBezTo>
                <a:cubicBezTo>
                  <a:pt x="1228" y="64"/>
                  <a:pt x="1197" y="59"/>
                  <a:pt x="1178" y="59"/>
                </a:cubicBez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latin typeface="Gotham Light"/>
              <a:cs typeface="Gotham Light"/>
            </a:endParaRPr>
          </a:p>
        </p:txBody>
      </p:sp>
      <p:sp>
        <p:nvSpPr>
          <p:cNvPr id="2" name="Oval 1"/>
          <p:cNvSpPr/>
          <p:nvPr/>
        </p:nvSpPr>
        <p:spPr>
          <a:xfrm>
            <a:off x="6502400" y="1600200"/>
            <a:ext cx="993421" cy="99342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Rectangle 32"/>
          <p:cNvSpPr/>
          <p:nvPr/>
        </p:nvSpPr>
        <p:spPr>
          <a:xfrm>
            <a:off x="7721600" y="1888786"/>
            <a:ext cx="3454400" cy="372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DATA SECURITY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384800" y="2114651"/>
            <a:ext cx="1196624" cy="0"/>
          </a:xfrm>
          <a:prstGeom prst="line">
            <a:avLst/>
          </a:pr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502400" y="2717800"/>
            <a:ext cx="993421" cy="99342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Rectangle 33"/>
          <p:cNvSpPr/>
          <p:nvPr/>
        </p:nvSpPr>
        <p:spPr>
          <a:xfrm>
            <a:off x="7721600" y="3065090"/>
            <a:ext cx="3454400" cy="372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TECH INNOVATION</a:t>
            </a:r>
          </a:p>
        </p:txBody>
      </p:sp>
      <p:cxnSp>
        <p:nvCxnSpPr>
          <p:cNvPr id="86" name="Straight Connector 85"/>
          <p:cNvCxnSpPr/>
          <p:nvPr/>
        </p:nvCxnSpPr>
        <p:spPr>
          <a:xfrm flipH="1">
            <a:off x="5725080" y="3223291"/>
            <a:ext cx="856344" cy="0"/>
          </a:xfrm>
          <a:prstGeom prst="line">
            <a:avLst/>
          </a:prstGeom>
          <a:ln w="190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6502400" y="3835400"/>
            <a:ext cx="993421" cy="99342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9" name="Rectangle 38"/>
          <p:cNvSpPr/>
          <p:nvPr/>
        </p:nvSpPr>
        <p:spPr>
          <a:xfrm>
            <a:off x="7721600" y="4227282"/>
            <a:ext cx="3454400" cy="372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ROI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5181600" y="4315804"/>
            <a:ext cx="1399824" cy="0"/>
          </a:xfrm>
          <a:prstGeom prst="line">
            <a:avLst/>
          </a:prstGeom>
          <a:ln w="190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502400" y="4953000"/>
            <a:ext cx="993421" cy="993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Rectangle 41"/>
          <p:cNvSpPr/>
          <p:nvPr/>
        </p:nvSpPr>
        <p:spPr>
          <a:xfrm>
            <a:off x="7721600" y="5325642"/>
            <a:ext cx="3454400" cy="372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de-DE" sz="2133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TECH ECOSYSTEM</a:t>
            </a:r>
            <a:endParaRPr lang="en-US" sz="2133" dirty="0">
              <a:solidFill>
                <a:srgbClr val="FFFFFF"/>
              </a:solidFill>
              <a:latin typeface="Korolev Condensed Bold" panose="02000000000000000000" pitchFamily="50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673600" y="5456697"/>
            <a:ext cx="1907824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696131" y="990601"/>
            <a:ext cx="5110428" cy="6978543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75000"/>
                <a:lumOff val="25000"/>
              </a:schemeClr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latin typeface="Gotham Light"/>
              <a:cs typeface="Gotham Light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186752" y="2278079"/>
            <a:ext cx="801989" cy="1323021"/>
            <a:chOff x="6531329" y="2691707"/>
            <a:chExt cx="444716" cy="733318"/>
          </a:xfrm>
        </p:grpSpPr>
        <p:sp>
          <p:nvSpPr>
            <p:cNvPr id="66" name="Freeform 95"/>
            <p:cNvSpPr>
              <a:spLocks/>
            </p:cNvSpPr>
            <p:nvPr/>
          </p:nvSpPr>
          <p:spPr bwMode="auto">
            <a:xfrm>
              <a:off x="6652002" y="3283678"/>
              <a:ext cx="203371" cy="52742"/>
            </a:xfrm>
            <a:custGeom>
              <a:avLst/>
              <a:gdLst>
                <a:gd name="T0" fmla="*/ 177 w 204"/>
                <a:gd name="T1" fmla="*/ 0 h 53"/>
                <a:gd name="T2" fmla="*/ 26 w 204"/>
                <a:gd name="T3" fmla="*/ 0 h 53"/>
                <a:gd name="T4" fmla="*/ 0 w 204"/>
                <a:gd name="T5" fmla="*/ 26 h 53"/>
                <a:gd name="T6" fmla="*/ 26 w 204"/>
                <a:gd name="T7" fmla="*/ 53 h 53"/>
                <a:gd name="T8" fmla="*/ 177 w 204"/>
                <a:gd name="T9" fmla="*/ 53 h 53"/>
                <a:gd name="T10" fmla="*/ 204 w 204"/>
                <a:gd name="T11" fmla="*/ 26 h 53"/>
                <a:gd name="T12" fmla="*/ 177 w 204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3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92" y="53"/>
                    <a:pt x="204" y="41"/>
                    <a:pt x="204" y="26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/>
            </a:p>
          </p:txBody>
        </p:sp>
        <p:sp>
          <p:nvSpPr>
            <p:cNvPr id="67" name="Freeform 96"/>
            <p:cNvSpPr>
              <a:spLocks/>
            </p:cNvSpPr>
            <p:nvPr/>
          </p:nvSpPr>
          <p:spPr bwMode="auto">
            <a:xfrm>
              <a:off x="6652002" y="3336419"/>
              <a:ext cx="203371" cy="54007"/>
            </a:xfrm>
            <a:custGeom>
              <a:avLst/>
              <a:gdLst>
                <a:gd name="T0" fmla="*/ 177 w 204"/>
                <a:gd name="T1" fmla="*/ 0 h 54"/>
                <a:gd name="T2" fmla="*/ 26 w 204"/>
                <a:gd name="T3" fmla="*/ 0 h 54"/>
                <a:gd name="T4" fmla="*/ 0 w 204"/>
                <a:gd name="T5" fmla="*/ 27 h 54"/>
                <a:gd name="T6" fmla="*/ 26 w 204"/>
                <a:gd name="T7" fmla="*/ 54 h 54"/>
                <a:gd name="T8" fmla="*/ 177 w 204"/>
                <a:gd name="T9" fmla="*/ 54 h 54"/>
                <a:gd name="T10" fmla="*/ 204 w 204"/>
                <a:gd name="T11" fmla="*/ 27 h 54"/>
                <a:gd name="T12" fmla="*/ 177 w 20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4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6" y="54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92" y="54"/>
                    <a:pt x="204" y="42"/>
                    <a:pt x="204" y="27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/>
            </a:p>
          </p:txBody>
        </p:sp>
        <p:sp>
          <p:nvSpPr>
            <p:cNvPr id="68" name="Freeform 97"/>
            <p:cNvSpPr>
              <a:spLocks/>
            </p:cNvSpPr>
            <p:nvPr/>
          </p:nvSpPr>
          <p:spPr bwMode="auto">
            <a:xfrm>
              <a:off x="6687866" y="3390427"/>
              <a:ext cx="131643" cy="34598"/>
            </a:xfrm>
            <a:custGeom>
              <a:avLst/>
              <a:gdLst>
                <a:gd name="T0" fmla="*/ 0 w 132"/>
                <a:gd name="T1" fmla="*/ 0 h 35"/>
                <a:gd name="T2" fmla="*/ 66 w 132"/>
                <a:gd name="T3" fmla="*/ 35 h 35"/>
                <a:gd name="T4" fmla="*/ 132 w 132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cubicBezTo>
                    <a:pt x="0" y="19"/>
                    <a:pt x="29" y="35"/>
                    <a:pt x="66" y="35"/>
                  </a:cubicBezTo>
                  <a:cubicBezTo>
                    <a:pt x="102" y="35"/>
                    <a:pt x="132" y="19"/>
                    <a:pt x="132" y="0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/>
            </a:p>
          </p:txBody>
        </p:sp>
        <p:sp>
          <p:nvSpPr>
            <p:cNvPr id="69" name="Freeform 98"/>
            <p:cNvSpPr>
              <a:spLocks/>
            </p:cNvSpPr>
            <p:nvPr/>
          </p:nvSpPr>
          <p:spPr bwMode="auto">
            <a:xfrm>
              <a:off x="6531329" y="2691707"/>
              <a:ext cx="444716" cy="537964"/>
            </a:xfrm>
            <a:custGeom>
              <a:avLst/>
              <a:gdLst>
                <a:gd name="T0" fmla="*/ 223 w 446"/>
                <a:gd name="T1" fmla="*/ 0 h 540"/>
                <a:gd name="T2" fmla="*/ 0 w 446"/>
                <a:gd name="T3" fmla="*/ 223 h 540"/>
                <a:gd name="T4" fmla="*/ 62 w 446"/>
                <a:gd name="T5" fmla="*/ 379 h 540"/>
                <a:gd name="T6" fmla="*/ 94 w 446"/>
                <a:gd name="T7" fmla="*/ 440 h 540"/>
                <a:gd name="T8" fmla="*/ 94 w 446"/>
                <a:gd name="T9" fmla="*/ 484 h 540"/>
                <a:gd name="T10" fmla="*/ 150 w 446"/>
                <a:gd name="T11" fmla="*/ 540 h 540"/>
                <a:gd name="T12" fmla="*/ 296 w 446"/>
                <a:gd name="T13" fmla="*/ 540 h 540"/>
                <a:gd name="T14" fmla="*/ 352 w 446"/>
                <a:gd name="T15" fmla="*/ 484 h 540"/>
                <a:gd name="T16" fmla="*/ 352 w 446"/>
                <a:gd name="T17" fmla="*/ 440 h 540"/>
                <a:gd name="T18" fmla="*/ 383 w 446"/>
                <a:gd name="T19" fmla="*/ 379 h 540"/>
                <a:gd name="T20" fmla="*/ 446 w 446"/>
                <a:gd name="T21" fmla="*/ 223 h 540"/>
                <a:gd name="T22" fmla="*/ 223 w 446"/>
                <a:gd name="T23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" h="540">
                  <a:moveTo>
                    <a:pt x="223" y="0"/>
                  </a:moveTo>
                  <a:cubicBezTo>
                    <a:pt x="99" y="0"/>
                    <a:pt x="0" y="100"/>
                    <a:pt x="0" y="223"/>
                  </a:cubicBezTo>
                  <a:cubicBezTo>
                    <a:pt x="0" y="284"/>
                    <a:pt x="22" y="339"/>
                    <a:pt x="62" y="379"/>
                  </a:cubicBezTo>
                  <a:cubicBezTo>
                    <a:pt x="83" y="399"/>
                    <a:pt x="94" y="415"/>
                    <a:pt x="94" y="440"/>
                  </a:cubicBezTo>
                  <a:cubicBezTo>
                    <a:pt x="94" y="466"/>
                    <a:pt x="94" y="484"/>
                    <a:pt x="94" y="484"/>
                  </a:cubicBezTo>
                  <a:cubicBezTo>
                    <a:pt x="94" y="515"/>
                    <a:pt x="119" y="540"/>
                    <a:pt x="150" y="540"/>
                  </a:cubicBezTo>
                  <a:cubicBezTo>
                    <a:pt x="296" y="540"/>
                    <a:pt x="296" y="540"/>
                    <a:pt x="296" y="540"/>
                  </a:cubicBezTo>
                  <a:cubicBezTo>
                    <a:pt x="327" y="540"/>
                    <a:pt x="352" y="515"/>
                    <a:pt x="352" y="484"/>
                  </a:cubicBezTo>
                  <a:cubicBezTo>
                    <a:pt x="352" y="484"/>
                    <a:pt x="352" y="466"/>
                    <a:pt x="352" y="440"/>
                  </a:cubicBezTo>
                  <a:cubicBezTo>
                    <a:pt x="352" y="415"/>
                    <a:pt x="362" y="399"/>
                    <a:pt x="383" y="379"/>
                  </a:cubicBezTo>
                  <a:cubicBezTo>
                    <a:pt x="423" y="339"/>
                    <a:pt x="446" y="284"/>
                    <a:pt x="446" y="223"/>
                  </a:cubicBezTo>
                  <a:cubicBezTo>
                    <a:pt x="446" y="100"/>
                    <a:pt x="347" y="0"/>
                    <a:pt x="223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/>
            </a:p>
          </p:txBody>
        </p:sp>
        <p:sp>
          <p:nvSpPr>
            <p:cNvPr id="70" name="Freeform 99"/>
            <p:cNvSpPr>
              <a:spLocks/>
            </p:cNvSpPr>
            <p:nvPr/>
          </p:nvSpPr>
          <p:spPr bwMode="auto">
            <a:xfrm>
              <a:off x="6652002" y="3229670"/>
              <a:ext cx="203371" cy="54007"/>
            </a:xfrm>
            <a:custGeom>
              <a:avLst/>
              <a:gdLst>
                <a:gd name="T0" fmla="*/ 177 w 204"/>
                <a:gd name="T1" fmla="*/ 0 h 54"/>
                <a:gd name="T2" fmla="*/ 26 w 204"/>
                <a:gd name="T3" fmla="*/ 0 h 54"/>
                <a:gd name="T4" fmla="*/ 0 w 204"/>
                <a:gd name="T5" fmla="*/ 27 h 54"/>
                <a:gd name="T6" fmla="*/ 26 w 204"/>
                <a:gd name="T7" fmla="*/ 54 h 54"/>
                <a:gd name="T8" fmla="*/ 177 w 204"/>
                <a:gd name="T9" fmla="*/ 54 h 54"/>
                <a:gd name="T10" fmla="*/ 204 w 204"/>
                <a:gd name="T11" fmla="*/ 27 h 54"/>
                <a:gd name="T12" fmla="*/ 177 w 204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4">
                  <a:moveTo>
                    <a:pt x="17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6" y="54"/>
                  </a:cubicBezTo>
                  <a:cubicBezTo>
                    <a:pt x="177" y="54"/>
                    <a:pt x="177" y="54"/>
                    <a:pt x="177" y="54"/>
                  </a:cubicBezTo>
                  <a:cubicBezTo>
                    <a:pt x="192" y="54"/>
                    <a:pt x="204" y="42"/>
                    <a:pt x="204" y="27"/>
                  </a:cubicBezTo>
                  <a:cubicBezTo>
                    <a:pt x="204" y="12"/>
                    <a:pt x="192" y="0"/>
                    <a:pt x="177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133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860546" y="2532479"/>
            <a:ext cx="3454400" cy="372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de-DE" sz="2133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FUEL</a:t>
            </a:r>
            <a:endParaRPr lang="en-US" sz="2133" dirty="0">
              <a:solidFill>
                <a:srgbClr val="FFFFFF"/>
              </a:solidFill>
              <a:latin typeface="Korolev Condensed Bold" panose="02000000000000000000" pitchFamily="50" charset="0"/>
            </a:endParaRPr>
          </a:p>
        </p:txBody>
      </p:sp>
      <p:sp>
        <p:nvSpPr>
          <p:cNvPr id="36" name="Freeform 124"/>
          <p:cNvSpPr>
            <a:spLocks noEditPoints="1"/>
          </p:cNvSpPr>
          <p:nvPr/>
        </p:nvSpPr>
        <p:spPr bwMode="auto">
          <a:xfrm flipH="1">
            <a:off x="6720959" y="4082699"/>
            <a:ext cx="552899" cy="415905"/>
          </a:xfrm>
          <a:custGeom>
            <a:avLst/>
            <a:gdLst>
              <a:gd name="T0" fmla="*/ 384 w 607"/>
              <a:gd name="T1" fmla="*/ 140 h 476"/>
              <a:gd name="T2" fmla="*/ 276 w 607"/>
              <a:gd name="T3" fmla="*/ 41 h 476"/>
              <a:gd name="T4" fmla="*/ 224 w 607"/>
              <a:gd name="T5" fmla="*/ 58 h 476"/>
              <a:gd name="T6" fmla="*/ 4 w 607"/>
              <a:gd name="T7" fmla="*/ 1 h 476"/>
              <a:gd name="T8" fmla="*/ 0 w 607"/>
              <a:gd name="T9" fmla="*/ 469 h 476"/>
              <a:gd name="T10" fmla="*/ 607 w 607"/>
              <a:gd name="T11" fmla="*/ 469 h 476"/>
              <a:gd name="T12" fmla="*/ 600 w 607"/>
              <a:gd name="T13" fmla="*/ 165 h 476"/>
              <a:gd name="T14" fmla="*/ 259 w 607"/>
              <a:gd name="T15" fmla="*/ 61 h 476"/>
              <a:gd name="T16" fmla="*/ 222 w 607"/>
              <a:gd name="T17" fmla="*/ 187 h 476"/>
              <a:gd name="T18" fmla="*/ 222 w 607"/>
              <a:gd name="T19" fmla="*/ 73 h 476"/>
              <a:gd name="T20" fmla="*/ 162 w 607"/>
              <a:gd name="T21" fmla="*/ 206 h 476"/>
              <a:gd name="T22" fmla="*/ 185 w 607"/>
              <a:gd name="T23" fmla="*/ 199 h 476"/>
              <a:gd name="T24" fmla="*/ 125 w 607"/>
              <a:gd name="T25" fmla="*/ 103 h 476"/>
              <a:gd name="T26" fmla="*/ 111 w 607"/>
              <a:gd name="T27" fmla="*/ 214 h 476"/>
              <a:gd name="T28" fmla="*/ 111 w 607"/>
              <a:gd name="T29" fmla="*/ 101 h 476"/>
              <a:gd name="T30" fmla="*/ 51 w 607"/>
              <a:gd name="T31" fmla="*/ 173 h 476"/>
              <a:gd name="T32" fmla="*/ 74 w 607"/>
              <a:gd name="T33" fmla="*/ 188 h 476"/>
              <a:gd name="T34" fmla="*/ 371 w 607"/>
              <a:gd name="T35" fmla="*/ 146 h 476"/>
              <a:gd name="T36" fmla="*/ 334 w 607"/>
              <a:gd name="T37" fmla="*/ 238 h 476"/>
              <a:gd name="T38" fmla="*/ 334 w 607"/>
              <a:gd name="T39" fmla="*/ 111 h 476"/>
              <a:gd name="T40" fmla="*/ 533 w 607"/>
              <a:gd name="T41" fmla="*/ 179 h 476"/>
              <a:gd name="T42" fmla="*/ 533 w 607"/>
              <a:gd name="T43" fmla="*/ 310 h 476"/>
              <a:gd name="T44" fmla="*/ 496 w 607"/>
              <a:gd name="T45" fmla="*/ 179 h 476"/>
              <a:gd name="T46" fmla="*/ 482 w 607"/>
              <a:gd name="T47" fmla="*/ 322 h 476"/>
              <a:gd name="T48" fmla="*/ 482 w 607"/>
              <a:gd name="T49" fmla="*/ 179 h 476"/>
              <a:gd name="T50" fmla="*/ 422 w 607"/>
              <a:gd name="T51" fmla="*/ 336 h 476"/>
              <a:gd name="T52" fmla="*/ 445 w 607"/>
              <a:gd name="T53" fmla="*/ 330 h 476"/>
              <a:gd name="T54" fmla="*/ 570 w 607"/>
              <a:gd name="T55" fmla="*/ 179 h 476"/>
              <a:gd name="T56" fmla="*/ 408 w 607"/>
              <a:gd name="T57" fmla="*/ 179 h 476"/>
              <a:gd name="T58" fmla="*/ 385 w 607"/>
              <a:gd name="T59" fmla="*/ 305 h 476"/>
              <a:gd name="T60" fmla="*/ 408 w 607"/>
              <a:gd name="T61" fmla="*/ 179 h 476"/>
              <a:gd name="T62" fmla="*/ 296 w 607"/>
              <a:gd name="T63" fmla="*/ 189 h 476"/>
              <a:gd name="T64" fmla="*/ 282 w 607"/>
              <a:gd name="T65" fmla="*/ 172 h 476"/>
              <a:gd name="T66" fmla="*/ 278 w 607"/>
              <a:gd name="T67" fmla="*/ 170 h 476"/>
              <a:gd name="T68" fmla="*/ 276 w 607"/>
              <a:gd name="T69" fmla="*/ 171 h 476"/>
              <a:gd name="T70" fmla="*/ 276 w 607"/>
              <a:gd name="T71" fmla="*/ 56 h 476"/>
              <a:gd name="T72" fmla="*/ 37 w 607"/>
              <a:gd name="T73" fmla="*/ 163 h 476"/>
              <a:gd name="T74" fmla="*/ 593 w 607"/>
              <a:gd name="T75" fmla="*/ 462 h 476"/>
              <a:gd name="T76" fmla="*/ 77 w 607"/>
              <a:gd name="T77" fmla="*/ 207 h 476"/>
              <a:gd name="T78" fmla="*/ 114 w 607"/>
              <a:gd name="T79" fmla="*/ 233 h 476"/>
              <a:gd name="T80" fmla="*/ 117 w 607"/>
              <a:gd name="T81" fmla="*/ 234 h 476"/>
              <a:gd name="T82" fmla="*/ 118 w 607"/>
              <a:gd name="T83" fmla="*/ 234 h 476"/>
              <a:gd name="T84" fmla="*/ 120 w 607"/>
              <a:gd name="T85" fmla="*/ 233 h 476"/>
              <a:gd name="T86" fmla="*/ 403 w 607"/>
              <a:gd name="T87" fmla="*/ 352 h 476"/>
              <a:gd name="T88" fmla="*/ 406 w 607"/>
              <a:gd name="T89" fmla="*/ 353 h 476"/>
              <a:gd name="T90" fmla="*/ 408 w 607"/>
              <a:gd name="T91" fmla="*/ 353 h 476"/>
              <a:gd name="T92" fmla="*/ 415 w 607"/>
              <a:gd name="T93" fmla="*/ 353 h 476"/>
              <a:gd name="T94" fmla="*/ 453 w 607"/>
              <a:gd name="T95" fmla="*/ 343 h 476"/>
              <a:gd name="T96" fmla="*/ 565 w 607"/>
              <a:gd name="T97" fmla="*/ 317 h 476"/>
              <a:gd name="T98" fmla="*/ 593 w 607"/>
              <a:gd name="T99" fmla="*/ 462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7" h="476">
                <a:moveTo>
                  <a:pt x="600" y="165"/>
                </a:moveTo>
                <a:cubicBezTo>
                  <a:pt x="410" y="165"/>
                  <a:pt x="410" y="165"/>
                  <a:pt x="410" y="165"/>
                </a:cubicBezTo>
                <a:cubicBezTo>
                  <a:pt x="384" y="140"/>
                  <a:pt x="384" y="140"/>
                  <a:pt x="384" y="140"/>
                </a:cubicBezTo>
                <a:cubicBezTo>
                  <a:pt x="384" y="138"/>
                  <a:pt x="382" y="136"/>
                  <a:pt x="379" y="135"/>
                </a:cubicBezTo>
                <a:cubicBezTo>
                  <a:pt x="283" y="43"/>
                  <a:pt x="283" y="43"/>
                  <a:pt x="283" y="43"/>
                </a:cubicBezTo>
                <a:cubicBezTo>
                  <a:pt x="281" y="41"/>
                  <a:pt x="279" y="41"/>
                  <a:pt x="276" y="41"/>
                </a:cubicBezTo>
                <a:cubicBezTo>
                  <a:pt x="231" y="55"/>
                  <a:pt x="231" y="55"/>
                  <a:pt x="231" y="55"/>
                </a:cubicBezTo>
                <a:cubicBezTo>
                  <a:pt x="231" y="55"/>
                  <a:pt x="230" y="55"/>
                  <a:pt x="229" y="55"/>
                </a:cubicBezTo>
                <a:cubicBezTo>
                  <a:pt x="227" y="55"/>
                  <a:pt x="225" y="56"/>
                  <a:pt x="224" y="58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" y="2"/>
                  <a:pt x="11" y="2"/>
                  <a:pt x="11" y="2"/>
                </a:cubicBezTo>
                <a:cubicBezTo>
                  <a:pt x="9" y="1"/>
                  <a:pt x="6" y="0"/>
                  <a:pt x="4" y="1"/>
                </a:cubicBezTo>
                <a:cubicBezTo>
                  <a:pt x="1" y="3"/>
                  <a:pt x="0" y="5"/>
                  <a:pt x="0" y="8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73"/>
                  <a:pt x="3" y="476"/>
                  <a:pt x="7" y="476"/>
                </a:cubicBezTo>
                <a:cubicBezTo>
                  <a:pt x="600" y="476"/>
                  <a:pt x="600" y="476"/>
                  <a:pt x="600" y="476"/>
                </a:cubicBezTo>
                <a:cubicBezTo>
                  <a:pt x="604" y="476"/>
                  <a:pt x="607" y="473"/>
                  <a:pt x="607" y="469"/>
                </a:cubicBezTo>
                <a:cubicBezTo>
                  <a:pt x="607" y="301"/>
                  <a:pt x="607" y="301"/>
                  <a:pt x="607" y="301"/>
                </a:cubicBezTo>
                <a:cubicBezTo>
                  <a:pt x="607" y="172"/>
                  <a:pt x="607" y="172"/>
                  <a:pt x="607" y="172"/>
                </a:cubicBezTo>
                <a:cubicBezTo>
                  <a:pt x="607" y="168"/>
                  <a:pt x="604" y="165"/>
                  <a:pt x="600" y="165"/>
                </a:cubicBezTo>
                <a:close/>
                <a:moveTo>
                  <a:pt x="236" y="183"/>
                </a:moveTo>
                <a:cubicBezTo>
                  <a:pt x="236" y="68"/>
                  <a:pt x="236" y="68"/>
                  <a:pt x="236" y="68"/>
                </a:cubicBezTo>
                <a:cubicBezTo>
                  <a:pt x="259" y="61"/>
                  <a:pt x="259" y="61"/>
                  <a:pt x="259" y="61"/>
                </a:cubicBezTo>
                <a:cubicBezTo>
                  <a:pt x="259" y="176"/>
                  <a:pt x="259" y="176"/>
                  <a:pt x="259" y="176"/>
                </a:cubicBezTo>
                <a:lnTo>
                  <a:pt x="236" y="183"/>
                </a:lnTo>
                <a:close/>
                <a:moveTo>
                  <a:pt x="222" y="187"/>
                </a:moveTo>
                <a:cubicBezTo>
                  <a:pt x="199" y="194"/>
                  <a:pt x="199" y="194"/>
                  <a:pt x="199" y="194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22" y="73"/>
                  <a:pt x="222" y="73"/>
                  <a:pt x="222" y="73"/>
                </a:cubicBezTo>
                <a:lnTo>
                  <a:pt x="222" y="187"/>
                </a:lnTo>
                <a:close/>
                <a:moveTo>
                  <a:pt x="185" y="199"/>
                </a:moveTo>
                <a:cubicBezTo>
                  <a:pt x="162" y="206"/>
                  <a:pt x="162" y="206"/>
                  <a:pt x="162" y="206"/>
                </a:cubicBezTo>
                <a:cubicBezTo>
                  <a:pt x="162" y="91"/>
                  <a:pt x="162" y="91"/>
                  <a:pt x="162" y="91"/>
                </a:cubicBezTo>
                <a:cubicBezTo>
                  <a:pt x="185" y="84"/>
                  <a:pt x="185" y="84"/>
                  <a:pt x="185" y="84"/>
                </a:cubicBezTo>
                <a:lnTo>
                  <a:pt x="185" y="199"/>
                </a:lnTo>
                <a:close/>
                <a:moveTo>
                  <a:pt x="148" y="210"/>
                </a:moveTo>
                <a:cubicBezTo>
                  <a:pt x="125" y="217"/>
                  <a:pt x="125" y="217"/>
                  <a:pt x="125" y="217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48" y="96"/>
                  <a:pt x="148" y="96"/>
                  <a:pt x="148" y="96"/>
                </a:cubicBezTo>
                <a:lnTo>
                  <a:pt x="148" y="210"/>
                </a:lnTo>
                <a:close/>
                <a:moveTo>
                  <a:pt x="111" y="214"/>
                </a:moveTo>
                <a:cubicBezTo>
                  <a:pt x="88" y="198"/>
                  <a:pt x="88" y="198"/>
                  <a:pt x="88" y="198"/>
                </a:cubicBezTo>
                <a:cubicBezTo>
                  <a:pt x="88" y="82"/>
                  <a:pt x="88" y="82"/>
                  <a:pt x="88" y="82"/>
                </a:cubicBezTo>
                <a:cubicBezTo>
                  <a:pt x="111" y="101"/>
                  <a:pt x="111" y="101"/>
                  <a:pt x="111" y="101"/>
                </a:cubicBezTo>
                <a:lnTo>
                  <a:pt x="111" y="214"/>
                </a:lnTo>
                <a:close/>
                <a:moveTo>
                  <a:pt x="74" y="188"/>
                </a:moveTo>
                <a:cubicBezTo>
                  <a:pt x="51" y="173"/>
                  <a:pt x="51" y="173"/>
                  <a:pt x="51" y="173"/>
                </a:cubicBezTo>
                <a:cubicBezTo>
                  <a:pt x="51" y="52"/>
                  <a:pt x="51" y="52"/>
                  <a:pt x="51" y="52"/>
                </a:cubicBezTo>
                <a:cubicBezTo>
                  <a:pt x="74" y="71"/>
                  <a:pt x="74" y="71"/>
                  <a:pt x="74" y="71"/>
                </a:cubicBezTo>
                <a:lnTo>
                  <a:pt x="74" y="188"/>
                </a:lnTo>
                <a:close/>
                <a:moveTo>
                  <a:pt x="348" y="256"/>
                </a:moveTo>
                <a:cubicBezTo>
                  <a:pt x="348" y="124"/>
                  <a:pt x="348" y="124"/>
                  <a:pt x="348" y="124"/>
                </a:cubicBezTo>
                <a:cubicBezTo>
                  <a:pt x="371" y="146"/>
                  <a:pt x="371" y="146"/>
                  <a:pt x="371" y="146"/>
                </a:cubicBezTo>
                <a:cubicBezTo>
                  <a:pt x="371" y="286"/>
                  <a:pt x="371" y="286"/>
                  <a:pt x="371" y="286"/>
                </a:cubicBezTo>
                <a:lnTo>
                  <a:pt x="348" y="256"/>
                </a:lnTo>
                <a:close/>
                <a:moveTo>
                  <a:pt x="334" y="238"/>
                </a:moveTo>
                <a:cubicBezTo>
                  <a:pt x="310" y="208"/>
                  <a:pt x="310" y="208"/>
                  <a:pt x="310" y="208"/>
                </a:cubicBezTo>
                <a:cubicBezTo>
                  <a:pt x="310" y="89"/>
                  <a:pt x="310" y="89"/>
                  <a:pt x="310" y="89"/>
                </a:cubicBezTo>
                <a:cubicBezTo>
                  <a:pt x="334" y="111"/>
                  <a:pt x="334" y="111"/>
                  <a:pt x="334" y="111"/>
                </a:cubicBezTo>
                <a:lnTo>
                  <a:pt x="334" y="238"/>
                </a:lnTo>
                <a:close/>
                <a:moveTo>
                  <a:pt x="533" y="310"/>
                </a:moveTo>
                <a:cubicBezTo>
                  <a:pt x="533" y="179"/>
                  <a:pt x="533" y="179"/>
                  <a:pt x="533" y="179"/>
                </a:cubicBezTo>
                <a:cubicBezTo>
                  <a:pt x="556" y="179"/>
                  <a:pt x="556" y="179"/>
                  <a:pt x="556" y="179"/>
                </a:cubicBezTo>
                <a:cubicBezTo>
                  <a:pt x="556" y="304"/>
                  <a:pt x="556" y="304"/>
                  <a:pt x="556" y="304"/>
                </a:cubicBezTo>
                <a:lnTo>
                  <a:pt x="533" y="310"/>
                </a:lnTo>
                <a:close/>
                <a:moveTo>
                  <a:pt x="519" y="313"/>
                </a:moveTo>
                <a:cubicBezTo>
                  <a:pt x="496" y="318"/>
                  <a:pt x="496" y="318"/>
                  <a:pt x="496" y="318"/>
                </a:cubicBezTo>
                <a:cubicBezTo>
                  <a:pt x="496" y="179"/>
                  <a:pt x="496" y="179"/>
                  <a:pt x="496" y="179"/>
                </a:cubicBezTo>
                <a:cubicBezTo>
                  <a:pt x="519" y="179"/>
                  <a:pt x="519" y="179"/>
                  <a:pt x="519" y="179"/>
                </a:cubicBezTo>
                <a:lnTo>
                  <a:pt x="519" y="313"/>
                </a:lnTo>
                <a:close/>
                <a:moveTo>
                  <a:pt x="482" y="322"/>
                </a:moveTo>
                <a:cubicBezTo>
                  <a:pt x="459" y="327"/>
                  <a:pt x="459" y="327"/>
                  <a:pt x="459" y="327"/>
                </a:cubicBezTo>
                <a:cubicBezTo>
                  <a:pt x="459" y="179"/>
                  <a:pt x="459" y="179"/>
                  <a:pt x="459" y="179"/>
                </a:cubicBezTo>
                <a:cubicBezTo>
                  <a:pt x="482" y="179"/>
                  <a:pt x="482" y="179"/>
                  <a:pt x="482" y="179"/>
                </a:cubicBezTo>
                <a:lnTo>
                  <a:pt x="482" y="322"/>
                </a:lnTo>
                <a:close/>
                <a:moveTo>
                  <a:pt x="445" y="330"/>
                </a:moveTo>
                <a:cubicBezTo>
                  <a:pt x="422" y="336"/>
                  <a:pt x="422" y="336"/>
                  <a:pt x="422" y="336"/>
                </a:cubicBezTo>
                <a:cubicBezTo>
                  <a:pt x="422" y="179"/>
                  <a:pt x="422" y="179"/>
                  <a:pt x="422" y="179"/>
                </a:cubicBezTo>
                <a:cubicBezTo>
                  <a:pt x="445" y="179"/>
                  <a:pt x="445" y="179"/>
                  <a:pt x="445" y="179"/>
                </a:cubicBezTo>
                <a:lnTo>
                  <a:pt x="445" y="330"/>
                </a:lnTo>
                <a:close/>
                <a:moveTo>
                  <a:pt x="593" y="296"/>
                </a:moveTo>
                <a:cubicBezTo>
                  <a:pt x="570" y="301"/>
                  <a:pt x="570" y="301"/>
                  <a:pt x="570" y="301"/>
                </a:cubicBezTo>
                <a:cubicBezTo>
                  <a:pt x="570" y="179"/>
                  <a:pt x="570" y="179"/>
                  <a:pt x="570" y="179"/>
                </a:cubicBezTo>
                <a:cubicBezTo>
                  <a:pt x="593" y="179"/>
                  <a:pt x="593" y="179"/>
                  <a:pt x="593" y="179"/>
                </a:cubicBezTo>
                <a:lnTo>
                  <a:pt x="593" y="296"/>
                </a:lnTo>
                <a:close/>
                <a:moveTo>
                  <a:pt x="408" y="179"/>
                </a:moveTo>
                <a:cubicBezTo>
                  <a:pt x="408" y="179"/>
                  <a:pt x="408" y="179"/>
                  <a:pt x="408" y="179"/>
                </a:cubicBezTo>
                <a:cubicBezTo>
                  <a:pt x="408" y="335"/>
                  <a:pt x="408" y="335"/>
                  <a:pt x="408" y="335"/>
                </a:cubicBezTo>
                <a:cubicBezTo>
                  <a:pt x="385" y="305"/>
                  <a:pt x="385" y="305"/>
                  <a:pt x="385" y="305"/>
                </a:cubicBezTo>
                <a:cubicBezTo>
                  <a:pt x="385" y="160"/>
                  <a:pt x="385" y="160"/>
                  <a:pt x="385" y="160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4" y="178"/>
                  <a:pt x="406" y="179"/>
                  <a:pt x="408" y="179"/>
                </a:cubicBezTo>
                <a:close/>
                <a:moveTo>
                  <a:pt x="276" y="56"/>
                </a:moveTo>
                <a:cubicBezTo>
                  <a:pt x="296" y="75"/>
                  <a:pt x="296" y="75"/>
                  <a:pt x="296" y="75"/>
                </a:cubicBezTo>
                <a:cubicBezTo>
                  <a:pt x="296" y="189"/>
                  <a:pt x="296" y="189"/>
                  <a:pt x="296" y="189"/>
                </a:cubicBezTo>
                <a:cubicBezTo>
                  <a:pt x="284" y="173"/>
                  <a:pt x="284" y="173"/>
                  <a:pt x="284" y="173"/>
                </a:cubicBezTo>
                <a:cubicBezTo>
                  <a:pt x="284" y="173"/>
                  <a:pt x="283" y="172"/>
                  <a:pt x="283" y="172"/>
                </a:cubicBezTo>
                <a:cubicBezTo>
                  <a:pt x="282" y="172"/>
                  <a:pt x="282" y="172"/>
                  <a:pt x="282" y="172"/>
                </a:cubicBezTo>
                <a:cubicBezTo>
                  <a:pt x="282" y="171"/>
                  <a:pt x="281" y="171"/>
                  <a:pt x="281" y="171"/>
                </a:cubicBezTo>
                <a:cubicBezTo>
                  <a:pt x="281" y="171"/>
                  <a:pt x="280" y="171"/>
                  <a:pt x="280" y="171"/>
                </a:cubicBezTo>
                <a:cubicBezTo>
                  <a:pt x="280" y="171"/>
                  <a:pt x="279" y="170"/>
                  <a:pt x="278" y="170"/>
                </a:cubicBezTo>
                <a:cubicBezTo>
                  <a:pt x="278" y="170"/>
                  <a:pt x="278" y="170"/>
                  <a:pt x="278" y="170"/>
                </a:cubicBezTo>
                <a:cubicBezTo>
                  <a:pt x="278" y="170"/>
                  <a:pt x="278" y="170"/>
                  <a:pt x="278" y="170"/>
                </a:cubicBezTo>
                <a:cubicBezTo>
                  <a:pt x="278" y="170"/>
                  <a:pt x="277" y="170"/>
                  <a:pt x="276" y="171"/>
                </a:cubicBezTo>
                <a:cubicBezTo>
                  <a:pt x="273" y="172"/>
                  <a:pt x="273" y="172"/>
                  <a:pt x="273" y="172"/>
                </a:cubicBezTo>
                <a:cubicBezTo>
                  <a:pt x="273" y="57"/>
                  <a:pt x="273" y="57"/>
                  <a:pt x="273" y="57"/>
                </a:cubicBezTo>
                <a:lnTo>
                  <a:pt x="276" y="56"/>
                </a:lnTo>
                <a:close/>
                <a:moveTo>
                  <a:pt x="14" y="22"/>
                </a:moveTo>
                <a:cubicBezTo>
                  <a:pt x="37" y="41"/>
                  <a:pt x="37" y="41"/>
                  <a:pt x="37" y="41"/>
                </a:cubicBezTo>
                <a:cubicBezTo>
                  <a:pt x="37" y="163"/>
                  <a:pt x="37" y="163"/>
                  <a:pt x="37" y="163"/>
                </a:cubicBezTo>
                <a:cubicBezTo>
                  <a:pt x="14" y="147"/>
                  <a:pt x="14" y="147"/>
                  <a:pt x="14" y="147"/>
                </a:cubicBezTo>
                <a:lnTo>
                  <a:pt x="14" y="22"/>
                </a:lnTo>
                <a:close/>
                <a:moveTo>
                  <a:pt x="593" y="462"/>
                </a:moveTo>
                <a:cubicBezTo>
                  <a:pt x="14" y="462"/>
                  <a:pt x="14" y="462"/>
                  <a:pt x="14" y="462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3"/>
                  <a:pt x="115" y="233"/>
                  <a:pt x="115" y="233"/>
                </a:cubicBezTo>
                <a:cubicBezTo>
                  <a:pt x="115" y="233"/>
                  <a:pt x="116" y="233"/>
                  <a:pt x="116" y="233"/>
                </a:cubicBezTo>
                <a:cubicBezTo>
                  <a:pt x="116" y="233"/>
                  <a:pt x="116" y="234"/>
                  <a:pt x="117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8" y="234"/>
                  <a:pt x="119" y="234"/>
                  <a:pt x="119" y="234"/>
                </a:cubicBezTo>
                <a:cubicBezTo>
                  <a:pt x="119" y="234"/>
                  <a:pt x="119" y="234"/>
                  <a:pt x="120" y="233"/>
                </a:cubicBezTo>
                <a:cubicBezTo>
                  <a:pt x="120" y="233"/>
                  <a:pt x="120" y="233"/>
                  <a:pt x="120" y="233"/>
                </a:cubicBezTo>
                <a:cubicBezTo>
                  <a:pt x="276" y="186"/>
                  <a:pt x="276" y="186"/>
                  <a:pt x="276" y="186"/>
                </a:cubicBezTo>
                <a:cubicBezTo>
                  <a:pt x="402" y="350"/>
                  <a:pt x="402" y="350"/>
                  <a:pt x="402" y="350"/>
                </a:cubicBezTo>
                <a:cubicBezTo>
                  <a:pt x="402" y="351"/>
                  <a:pt x="403" y="351"/>
                  <a:pt x="403" y="352"/>
                </a:cubicBezTo>
                <a:cubicBezTo>
                  <a:pt x="404" y="352"/>
                  <a:pt x="404" y="352"/>
                  <a:pt x="404" y="352"/>
                </a:cubicBezTo>
                <a:cubicBezTo>
                  <a:pt x="404" y="352"/>
                  <a:pt x="405" y="353"/>
                  <a:pt x="405" y="353"/>
                </a:cubicBezTo>
                <a:cubicBezTo>
                  <a:pt x="405" y="353"/>
                  <a:pt x="405" y="353"/>
                  <a:pt x="406" y="353"/>
                </a:cubicBezTo>
                <a:cubicBezTo>
                  <a:pt x="406" y="353"/>
                  <a:pt x="406" y="353"/>
                  <a:pt x="407" y="353"/>
                </a:cubicBezTo>
                <a:cubicBezTo>
                  <a:pt x="407" y="353"/>
                  <a:pt x="407" y="353"/>
                  <a:pt x="407" y="353"/>
                </a:cubicBezTo>
                <a:cubicBezTo>
                  <a:pt x="407" y="353"/>
                  <a:pt x="408" y="353"/>
                  <a:pt x="408" y="353"/>
                </a:cubicBezTo>
                <a:cubicBezTo>
                  <a:pt x="408" y="353"/>
                  <a:pt x="409" y="353"/>
                  <a:pt x="409" y="353"/>
                </a:cubicBezTo>
                <a:cubicBezTo>
                  <a:pt x="412" y="352"/>
                  <a:pt x="412" y="352"/>
                  <a:pt x="412" y="352"/>
                </a:cubicBezTo>
                <a:cubicBezTo>
                  <a:pt x="413" y="353"/>
                  <a:pt x="414" y="353"/>
                  <a:pt x="415" y="353"/>
                </a:cubicBezTo>
                <a:cubicBezTo>
                  <a:pt x="417" y="353"/>
                  <a:pt x="419" y="352"/>
                  <a:pt x="420" y="350"/>
                </a:cubicBezTo>
                <a:cubicBezTo>
                  <a:pt x="453" y="343"/>
                  <a:pt x="453" y="343"/>
                  <a:pt x="453" y="343"/>
                </a:cubicBezTo>
                <a:cubicBezTo>
                  <a:pt x="453" y="343"/>
                  <a:pt x="453" y="343"/>
                  <a:pt x="453" y="343"/>
                </a:cubicBezTo>
                <a:cubicBezTo>
                  <a:pt x="490" y="334"/>
                  <a:pt x="490" y="334"/>
                  <a:pt x="490" y="334"/>
                </a:cubicBezTo>
                <a:cubicBezTo>
                  <a:pt x="490" y="334"/>
                  <a:pt x="490" y="334"/>
                  <a:pt x="490" y="334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93" y="310"/>
                  <a:pt x="593" y="310"/>
                  <a:pt x="593" y="310"/>
                </a:cubicBezTo>
                <a:lnTo>
                  <a:pt x="593" y="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45"/>
          <p:cNvSpPr>
            <a:spLocks noEditPoints="1"/>
          </p:cNvSpPr>
          <p:nvPr/>
        </p:nvSpPr>
        <p:spPr bwMode="auto">
          <a:xfrm>
            <a:off x="6687611" y="2835834"/>
            <a:ext cx="634514" cy="696534"/>
          </a:xfrm>
          <a:custGeom>
            <a:avLst/>
            <a:gdLst>
              <a:gd name="T0" fmla="*/ 301 w 615"/>
              <a:gd name="T1" fmla="*/ 7 h 675"/>
              <a:gd name="T2" fmla="*/ 315 w 615"/>
              <a:gd name="T3" fmla="*/ 7 h 675"/>
              <a:gd name="T4" fmla="*/ 374 w 615"/>
              <a:gd name="T5" fmla="*/ 140 h 675"/>
              <a:gd name="T6" fmla="*/ 384 w 615"/>
              <a:gd name="T7" fmla="*/ 150 h 675"/>
              <a:gd name="T8" fmla="*/ 311 w 615"/>
              <a:gd name="T9" fmla="*/ 223 h 675"/>
              <a:gd name="T10" fmla="*/ 310 w 615"/>
              <a:gd name="T11" fmla="*/ 223 h 675"/>
              <a:gd name="T12" fmla="*/ 309 w 615"/>
              <a:gd name="T13" fmla="*/ 224 h 675"/>
              <a:gd name="T14" fmla="*/ 306 w 615"/>
              <a:gd name="T15" fmla="*/ 224 h 675"/>
              <a:gd name="T16" fmla="*/ 305 w 615"/>
              <a:gd name="T17" fmla="*/ 223 h 675"/>
              <a:gd name="T18" fmla="*/ 304 w 615"/>
              <a:gd name="T19" fmla="*/ 223 h 675"/>
              <a:gd name="T20" fmla="*/ 231 w 615"/>
              <a:gd name="T21" fmla="*/ 150 h 675"/>
              <a:gd name="T22" fmla="*/ 241 w 615"/>
              <a:gd name="T23" fmla="*/ 140 h 675"/>
              <a:gd name="T24" fmla="*/ 609 w 615"/>
              <a:gd name="T25" fmla="*/ 197 h 675"/>
              <a:gd name="T26" fmla="*/ 402 w 615"/>
              <a:gd name="T27" fmla="*/ 524 h 675"/>
              <a:gd name="T28" fmla="*/ 315 w 615"/>
              <a:gd name="T29" fmla="*/ 546 h 675"/>
              <a:gd name="T30" fmla="*/ 374 w 615"/>
              <a:gd name="T31" fmla="*/ 591 h 675"/>
              <a:gd name="T32" fmla="*/ 384 w 615"/>
              <a:gd name="T33" fmla="*/ 601 h 675"/>
              <a:gd name="T34" fmla="*/ 311 w 615"/>
              <a:gd name="T35" fmla="*/ 673 h 675"/>
              <a:gd name="T36" fmla="*/ 310 w 615"/>
              <a:gd name="T37" fmla="*/ 674 h 675"/>
              <a:gd name="T38" fmla="*/ 309 w 615"/>
              <a:gd name="T39" fmla="*/ 675 h 675"/>
              <a:gd name="T40" fmla="*/ 306 w 615"/>
              <a:gd name="T41" fmla="*/ 675 h 675"/>
              <a:gd name="T42" fmla="*/ 305 w 615"/>
              <a:gd name="T43" fmla="*/ 674 h 675"/>
              <a:gd name="T44" fmla="*/ 304 w 615"/>
              <a:gd name="T45" fmla="*/ 673 h 675"/>
              <a:gd name="T46" fmla="*/ 231 w 615"/>
              <a:gd name="T47" fmla="*/ 601 h 675"/>
              <a:gd name="T48" fmla="*/ 241 w 615"/>
              <a:gd name="T49" fmla="*/ 591 h 675"/>
              <a:gd name="T50" fmla="*/ 301 w 615"/>
              <a:gd name="T51" fmla="*/ 546 h 675"/>
              <a:gd name="T52" fmla="*/ 213 w 615"/>
              <a:gd name="T53" fmla="*/ 524 h 675"/>
              <a:gd name="T54" fmla="*/ 6 w 615"/>
              <a:gd name="T55" fmla="*/ 197 h 675"/>
              <a:gd name="T56" fmla="*/ 83 w 615"/>
              <a:gd name="T57" fmla="*/ 123 h 675"/>
              <a:gd name="T58" fmla="*/ 275 w 615"/>
              <a:gd name="T59" fmla="*/ 98 h 675"/>
              <a:gd name="T60" fmla="*/ 275 w 615"/>
              <a:gd name="T61" fmla="*/ 112 h 675"/>
              <a:gd name="T62" fmla="*/ 15 w 615"/>
              <a:gd name="T63" fmla="*/ 182 h 675"/>
              <a:gd name="T64" fmla="*/ 18 w 615"/>
              <a:gd name="T65" fmla="*/ 191 h 675"/>
              <a:gd name="T66" fmla="*/ 597 w 615"/>
              <a:gd name="T67" fmla="*/ 191 h 675"/>
              <a:gd name="T68" fmla="*/ 601 w 615"/>
              <a:gd name="T69" fmla="*/ 182 h 675"/>
              <a:gd name="T70" fmla="*/ 340 w 615"/>
              <a:gd name="T71" fmla="*/ 112 h 675"/>
              <a:gd name="T72" fmla="*/ 340 w 615"/>
              <a:gd name="T73" fmla="*/ 98 h 675"/>
              <a:gd name="T74" fmla="*/ 615 w 615"/>
              <a:gd name="T75" fmla="*/ 180 h 675"/>
              <a:gd name="T76" fmla="*/ 577 w 615"/>
              <a:gd name="T77" fmla="*/ 221 h 675"/>
              <a:gd name="T78" fmla="*/ 38 w 615"/>
              <a:gd name="T79" fmla="*/ 221 h 675"/>
              <a:gd name="T80" fmla="*/ 225 w 615"/>
              <a:gd name="T81" fmla="*/ 516 h 675"/>
              <a:gd name="T82" fmla="*/ 308 w 615"/>
              <a:gd name="T83" fmla="*/ 532 h 675"/>
              <a:gd name="T84" fmla="*/ 390 w 615"/>
              <a:gd name="T85" fmla="*/ 516 h 675"/>
              <a:gd name="T86" fmla="*/ 577 w 615"/>
              <a:gd name="T87" fmla="*/ 221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15" h="675">
                <a:moveTo>
                  <a:pt x="301" y="200"/>
                </a:moveTo>
                <a:cubicBezTo>
                  <a:pt x="301" y="7"/>
                  <a:pt x="301" y="7"/>
                  <a:pt x="301" y="7"/>
                </a:cubicBezTo>
                <a:cubicBezTo>
                  <a:pt x="301" y="3"/>
                  <a:pt x="304" y="0"/>
                  <a:pt x="308" y="0"/>
                </a:cubicBezTo>
                <a:cubicBezTo>
                  <a:pt x="311" y="0"/>
                  <a:pt x="315" y="3"/>
                  <a:pt x="315" y="7"/>
                </a:cubicBezTo>
                <a:cubicBezTo>
                  <a:pt x="315" y="200"/>
                  <a:pt x="315" y="200"/>
                  <a:pt x="315" y="200"/>
                </a:cubicBezTo>
                <a:cubicBezTo>
                  <a:pt x="374" y="140"/>
                  <a:pt x="374" y="140"/>
                  <a:pt x="374" y="140"/>
                </a:cubicBezTo>
                <a:cubicBezTo>
                  <a:pt x="377" y="137"/>
                  <a:pt x="382" y="137"/>
                  <a:pt x="384" y="140"/>
                </a:cubicBezTo>
                <a:cubicBezTo>
                  <a:pt x="387" y="143"/>
                  <a:pt x="387" y="147"/>
                  <a:pt x="384" y="150"/>
                </a:cubicBezTo>
                <a:cubicBezTo>
                  <a:pt x="313" y="222"/>
                  <a:pt x="313" y="222"/>
                  <a:pt x="313" y="222"/>
                </a:cubicBezTo>
                <a:cubicBezTo>
                  <a:pt x="312" y="222"/>
                  <a:pt x="312" y="223"/>
                  <a:pt x="311" y="223"/>
                </a:cubicBezTo>
                <a:cubicBezTo>
                  <a:pt x="311" y="223"/>
                  <a:pt x="311" y="223"/>
                  <a:pt x="311" y="223"/>
                </a:cubicBezTo>
                <a:cubicBezTo>
                  <a:pt x="311" y="223"/>
                  <a:pt x="310" y="223"/>
                  <a:pt x="310" y="223"/>
                </a:cubicBezTo>
                <a:cubicBezTo>
                  <a:pt x="310" y="224"/>
                  <a:pt x="310" y="224"/>
                  <a:pt x="310" y="224"/>
                </a:cubicBezTo>
                <a:cubicBezTo>
                  <a:pt x="309" y="224"/>
                  <a:pt x="309" y="224"/>
                  <a:pt x="309" y="224"/>
                </a:cubicBezTo>
                <a:cubicBezTo>
                  <a:pt x="308" y="224"/>
                  <a:pt x="308" y="224"/>
                  <a:pt x="308" y="224"/>
                </a:cubicBezTo>
                <a:cubicBezTo>
                  <a:pt x="307" y="224"/>
                  <a:pt x="307" y="224"/>
                  <a:pt x="306" y="224"/>
                </a:cubicBezTo>
                <a:cubicBezTo>
                  <a:pt x="306" y="224"/>
                  <a:pt x="306" y="224"/>
                  <a:pt x="306" y="224"/>
                </a:cubicBezTo>
                <a:cubicBezTo>
                  <a:pt x="305" y="224"/>
                  <a:pt x="305" y="224"/>
                  <a:pt x="305" y="223"/>
                </a:cubicBezTo>
                <a:cubicBezTo>
                  <a:pt x="305" y="223"/>
                  <a:pt x="304" y="223"/>
                  <a:pt x="304" y="223"/>
                </a:cubicBezTo>
                <a:cubicBezTo>
                  <a:pt x="304" y="223"/>
                  <a:pt x="304" y="223"/>
                  <a:pt x="304" y="223"/>
                </a:cubicBezTo>
                <a:cubicBezTo>
                  <a:pt x="303" y="223"/>
                  <a:pt x="303" y="222"/>
                  <a:pt x="303" y="222"/>
                </a:cubicBezTo>
                <a:cubicBezTo>
                  <a:pt x="231" y="150"/>
                  <a:pt x="231" y="150"/>
                  <a:pt x="231" y="150"/>
                </a:cubicBezTo>
                <a:cubicBezTo>
                  <a:pt x="228" y="147"/>
                  <a:pt x="228" y="143"/>
                  <a:pt x="231" y="140"/>
                </a:cubicBezTo>
                <a:cubicBezTo>
                  <a:pt x="233" y="137"/>
                  <a:pt x="238" y="137"/>
                  <a:pt x="241" y="140"/>
                </a:cubicBezTo>
                <a:lnTo>
                  <a:pt x="301" y="200"/>
                </a:lnTo>
                <a:close/>
                <a:moveTo>
                  <a:pt x="609" y="197"/>
                </a:moveTo>
                <a:cubicBezTo>
                  <a:pt x="505" y="361"/>
                  <a:pt x="505" y="361"/>
                  <a:pt x="505" y="361"/>
                </a:cubicBezTo>
                <a:cubicBezTo>
                  <a:pt x="454" y="442"/>
                  <a:pt x="402" y="523"/>
                  <a:pt x="402" y="524"/>
                </a:cubicBezTo>
                <a:cubicBezTo>
                  <a:pt x="402" y="524"/>
                  <a:pt x="402" y="524"/>
                  <a:pt x="402" y="524"/>
                </a:cubicBezTo>
                <a:cubicBezTo>
                  <a:pt x="393" y="538"/>
                  <a:pt x="348" y="545"/>
                  <a:pt x="315" y="546"/>
                </a:cubicBezTo>
                <a:cubicBezTo>
                  <a:pt x="315" y="651"/>
                  <a:pt x="315" y="651"/>
                  <a:pt x="315" y="651"/>
                </a:cubicBezTo>
                <a:cubicBezTo>
                  <a:pt x="374" y="591"/>
                  <a:pt x="374" y="591"/>
                  <a:pt x="374" y="591"/>
                </a:cubicBezTo>
                <a:cubicBezTo>
                  <a:pt x="377" y="588"/>
                  <a:pt x="382" y="588"/>
                  <a:pt x="384" y="591"/>
                </a:cubicBezTo>
                <a:cubicBezTo>
                  <a:pt x="387" y="594"/>
                  <a:pt x="387" y="598"/>
                  <a:pt x="384" y="601"/>
                </a:cubicBezTo>
                <a:cubicBezTo>
                  <a:pt x="313" y="673"/>
                  <a:pt x="313" y="673"/>
                  <a:pt x="313" y="673"/>
                </a:cubicBezTo>
                <a:cubicBezTo>
                  <a:pt x="312" y="673"/>
                  <a:pt x="312" y="673"/>
                  <a:pt x="311" y="673"/>
                </a:cubicBezTo>
                <a:cubicBezTo>
                  <a:pt x="311" y="674"/>
                  <a:pt x="311" y="674"/>
                  <a:pt x="311" y="674"/>
                </a:cubicBezTo>
                <a:cubicBezTo>
                  <a:pt x="311" y="674"/>
                  <a:pt x="310" y="674"/>
                  <a:pt x="310" y="674"/>
                </a:cubicBezTo>
                <a:cubicBezTo>
                  <a:pt x="310" y="674"/>
                  <a:pt x="310" y="674"/>
                  <a:pt x="310" y="674"/>
                </a:cubicBezTo>
                <a:cubicBezTo>
                  <a:pt x="309" y="674"/>
                  <a:pt x="309" y="674"/>
                  <a:pt x="309" y="675"/>
                </a:cubicBezTo>
                <a:cubicBezTo>
                  <a:pt x="308" y="675"/>
                  <a:pt x="308" y="675"/>
                  <a:pt x="308" y="675"/>
                </a:cubicBezTo>
                <a:cubicBezTo>
                  <a:pt x="307" y="675"/>
                  <a:pt x="307" y="675"/>
                  <a:pt x="306" y="675"/>
                </a:cubicBezTo>
                <a:cubicBezTo>
                  <a:pt x="306" y="674"/>
                  <a:pt x="306" y="674"/>
                  <a:pt x="306" y="674"/>
                </a:cubicBezTo>
                <a:cubicBezTo>
                  <a:pt x="305" y="674"/>
                  <a:pt x="305" y="674"/>
                  <a:pt x="305" y="674"/>
                </a:cubicBezTo>
                <a:cubicBezTo>
                  <a:pt x="305" y="674"/>
                  <a:pt x="304" y="674"/>
                  <a:pt x="304" y="674"/>
                </a:cubicBezTo>
                <a:cubicBezTo>
                  <a:pt x="304" y="674"/>
                  <a:pt x="304" y="674"/>
                  <a:pt x="304" y="673"/>
                </a:cubicBezTo>
                <a:cubicBezTo>
                  <a:pt x="303" y="673"/>
                  <a:pt x="303" y="673"/>
                  <a:pt x="303" y="673"/>
                </a:cubicBezTo>
                <a:cubicBezTo>
                  <a:pt x="231" y="601"/>
                  <a:pt x="231" y="601"/>
                  <a:pt x="231" y="601"/>
                </a:cubicBezTo>
                <a:cubicBezTo>
                  <a:pt x="228" y="598"/>
                  <a:pt x="228" y="594"/>
                  <a:pt x="231" y="591"/>
                </a:cubicBezTo>
                <a:cubicBezTo>
                  <a:pt x="233" y="588"/>
                  <a:pt x="238" y="588"/>
                  <a:pt x="241" y="591"/>
                </a:cubicBezTo>
                <a:cubicBezTo>
                  <a:pt x="301" y="651"/>
                  <a:pt x="301" y="651"/>
                  <a:pt x="301" y="651"/>
                </a:cubicBezTo>
                <a:cubicBezTo>
                  <a:pt x="301" y="546"/>
                  <a:pt x="301" y="546"/>
                  <a:pt x="301" y="546"/>
                </a:cubicBezTo>
                <a:cubicBezTo>
                  <a:pt x="268" y="545"/>
                  <a:pt x="223" y="538"/>
                  <a:pt x="213" y="524"/>
                </a:cubicBezTo>
                <a:cubicBezTo>
                  <a:pt x="213" y="524"/>
                  <a:pt x="213" y="524"/>
                  <a:pt x="213" y="524"/>
                </a:cubicBezTo>
                <a:cubicBezTo>
                  <a:pt x="213" y="523"/>
                  <a:pt x="123" y="382"/>
                  <a:pt x="62" y="285"/>
                </a:cubicBezTo>
                <a:cubicBezTo>
                  <a:pt x="6" y="197"/>
                  <a:pt x="6" y="197"/>
                  <a:pt x="6" y="197"/>
                </a:cubicBezTo>
                <a:cubicBezTo>
                  <a:pt x="2" y="192"/>
                  <a:pt x="0" y="186"/>
                  <a:pt x="0" y="180"/>
                </a:cubicBezTo>
                <a:cubicBezTo>
                  <a:pt x="0" y="158"/>
                  <a:pt x="29" y="138"/>
                  <a:pt x="83" y="123"/>
                </a:cubicBezTo>
                <a:cubicBezTo>
                  <a:pt x="133" y="109"/>
                  <a:pt x="201" y="100"/>
                  <a:pt x="275" y="98"/>
                </a:cubicBezTo>
                <a:cubicBezTo>
                  <a:pt x="275" y="98"/>
                  <a:pt x="275" y="98"/>
                  <a:pt x="275" y="98"/>
                </a:cubicBezTo>
                <a:cubicBezTo>
                  <a:pt x="279" y="98"/>
                  <a:pt x="282" y="101"/>
                  <a:pt x="282" y="105"/>
                </a:cubicBezTo>
                <a:cubicBezTo>
                  <a:pt x="282" y="109"/>
                  <a:pt x="279" y="112"/>
                  <a:pt x="275" y="112"/>
                </a:cubicBezTo>
                <a:cubicBezTo>
                  <a:pt x="114" y="117"/>
                  <a:pt x="14" y="151"/>
                  <a:pt x="14" y="180"/>
                </a:cubicBezTo>
                <a:cubicBezTo>
                  <a:pt x="14" y="181"/>
                  <a:pt x="14" y="182"/>
                  <a:pt x="15" y="182"/>
                </a:cubicBezTo>
                <a:cubicBezTo>
                  <a:pt x="15" y="185"/>
                  <a:pt x="16" y="187"/>
                  <a:pt x="17" y="189"/>
                </a:cubicBezTo>
                <a:cubicBezTo>
                  <a:pt x="18" y="191"/>
                  <a:pt x="18" y="191"/>
                  <a:pt x="18" y="191"/>
                </a:cubicBezTo>
                <a:cubicBezTo>
                  <a:pt x="40" y="220"/>
                  <a:pt x="153" y="249"/>
                  <a:pt x="308" y="249"/>
                </a:cubicBezTo>
                <a:cubicBezTo>
                  <a:pt x="462" y="249"/>
                  <a:pt x="575" y="220"/>
                  <a:pt x="597" y="191"/>
                </a:cubicBezTo>
                <a:cubicBezTo>
                  <a:pt x="598" y="189"/>
                  <a:pt x="598" y="189"/>
                  <a:pt x="598" y="189"/>
                </a:cubicBezTo>
                <a:cubicBezTo>
                  <a:pt x="599" y="187"/>
                  <a:pt x="600" y="185"/>
                  <a:pt x="601" y="182"/>
                </a:cubicBezTo>
                <a:cubicBezTo>
                  <a:pt x="601" y="182"/>
                  <a:pt x="601" y="181"/>
                  <a:pt x="601" y="180"/>
                </a:cubicBezTo>
                <a:cubicBezTo>
                  <a:pt x="601" y="151"/>
                  <a:pt x="501" y="117"/>
                  <a:pt x="340" y="112"/>
                </a:cubicBezTo>
                <a:cubicBezTo>
                  <a:pt x="336" y="112"/>
                  <a:pt x="333" y="109"/>
                  <a:pt x="333" y="105"/>
                </a:cubicBezTo>
                <a:cubicBezTo>
                  <a:pt x="333" y="101"/>
                  <a:pt x="336" y="98"/>
                  <a:pt x="340" y="98"/>
                </a:cubicBezTo>
                <a:cubicBezTo>
                  <a:pt x="414" y="100"/>
                  <a:pt x="482" y="109"/>
                  <a:pt x="532" y="123"/>
                </a:cubicBezTo>
                <a:cubicBezTo>
                  <a:pt x="586" y="138"/>
                  <a:pt x="615" y="158"/>
                  <a:pt x="615" y="180"/>
                </a:cubicBezTo>
                <a:cubicBezTo>
                  <a:pt x="615" y="186"/>
                  <a:pt x="613" y="192"/>
                  <a:pt x="609" y="197"/>
                </a:cubicBezTo>
                <a:close/>
                <a:moveTo>
                  <a:pt x="577" y="221"/>
                </a:moveTo>
                <a:cubicBezTo>
                  <a:pt x="522" y="248"/>
                  <a:pt x="412" y="263"/>
                  <a:pt x="308" y="263"/>
                </a:cubicBezTo>
                <a:cubicBezTo>
                  <a:pt x="203" y="263"/>
                  <a:pt x="94" y="248"/>
                  <a:pt x="38" y="221"/>
                </a:cubicBezTo>
                <a:cubicBezTo>
                  <a:pt x="73" y="277"/>
                  <a:pt x="73" y="277"/>
                  <a:pt x="73" y="277"/>
                </a:cubicBezTo>
                <a:cubicBezTo>
                  <a:pt x="201" y="479"/>
                  <a:pt x="221" y="511"/>
                  <a:pt x="225" y="516"/>
                </a:cubicBezTo>
                <a:cubicBezTo>
                  <a:pt x="225" y="516"/>
                  <a:pt x="225" y="516"/>
                  <a:pt x="225" y="517"/>
                </a:cubicBezTo>
                <a:cubicBezTo>
                  <a:pt x="229" y="523"/>
                  <a:pt x="266" y="532"/>
                  <a:pt x="308" y="532"/>
                </a:cubicBezTo>
                <a:cubicBezTo>
                  <a:pt x="349" y="532"/>
                  <a:pt x="386" y="523"/>
                  <a:pt x="390" y="517"/>
                </a:cubicBezTo>
                <a:cubicBezTo>
                  <a:pt x="390" y="516"/>
                  <a:pt x="390" y="516"/>
                  <a:pt x="390" y="516"/>
                </a:cubicBezTo>
                <a:cubicBezTo>
                  <a:pt x="392" y="514"/>
                  <a:pt x="403" y="496"/>
                  <a:pt x="493" y="353"/>
                </a:cubicBezTo>
                <a:lnTo>
                  <a:pt x="577" y="2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23"/>
          <p:cNvSpPr>
            <a:spLocks noEditPoints="1"/>
          </p:cNvSpPr>
          <p:nvPr/>
        </p:nvSpPr>
        <p:spPr bwMode="auto">
          <a:xfrm>
            <a:off x="6720959" y="5195271"/>
            <a:ext cx="552706" cy="511387"/>
          </a:xfrm>
          <a:custGeom>
            <a:avLst/>
            <a:gdLst>
              <a:gd name="T0" fmla="*/ 529 w 676"/>
              <a:gd name="T1" fmla="*/ 279 h 678"/>
              <a:gd name="T2" fmla="*/ 431 w 676"/>
              <a:gd name="T3" fmla="*/ 293 h 678"/>
              <a:gd name="T4" fmla="*/ 409 w 676"/>
              <a:gd name="T5" fmla="*/ 210 h 678"/>
              <a:gd name="T6" fmla="*/ 367 w 676"/>
              <a:gd name="T7" fmla="*/ 125 h 678"/>
              <a:gd name="T8" fmla="*/ 401 w 676"/>
              <a:gd name="T9" fmla="*/ 58 h 678"/>
              <a:gd name="T10" fmla="*/ 504 w 676"/>
              <a:gd name="T11" fmla="*/ 6 h 678"/>
              <a:gd name="T12" fmla="*/ 579 w 676"/>
              <a:gd name="T13" fmla="*/ 18 h 678"/>
              <a:gd name="T14" fmla="*/ 659 w 676"/>
              <a:gd name="T15" fmla="*/ 100 h 678"/>
              <a:gd name="T16" fmla="*/ 676 w 676"/>
              <a:gd name="T17" fmla="*/ 169 h 678"/>
              <a:gd name="T18" fmla="*/ 605 w 676"/>
              <a:gd name="T19" fmla="*/ 241 h 678"/>
              <a:gd name="T20" fmla="*/ 558 w 676"/>
              <a:gd name="T21" fmla="*/ 314 h 678"/>
              <a:gd name="T22" fmla="*/ 539 w 676"/>
              <a:gd name="T23" fmla="*/ 267 h 678"/>
              <a:gd name="T24" fmla="*/ 590 w 676"/>
              <a:gd name="T25" fmla="*/ 242 h 678"/>
              <a:gd name="T26" fmla="*/ 626 w 676"/>
              <a:gd name="T27" fmla="*/ 172 h 678"/>
              <a:gd name="T28" fmla="*/ 655 w 676"/>
              <a:gd name="T29" fmla="*/ 114 h 678"/>
              <a:gd name="T30" fmla="*/ 566 w 676"/>
              <a:gd name="T31" fmla="*/ 67 h 678"/>
              <a:gd name="T32" fmla="*/ 517 w 676"/>
              <a:gd name="T33" fmla="*/ 15 h 678"/>
              <a:gd name="T34" fmla="*/ 500 w 676"/>
              <a:gd name="T35" fmla="*/ 56 h 678"/>
              <a:gd name="T36" fmla="*/ 401 w 676"/>
              <a:gd name="T37" fmla="*/ 73 h 678"/>
              <a:gd name="T38" fmla="*/ 413 w 676"/>
              <a:gd name="T39" fmla="*/ 144 h 678"/>
              <a:gd name="T40" fmla="*/ 422 w 676"/>
              <a:gd name="T41" fmla="*/ 215 h 678"/>
              <a:gd name="T42" fmla="*/ 463 w 676"/>
              <a:gd name="T43" fmla="*/ 255 h 678"/>
              <a:gd name="T44" fmla="*/ 532 w 676"/>
              <a:gd name="T45" fmla="*/ 264 h 678"/>
              <a:gd name="T46" fmla="*/ 478 w 676"/>
              <a:gd name="T47" fmla="*/ 160 h 678"/>
              <a:gd name="T48" fmla="*/ 517 w 676"/>
              <a:gd name="T49" fmla="*/ 199 h 678"/>
              <a:gd name="T50" fmla="*/ 517 w 676"/>
              <a:gd name="T51" fmla="*/ 185 h 678"/>
              <a:gd name="T52" fmla="*/ 258 w 676"/>
              <a:gd name="T53" fmla="*/ 678 h 678"/>
              <a:gd name="T54" fmla="*/ 233 w 676"/>
              <a:gd name="T55" fmla="*/ 615 h 678"/>
              <a:gd name="T56" fmla="*/ 105 w 676"/>
              <a:gd name="T57" fmla="*/ 628 h 678"/>
              <a:gd name="T58" fmla="*/ 90 w 676"/>
              <a:gd name="T59" fmla="*/ 522 h 678"/>
              <a:gd name="T60" fmla="*/ 0 w 676"/>
              <a:gd name="T61" fmla="*/ 424 h 678"/>
              <a:gd name="T62" fmla="*/ 14 w 676"/>
              <a:gd name="T63" fmla="*/ 350 h 678"/>
              <a:gd name="T64" fmla="*/ 91 w 676"/>
              <a:gd name="T65" fmla="*/ 229 h 678"/>
              <a:gd name="T66" fmla="*/ 159 w 676"/>
              <a:gd name="T67" fmla="*/ 185 h 678"/>
              <a:gd name="T68" fmla="*/ 276 w 676"/>
              <a:gd name="T69" fmla="*/ 222 h 678"/>
              <a:gd name="T70" fmla="*/ 378 w 676"/>
              <a:gd name="T71" fmla="*/ 190 h 678"/>
              <a:gd name="T72" fmla="*/ 423 w 676"/>
              <a:gd name="T73" fmla="*/ 310 h 678"/>
              <a:gd name="T74" fmla="*/ 513 w 676"/>
              <a:gd name="T75" fmla="*/ 370 h 678"/>
              <a:gd name="T76" fmla="*/ 456 w 676"/>
              <a:gd name="T77" fmla="*/ 419 h 678"/>
              <a:gd name="T78" fmla="*/ 494 w 676"/>
              <a:gd name="T79" fmla="*/ 527 h 678"/>
              <a:gd name="T80" fmla="*/ 393 w 676"/>
              <a:gd name="T81" fmla="*/ 564 h 678"/>
              <a:gd name="T82" fmla="*/ 325 w 676"/>
              <a:gd name="T83" fmla="*/ 669 h 678"/>
              <a:gd name="T84" fmla="*/ 165 w 676"/>
              <a:gd name="T85" fmla="*/ 577 h 678"/>
              <a:gd name="T86" fmla="*/ 261 w 676"/>
              <a:gd name="T87" fmla="*/ 664 h 678"/>
              <a:gd name="T88" fmla="*/ 323 w 676"/>
              <a:gd name="T89" fmla="*/ 591 h 678"/>
              <a:gd name="T90" fmla="*/ 449 w 676"/>
              <a:gd name="T91" fmla="*/ 573 h 678"/>
              <a:gd name="T92" fmla="*/ 432 w 676"/>
              <a:gd name="T93" fmla="*/ 479 h 678"/>
              <a:gd name="T94" fmla="*/ 445 w 676"/>
              <a:gd name="T95" fmla="*/ 396 h 678"/>
              <a:gd name="T96" fmla="*/ 421 w 676"/>
              <a:gd name="T97" fmla="*/ 325 h 678"/>
              <a:gd name="T98" fmla="*/ 356 w 676"/>
              <a:gd name="T99" fmla="*/ 258 h 678"/>
              <a:gd name="T100" fmla="*/ 286 w 676"/>
              <a:gd name="T101" fmla="*/ 233 h 678"/>
              <a:gd name="T102" fmla="*/ 199 w 676"/>
              <a:gd name="T103" fmla="*/ 245 h 678"/>
              <a:gd name="T104" fmla="*/ 106 w 676"/>
              <a:gd name="T105" fmla="*/ 228 h 678"/>
              <a:gd name="T106" fmla="*/ 85 w 676"/>
              <a:gd name="T107" fmla="*/ 357 h 678"/>
              <a:gd name="T108" fmla="*/ 14 w 676"/>
              <a:gd name="T109" fmla="*/ 419 h 678"/>
              <a:gd name="T110" fmla="*/ 104 w 676"/>
              <a:gd name="T111" fmla="*/ 519 h 678"/>
              <a:gd name="T112" fmla="*/ 109 w 676"/>
              <a:gd name="T113" fmla="*/ 613 h 678"/>
              <a:gd name="T114" fmla="*/ 258 w 676"/>
              <a:gd name="T115" fmla="*/ 484 h 678"/>
              <a:gd name="T116" fmla="*/ 323 w 676"/>
              <a:gd name="T117" fmla="*/ 419 h 678"/>
              <a:gd name="T118" fmla="*/ 207 w 676"/>
              <a:gd name="T119" fmla="*/ 419 h 678"/>
              <a:gd name="T120" fmla="*/ 258 w 676"/>
              <a:gd name="T121" fmla="*/ 368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6" h="678">
                <a:moveTo>
                  <a:pt x="556" y="314"/>
                </a:moveTo>
                <a:cubicBezTo>
                  <a:pt x="554" y="314"/>
                  <a:pt x="551" y="313"/>
                  <a:pt x="550" y="311"/>
                </a:cubicBezTo>
                <a:cubicBezTo>
                  <a:pt x="529" y="279"/>
                  <a:pt x="529" y="279"/>
                  <a:pt x="529" y="279"/>
                </a:cubicBezTo>
                <a:cubicBezTo>
                  <a:pt x="508" y="281"/>
                  <a:pt x="488" y="277"/>
                  <a:pt x="468" y="269"/>
                </a:cubicBezTo>
                <a:cubicBezTo>
                  <a:pt x="439" y="293"/>
                  <a:pt x="439" y="293"/>
                  <a:pt x="439" y="293"/>
                </a:cubicBezTo>
                <a:cubicBezTo>
                  <a:pt x="437" y="295"/>
                  <a:pt x="433" y="295"/>
                  <a:pt x="431" y="293"/>
                </a:cubicBezTo>
                <a:cubicBezTo>
                  <a:pt x="412" y="281"/>
                  <a:pt x="397" y="266"/>
                  <a:pt x="385" y="248"/>
                </a:cubicBezTo>
                <a:cubicBezTo>
                  <a:pt x="383" y="245"/>
                  <a:pt x="383" y="242"/>
                  <a:pt x="385" y="239"/>
                </a:cubicBezTo>
                <a:cubicBezTo>
                  <a:pt x="409" y="210"/>
                  <a:pt x="409" y="210"/>
                  <a:pt x="409" y="210"/>
                </a:cubicBezTo>
                <a:cubicBezTo>
                  <a:pt x="401" y="194"/>
                  <a:pt x="398" y="177"/>
                  <a:pt x="398" y="160"/>
                </a:cubicBezTo>
                <a:cubicBezTo>
                  <a:pt x="398" y="155"/>
                  <a:pt x="398" y="151"/>
                  <a:pt x="398" y="146"/>
                </a:cubicBezTo>
                <a:cubicBezTo>
                  <a:pt x="367" y="125"/>
                  <a:pt x="367" y="125"/>
                  <a:pt x="367" y="125"/>
                </a:cubicBezTo>
                <a:cubicBezTo>
                  <a:pt x="364" y="124"/>
                  <a:pt x="363" y="120"/>
                  <a:pt x="364" y="117"/>
                </a:cubicBezTo>
                <a:cubicBezTo>
                  <a:pt x="370" y="96"/>
                  <a:pt x="380" y="77"/>
                  <a:pt x="393" y="60"/>
                </a:cubicBezTo>
                <a:cubicBezTo>
                  <a:pt x="395" y="57"/>
                  <a:pt x="399" y="57"/>
                  <a:pt x="401" y="58"/>
                </a:cubicBezTo>
                <a:cubicBezTo>
                  <a:pt x="437" y="71"/>
                  <a:pt x="437" y="71"/>
                  <a:pt x="437" y="71"/>
                </a:cubicBezTo>
                <a:cubicBezTo>
                  <a:pt x="453" y="57"/>
                  <a:pt x="472" y="47"/>
                  <a:pt x="494" y="43"/>
                </a:cubicBezTo>
                <a:cubicBezTo>
                  <a:pt x="504" y="6"/>
                  <a:pt x="504" y="6"/>
                  <a:pt x="504" y="6"/>
                </a:cubicBezTo>
                <a:cubicBezTo>
                  <a:pt x="505" y="3"/>
                  <a:pt x="507" y="1"/>
                  <a:pt x="510" y="1"/>
                </a:cubicBezTo>
                <a:cubicBezTo>
                  <a:pt x="532" y="0"/>
                  <a:pt x="554" y="4"/>
                  <a:pt x="574" y="11"/>
                </a:cubicBezTo>
                <a:cubicBezTo>
                  <a:pt x="577" y="12"/>
                  <a:pt x="579" y="15"/>
                  <a:pt x="579" y="18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96" y="67"/>
                  <a:pt x="611" y="83"/>
                  <a:pt x="621" y="102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662" y="100"/>
                  <a:pt x="665" y="102"/>
                  <a:pt x="666" y="105"/>
                </a:cubicBezTo>
                <a:cubicBezTo>
                  <a:pt x="673" y="122"/>
                  <a:pt x="676" y="141"/>
                  <a:pt x="676" y="160"/>
                </a:cubicBezTo>
                <a:cubicBezTo>
                  <a:pt x="676" y="163"/>
                  <a:pt x="676" y="166"/>
                  <a:pt x="676" y="169"/>
                </a:cubicBezTo>
                <a:cubicBezTo>
                  <a:pt x="676" y="172"/>
                  <a:pt x="674" y="174"/>
                  <a:pt x="671" y="175"/>
                </a:cubicBezTo>
                <a:cubicBezTo>
                  <a:pt x="634" y="185"/>
                  <a:pt x="634" y="185"/>
                  <a:pt x="634" y="185"/>
                </a:cubicBezTo>
                <a:cubicBezTo>
                  <a:pt x="629" y="206"/>
                  <a:pt x="619" y="225"/>
                  <a:pt x="605" y="241"/>
                </a:cubicBezTo>
                <a:cubicBezTo>
                  <a:pt x="618" y="277"/>
                  <a:pt x="618" y="277"/>
                  <a:pt x="618" y="277"/>
                </a:cubicBezTo>
                <a:cubicBezTo>
                  <a:pt x="619" y="279"/>
                  <a:pt x="618" y="283"/>
                  <a:pt x="616" y="284"/>
                </a:cubicBezTo>
                <a:cubicBezTo>
                  <a:pt x="598" y="298"/>
                  <a:pt x="579" y="308"/>
                  <a:pt x="558" y="314"/>
                </a:cubicBezTo>
                <a:cubicBezTo>
                  <a:pt x="557" y="314"/>
                  <a:pt x="557" y="314"/>
                  <a:pt x="556" y="314"/>
                </a:cubicBezTo>
                <a:close/>
                <a:moveTo>
                  <a:pt x="533" y="264"/>
                </a:moveTo>
                <a:cubicBezTo>
                  <a:pt x="535" y="264"/>
                  <a:pt x="538" y="265"/>
                  <a:pt x="539" y="267"/>
                </a:cubicBezTo>
                <a:cubicBezTo>
                  <a:pt x="559" y="299"/>
                  <a:pt x="559" y="299"/>
                  <a:pt x="559" y="299"/>
                </a:cubicBezTo>
                <a:cubicBezTo>
                  <a:pt x="575" y="294"/>
                  <a:pt x="590" y="286"/>
                  <a:pt x="603" y="277"/>
                </a:cubicBezTo>
                <a:cubicBezTo>
                  <a:pt x="590" y="242"/>
                  <a:pt x="590" y="242"/>
                  <a:pt x="590" y="242"/>
                </a:cubicBezTo>
                <a:cubicBezTo>
                  <a:pt x="589" y="239"/>
                  <a:pt x="590" y="236"/>
                  <a:pt x="592" y="234"/>
                </a:cubicBezTo>
                <a:cubicBezTo>
                  <a:pt x="607" y="219"/>
                  <a:pt x="617" y="199"/>
                  <a:pt x="621" y="178"/>
                </a:cubicBezTo>
                <a:cubicBezTo>
                  <a:pt x="621" y="175"/>
                  <a:pt x="623" y="173"/>
                  <a:pt x="626" y="172"/>
                </a:cubicBezTo>
                <a:cubicBezTo>
                  <a:pt x="662" y="163"/>
                  <a:pt x="662" y="163"/>
                  <a:pt x="662" y="163"/>
                </a:cubicBezTo>
                <a:cubicBezTo>
                  <a:pt x="662" y="162"/>
                  <a:pt x="662" y="161"/>
                  <a:pt x="662" y="160"/>
                </a:cubicBezTo>
                <a:cubicBezTo>
                  <a:pt x="662" y="144"/>
                  <a:pt x="660" y="129"/>
                  <a:pt x="655" y="114"/>
                </a:cubicBezTo>
                <a:cubicBezTo>
                  <a:pt x="618" y="116"/>
                  <a:pt x="618" y="116"/>
                  <a:pt x="618" y="116"/>
                </a:cubicBezTo>
                <a:cubicBezTo>
                  <a:pt x="615" y="116"/>
                  <a:pt x="612" y="114"/>
                  <a:pt x="611" y="112"/>
                </a:cubicBezTo>
                <a:cubicBezTo>
                  <a:pt x="601" y="92"/>
                  <a:pt x="586" y="77"/>
                  <a:pt x="566" y="67"/>
                </a:cubicBezTo>
                <a:cubicBezTo>
                  <a:pt x="564" y="65"/>
                  <a:pt x="562" y="63"/>
                  <a:pt x="563" y="60"/>
                </a:cubicBezTo>
                <a:cubicBezTo>
                  <a:pt x="565" y="23"/>
                  <a:pt x="565" y="23"/>
                  <a:pt x="565" y="23"/>
                </a:cubicBezTo>
                <a:cubicBezTo>
                  <a:pt x="549" y="17"/>
                  <a:pt x="533" y="15"/>
                  <a:pt x="517" y="15"/>
                </a:cubicBezTo>
                <a:cubicBezTo>
                  <a:pt x="517" y="15"/>
                  <a:pt x="516" y="15"/>
                  <a:pt x="516" y="15"/>
                </a:cubicBezTo>
                <a:cubicBezTo>
                  <a:pt x="506" y="51"/>
                  <a:pt x="506" y="51"/>
                  <a:pt x="506" y="51"/>
                </a:cubicBezTo>
                <a:cubicBezTo>
                  <a:pt x="505" y="53"/>
                  <a:pt x="503" y="55"/>
                  <a:pt x="500" y="56"/>
                </a:cubicBezTo>
                <a:cubicBezTo>
                  <a:pt x="479" y="59"/>
                  <a:pt x="459" y="69"/>
                  <a:pt x="443" y="84"/>
                </a:cubicBezTo>
                <a:cubicBezTo>
                  <a:pt x="442" y="86"/>
                  <a:pt x="439" y="87"/>
                  <a:pt x="436" y="86"/>
                </a:cubicBezTo>
                <a:cubicBezTo>
                  <a:pt x="401" y="73"/>
                  <a:pt x="401" y="73"/>
                  <a:pt x="401" y="73"/>
                </a:cubicBezTo>
                <a:cubicBezTo>
                  <a:pt x="391" y="86"/>
                  <a:pt x="384" y="101"/>
                  <a:pt x="379" y="116"/>
                </a:cubicBezTo>
                <a:cubicBezTo>
                  <a:pt x="410" y="137"/>
                  <a:pt x="410" y="137"/>
                  <a:pt x="410" y="137"/>
                </a:cubicBezTo>
                <a:cubicBezTo>
                  <a:pt x="412" y="138"/>
                  <a:pt x="413" y="141"/>
                  <a:pt x="413" y="144"/>
                </a:cubicBezTo>
                <a:cubicBezTo>
                  <a:pt x="412" y="149"/>
                  <a:pt x="412" y="154"/>
                  <a:pt x="412" y="160"/>
                </a:cubicBezTo>
                <a:cubicBezTo>
                  <a:pt x="412" y="176"/>
                  <a:pt x="415" y="193"/>
                  <a:pt x="423" y="207"/>
                </a:cubicBezTo>
                <a:cubicBezTo>
                  <a:pt x="424" y="210"/>
                  <a:pt x="424" y="213"/>
                  <a:pt x="422" y="215"/>
                </a:cubicBezTo>
                <a:cubicBezTo>
                  <a:pt x="399" y="244"/>
                  <a:pt x="399" y="244"/>
                  <a:pt x="399" y="244"/>
                </a:cubicBezTo>
                <a:cubicBezTo>
                  <a:pt x="409" y="258"/>
                  <a:pt x="421" y="269"/>
                  <a:pt x="434" y="279"/>
                </a:cubicBezTo>
                <a:cubicBezTo>
                  <a:pt x="463" y="255"/>
                  <a:pt x="463" y="255"/>
                  <a:pt x="463" y="255"/>
                </a:cubicBezTo>
                <a:cubicBezTo>
                  <a:pt x="465" y="254"/>
                  <a:pt x="468" y="253"/>
                  <a:pt x="471" y="254"/>
                </a:cubicBezTo>
                <a:cubicBezTo>
                  <a:pt x="485" y="262"/>
                  <a:pt x="501" y="265"/>
                  <a:pt x="517" y="265"/>
                </a:cubicBezTo>
                <a:cubicBezTo>
                  <a:pt x="522" y="265"/>
                  <a:pt x="527" y="265"/>
                  <a:pt x="532" y="264"/>
                </a:cubicBezTo>
                <a:cubicBezTo>
                  <a:pt x="532" y="264"/>
                  <a:pt x="533" y="264"/>
                  <a:pt x="533" y="264"/>
                </a:cubicBezTo>
                <a:close/>
                <a:moveTo>
                  <a:pt x="517" y="199"/>
                </a:moveTo>
                <a:cubicBezTo>
                  <a:pt x="496" y="199"/>
                  <a:pt x="478" y="181"/>
                  <a:pt x="478" y="160"/>
                </a:cubicBezTo>
                <a:cubicBezTo>
                  <a:pt x="478" y="138"/>
                  <a:pt x="496" y="121"/>
                  <a:pt x="517" y="121"/>
                </a:cubicBezTo>
                <a:cubicBezTo>
                  <a:pt x="539" y="121"/>
                  <a:pt x="556" y="138"/>
                  <a:pt x="556" y="160"/>
                </a:cubicBezTo>
                <a:cubicBezTo>
                  <a:pt x="556" y="181"/>
                  <a:pt x="539" y="199"/>
                  <a:pt x="517" y="199"/>
                </a:cubicBezTo>
                <a:close/>
                <a:moveTo>
                  <a:pt x="517" y="135"/>
                </a:moveTo>
                <a:cubicBezTo>
                  <a:pt x="503" y="135"/>
                  <a:pt x="492" y="146"/>
                  <a:pt x="492" y="160"/>
                </a:cubicBezTo>
                <a:cubicBezTo>
                  <a:pt x="492" y="174"/>
                  <a:pt x="503" y="185"/>
                  <a:pt x="517" y="185"/>
                </a:cubicBezTo>
                <a:cubicBezTo>
                  <a:pt x="531" y="185"/>
                  <a:pt x="542" y="174"/>
                  <a:pt x="542" y="160"/>
                </a:cubicBezTo>
                <a:cubicBezTo>
                  <a:pt x="542" y="146"/>
                  <a:pt x="531" y="135"/>
                  <a:pt x="517" y="135"/>
                </a:cubicBezTo>
                <a:close/>
                <a:moveTo>
                  <a:pt x="258" y="678"/>
                </a:moveTo>
                <a:cubicBezTo>
                  <a:pt x="256" y="678"/>
                  <a:pt x="256" y="678"/>
                  <a:pt x="256" y="678"/>
                </a:cubicBezTo>
                <a:cubicBezTo>
                  <a:pt x="252" y="678"/>
                  <a:pt x="250" y="676"/>
                  <a:pt x="249" y="673"/>
                </a:cubicBezTo>
                <a:cubicBezTo>
                  <a:pt x="233" y="615"/>
                  <a:pt x="233" y="615"/>
                  <a:pt x="233" y="615"/>
                </a:cubicBezTo>
                <a:cubicBezTo>
                  <a:pt x="208" y="612"/>
                  <a:pt x="184" y="604"/>
                  <a:pt x="162" y="592"/>
                </a:cubicBezTo>
                <a:cubicBezTo>
                  <a:pt x="113" y="628"/>
                  <a:pt x="113" y="628"/>
                  <a:pt x="113" y="628"/>
                </a:cubicBezTo>
                <a:cubicBezTo>
                  <a:pt x="111" y="630"/>
                  <a:pt x="108" y="630"/>
                  <a:pt x="105" y="628"/>
                </a:cubicBezTo>
                <a:cubicBezTo>
                  <a:pt x="86" y="614"/>
                  <a:pt x="69" y="598"/>
                  <a:pt x="55" y="579"/>
                </a:cubicBezTo>
                <a:cubicBezTo>
                  <a:pt x="53" y="577"/>
                  <a:pt x="53" y="574"/>
                  <a:pt x="55" y="571"/>
                </a:cubicBezTo>
                <a:cubicBezTo>
                  <a:pt x="90" y="522"/>
                  <a:pt x="90" y="522"/>
                  <a:pt x="90" y="522"/>
                </a:cubicBezTo>
                <a:cubicBezTo>
                  <a:pt x="75" y="499"/>
                  <a:pt x="66" y="474"/>
                  <a:pt x="62" y="447"/>
                </a:cubicBezTo>
                <a:cubicBezTo>
                  <a:pt x="5" y="431"/>
                  <a:pt x="5" y="431"/>
                  <a:pt x="5" y="431"/>
                </a:cubicBezTo>
                <a:cubicBezTo>
                  <a:pt x="2" y="430"/>
                  <a:pt x="0" y="427"/>
                  <a:pt x="0" y="424"/>
                </a:cubicBezTo>
                <a:cubicBezTo>
                  <a:pt x="0" y="423"/>
                  <a:pt x="0" y="421"/>
                  <a:pt x="0" y="419"/>
                </a:cubicBezTo>
                <a:cubicBezTo>
                  <a:pt x="0" y="398"/>
                  <a:pt x="2" y="376"/>
                  <a:pt x="8" y="355"/>
                </a:cubicBezTo>
                <a:cubicBezTo>
                  <a:pt x="8" y="352"/>
                  <a:pt x="11" y="350"/>
                  <a:pt x="14" y="350"/>
                </a:cubicBezTo>
                <a:cubicBezTo>
                  <a:pt x="74" y="348"/>
                  <a:pt x="74" y="348"/>
                  <a:pt x="74" y="348"/>
                </a:cubicBezTo>
                <a:cubicBezTo>
                  <a:pt x="83" y="324"/>
                  <a:pt x="97" y="302"/>
                  <a:pt x="114" y="283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89" y="226"/>
                  <a:pt x="90" y="223"/>
                  <a:pt x="93" y="221"/>
                </a:cubicBezTo>
                <a:cubicBezTo>
                  <a:pt x="110" y="206"/>
                  <a:pt x="130" y="193"/>
                  <a:pt x="151" y="184"/>
                </a:cubicBezTo>
                <a:cubicBezTo>
                  <a:pt x="154" y="182"/>
                  <a:pt x="157" y="183"/>
                  <a:pt x="159" y="185"/>
                </a:cubicBezTo>
                <a:cubicBezTo>
                  <a:pt x="199" y="230"/>
                  <a:pt x="199" y="230"/>
                  <a:pt x="199" y="230"/>
                </a:cubicBezTo>
                <a:cubicBezTo>
                  <a:pt x="218" y="224"/>
                  <a:pt x="238" y="221"/>
                  <a:pt x="258" y="221"/>
                </a:cubicBezTo>
                <a:cubicBezTo>
                  <a:pt x="264" y="221"/>
                  <a:pt x="270" y="222"/>
                  <a:pt x="276" y="222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6" y="167"/>
                  <a:pt x="309" y="165"/>
                  <a:pt x="312" y="166"/>
                </a:cubicBezTo>
                <a:cubicBezTo>
                  <a:pt x="335" y="171"/>
                  <a:pt x="357" y="179"/>
                  <a:pt x="378" y="190"/>
                </a:cubicBezTo>
                <a:cubicBezTo>
                  <a:pt x="380" y="191"/>
                  <a:pt x="382" y="194"/>
                  <a:pt x="381" y="197"/>
                </a:cubicBezTo>
                <a:cubicBezTo>
                  <a:pt x="371" y="256"/>
                  <a:pt x="371" y="256"/>
                  <a:pt x="371" y="256"/>
                </a:cubicBezTo>
                <a:cubicBezTo>
                  <a:pt x="391" y="271"/>
                  <a:pt x="410" y="289"/>
                  <a:pt x="423" y="310"/>
                </a:cubicBezTo>
                <a:cubicBezTo>
                  <a:pt x="482" y="300"/>
                  <a:pt x="482" y="300"/>
                  <a:pt x="482" y="300"/>
                </a:cubicBezTo>
                <a:cubicBezTo>
                  <a:pt x="485" y="299"/>
                  <a:pt x="489" y="301"/>
                  <a:pt x="490" y="303"/>
                </a:cubicBezTo>
                <a:cubicBezTo>
                  <a:pt x="500" y="325"/>
                  <a:pt x="508" y="347"/>
                  <a:pt x="513" y="370"/>
                </a:cubicBezTo>
                <a:cubicBezTo>
                  <a:pt x="513" y="373"/>
                  <a:pt x="512" y="376"/>
                  <a:pt x="509" y="378"/>
                </a:cubicBezTo>
                <a:cubicBezTo>
                  <a:pt x="456" y="406"/>
                  <a:pt x="456" y="406"/>
                  <a:pt x="456" y="406"/>
                </a:cubicBezTo>
                <a:cubicBezTo>
                  <a:pt x="456" y="410"/>
                  <a:pt x="456" y="415"/>
                  <a:pt x="456" y="419"/>
                </a:cubicBezTo>
                <a:cubicBezTo>
                  <a:pt x="456" y="439"/>
                  <a:pt x="453" y="459"/>
                  <a:pt x="447" y="47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4" y="521"/>
                  <a:pt x="495" y="524"/>
                  <a:pt x="494" y="527"/>
                </a:cubicBezTo>
                <a:cubicBezTo>
                  <a:pt x="484" y="548"/>
                  <a:pt x="471" y="568"/>
                  <a:pt x="456" y="586"/>
                </a:cubicBezTo>
                <a:cubicBezTo>
                  <a:pt x="454" y="589"/>
                  <a:pt x="451" y="589"/>
                  <a:pt x="448" y="588"/>
                </a:cubicBezTo>
                <a:cubicBezTo>
                  <a:pt x="393" y="564"/>
                  <a:pt x="393" y="564"/>
                  <a:pt x="393" y="564"/>
                </a:cubicBezTo>
                <a:cubicBezTo>
                  <a:pt x="375" y="581"/>
                  <a:pt x="355" y="594"/>
                  <a:pt x="333" y="603"/>
                </a:cubicBezTo>
                <a:cubicBezTo>
                  <a:pt x="330" y="663"/>
                  <a:pt x="330" y="663"/>
                  <a:pt x="330" y="663"/>
                </a:cubicBezTo>
                <a:cubicBezTo>
                  <a:pt x="330" y="666"/>
                  <a:pt x="328" y="669"/>
                  <a:pt x="325" y="669"/>
                </a:cubicBezTo>
                <a:cubicBezTo>
                  <a:pt x="303" y="675"/>
                  <a:pt x="281" y="678"/>
                  <a:pt x="258" y="678"/>
                </a:cubicBezTo>
                <a:close/>
                <a:moveTo>
                  <a:pt x="161" y="576"/>
                </a:moveTo>
                <a:cubicBezTo>
                  <a:pt x="162" y="576"/>
                  <a:pt x="164" y="577"/>
                  <a:pt x="165" y="577"/>
                </a:cubicBezTo>
                <a:cubicBezTo>
                  <a:pt x="188" y="591"/>
                  <a:pt x="213" y="599"/>
                  <a:pt x="239" y="602"/>
                </a:cubicBezTo>
                <a:cubicBezTo>
                  <a:pt x="242" y="602"/>
                  <a:pt x="244" y="604"/>
                  <a:pt x="245" y="607"/>
                </a:cubicBezTo>
                <a:cubicBezTo>
                  <a:pt x="261" y="664"/>
                  <a:pt x="261" y="664"/>
                  <a:pt x="261" y="664"/>
                </a:cubicBezTo>
                <a:cubicBezTo>
                  <a:pt x="280" y="664"/>
                  <a:pt x="298" y="661"/>
                  <a:pt x="316" y="657"/>
                </a:cubicBezTo>
                <a:cubicBezTo>
                  <a:pt x="319" y="598"/>
                  <a:pt x="319" y="598"/>
                  <a:pt x="319" y="598"/>
                </a:cubicBezTo>
                <a:cubicBezTo>
                  <a:pt x="319" y="595"/>
                  <a:pt x="321" y="592"/>
                  <a:pt x="323" y="591"/>
                </a:cubicBezTo>
                <a:cubicBezTo>
                  <a:pt x="347" y="582"/>
                  <a:pt x="368" y="569"/>
                  <a:pt x="387" y="551"/>
                </a:cubicBezTo>
                <a:cubicBezTo>
                  <a:pt x="389" y="549"/>
                  <a:pt x="392" y="548"/>
                  <a:pt x="394" y="549"/>
                </a:cubicBezTo>
                <a:cubicBezTo>
                  <a:pt x="449" y="573"/>
                  <a:pt x="449" y="573"/>
                  <a:pt x="449" y="573"/>
                </a:cubicBezTo>
                <a:cubicBezTo>
                  <a:pt x="461" y="558"/>
                  <a:pt x="471" y="542"/>
                  <a:pt x="479" y="526"/>
                </a:cubicBezTo>
                <a:cubicBezTo>
                  <a:pt x="434" y="486"/>
                  <a:pt x="434" y="486"/>
                  <a:pt x="434" y="486"/>
                </a:cubicBezTo>
                <a:cubicBezTo>
                  <a:pt x="432" y="484"/>
                  <a:pt x="431" y="481"/>
                  <a:pt x="432" y="479"/>
                </a:cubicBezTo>
                <a:cubicBezTo>
                  <a:pt x="439" y="459"/>
                  <a:pt x="442" y="439"/>
                  <a:pt x="442" y="419"/>
                </a:cubicBezTo>
                <a:cubicBezTo>
                  <a:pt x="442" y="414"/>
                  <a:pt x="442" y="408"/>
                  <a:pt x="441" y="402"/>
                </a:cubicBezTo>
                <a:cubicBezTo>
                  <a:pt x="441" y="400"/>
                  <a:pt x="443" y="397"/>
                  <a:pt x="445" y="396"/>
                </a:cubicBezTo>
                <a:cubicBezTo>
                  <a:pt x="498" y="368"/>
                  <a:pt x="498" y="368"/>
                  <a:pt x="498" y="368"/>
                </a:cubicBezTo>
                <a:cubicBezTo>
                  <a:pt x="494" y="349"/>
                  <a:pt x="488" y="331"/>
                  <a:pt x="480" y="314"/>
                </a:cubicBezTo>
                <a:cubicBezTo>
                  <a:pt x="421" y="325"/>
                  <a:pt x="421" y="325"/>
                  <a:pt x="421" y="325"/>
                </a:cubicBezTo>
                <a:cubicBezTo>
                  <a:pt x="419" y="325"/>
                  <a:pt x="416" y="324"/>
                  <a:pt x="414" y="322"/>
                </a:cubicBezTo>
                <a:cubicBezTo>
                  <a:pt x="400" y="299"/>
                  <a:pt x="381" y="280"/>
                  <a:pt x="359" y="265"/>
                </a:cubicBezTo>
                <a:cubicBezTo>
                  <a:pt x="357" y="264"/>
                  <a:pt x="356" y="261"/>
                  <a:pt x="356" y="258"/>
                </a:cubicBezTo>
                <a:cubicBezTo>
                  <a:pt x="367" y="200"/>
                  <a:pt x="367" y="200"/>
                  <a:pt x="367" y="200"/>
                </a:cubicBezTo>
                <a:cubicBezTo>
                  <a:pt x="350" y="191"/>
                  <a:pt x="332" y="185"/>
                  <a:pt x="314" y="181"/>
                </a:cubicBezTo>
                <a:cubicBezTo>
                  <a:pt x="286" y="233"/>
                  <a:pt x="286" y="233"/>
                  <a:pt x="286" y="233"/>
                </a:cubicBezTo>
                <a:cubicBezTo>
                  <a:pt x="285" y="235"/>
                  <a:pt x="282" y="237"/>
                  <a:pt x="279" y="237"/>
                </a:cubicBezTo>
                <a:cubicBezTo>
                  <a:pt x="272" y="236"/>
                  <a:pt x="265" y="235"/>
                  <a:pt x="258" y="235"/>
                </a:cubicBezTo>
                <a:cubicBezTo>
                  <a:pt x="238" y="235"/>
                  <a:pt x="218" y="239"/>
                  <a:pt x="199" y="245"/>
                </a:cubicBezTo>
                <a:cubicBezTo>
                  <a:pt x="197" y="246"/>
                  <a:pt x="194" y="245"/>
                  <a:pt x="192" y="243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36" y="207"/>
                  <a:pt x="120" y="216"/>
                  <a:pt x="106" y="228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30" y="285"/>
                  <a:pt x="130" y="288"/>
                  <a:pt x="128" y="290"/>
                </a:cubicBezTo>
                <a:cubicBezTo>
                  <a:pt x="109" y="309"/>
                  <a:pt x="94" y="332"/>
                  <a:pt x="85" y="357"/>
                </a:cubicBezTo>
                <a:cubicBezTo>
                  <a:pt x="84" y="360"/>
                  <a:pt x="82" y="361"/>
                  <a:pt x="79" y="362"/>
                </a:cubicBezTo>
                <a:cubicBezTo>
                  <a:pt x="20" y="364"/>
                  <a:pt x="20" y="364"/>
                  <a:pt x="20" y="364"/>
                </a:cubicBezTo>
                <a:cubicBezTo>
                  <a:pt x="16" y="382"/>
                  <a:pt x="14" y="400"/>
                  <a:pt x="14" y="419"/>
                </a:cubicBezTo>
                <a:cubicBezTo>
                  <a:pt x="71" y="435"/>
                  <a:pt x="71" y="435"/>
                  <a:pt x="71" y="435"/>
                </a:cubicBezTo>
                <a:cubicBezTo>
                  <a:pt x="73" y="435"/>
                  <a:pt x="75" y="438"/>
                  <a:pt x="76" y="441"/>
                </a:cubicBezTo>
                <a:cubicBezTo>
                  <a:pt x="79" y="468"/>
                  <a:pt x="89" y="495"/>
                  <a:pt x="104" y="519"/>
                </a:cubicBezTo>
                <a:cubicBezTo>
                  <a:pt x="105" y="521"/>
                  <a:pt x="105" y="524"/>
                  <a:pt x="104" y="527"/>
                </a:cubicBezTo>
                <a:cubicBezTo>
                  <a:pt x="69" y="575"/>
                  <a:pt x="69" y="575"/>
                  <a:pt x="69" y="575"/>
                </a:cubicBezTo>
                <a:cubicBezTo>
                  <a:pt x="81" y="589"/>
                  <a:pt x="94" y="602"/>
                  <a:pt x="109" y="613"/>
                </a:cubicBezTo>
                <a:cubicBezTo>
                  <a:pt x="157" y="578"/>
                  <a:pt x="157" y="578"/>
                  <a:pt x="157" y="578"/>
                </a:cubicBezTo>
                <a:cubicBezTo>
                  <a:pt x="158" y="577"/>
                  <a:pt x="160" y="576"/>
                  <a:pt x="161" y="576"/>
                </a:cubicBezTo>
                <a:close/>
                <a:moveTo>
                  <a:pt x="258" y="484"/>
                </a:moveTo>
                <a:cubicBezTo>
                  <a:pt x="223" y="484"/>
                  <a:pt x="193" y="455"/>
                  <a:pt x="193" y="419"/>
                </a:cubicBezTo>
                <a:cubicBezTo>
                  <a:pt x="193" y="383"/>
                  <a:pt x="223" y="354"/>
                  <a:pt x="258" y="354"/>
                </a:cubicBezTo>
                <a:cubicBezTo>
                  <a:pt x="294" y="354"/>
                  <a:pt x="323" y="383"/>
                  <a:pt x="323" y="419"/>
                </a:cubicBezTo>
                <a:cubicBezTo>
                  <a:pt x="323" y="455"/>
                  <a:pt x="294" y="484"/>
                  <a:pt x="258" y="484"/>
                </a:cubicBezTo>
                <a:close/>
                <a:moveTo>
                  <a:pt x="258" y="368"/>
                </a:moveTo>
                <a:cubicBezTo>
                  <a:pt x="230" y="368"/>
                  <a:pt x="207" y="391"/>
                  <a:pt x="207" y="419"/>
                </a:cubicBezTo>
                <a:cubicBezTo>
                  <a:pt x="207" y="447"/>
                  <a:pt x="230" y="470"/>
                  <a:pt x="258" y="470"/>
                </a:cubicBezTo>
                <a:cubicBezTo>
                  <a:pt x="286" y="470"/>
                  <a:pt x="309" y="447"/>
                  <a:pt x="309" y="419"/>
                </a:cubicBezTo>
                <a:cubicBezTo>
                  <a:pt x="309" y="391"/>
                  <a:pt x="286" y="368"/>
                  <a:pt x="258" y="3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51"/>
          <p:cNvSpPr>
            <a:spLocks noEditPoints="1"/>
          </p:cNvSpPr>
          <p:nvPr/>
        </p:nvSpPr>
        <p:spPr bwMode="auto">
          <a:xfrm>
            <a:off x="6794930" y="1723078"/>
            <a:ext cx="404764" cy="639980"/>
          </a:xfrm>
          <a:custGeom>
            <a:avLst/>
            <a:gdLst>
              <a:gd name="T0" fmla="*/ 341 w 392"/>
              <a:gd name="T1" fmla="*/ 317 h 620"/>
              <a:gd name="T2" fmla="*/ 175 w 392"/>
              <a:gd name="T3" fmla="*/ 482 h 620"/>
              <a:gd name="T4" fmla="*/ 170 w 392"/>
              <a:gd name="T5" fmla="*/ 479 h 620"/>
              <a:gd name="T6" fmla="*/ 76 w 392"/>
              <a:gd name="T7" fmla="*/ 374 h 620"/>
              <a:gd name="T8" fmla="*/ 175 w 392"/>
              <a:gd name="T9" fmla="*/ 462 h 620"/>
              <a:gd name="T10" fmla="*/ 341 w 392"/>
              <a:gd name="T11" fmla="*/ 305 h 620"/>
              <a:gd name="T12" fmla="*/ 392 w 392"/>
              <a:gd name="T13" fmla="*/ 585 h 620"/>
              <a:gd name="T14" fmla="*/ 35 w 392"/>
              <a:gd name="T15" fmla="*/ 620 h 620"/>
              <a:gd name="T16" fmla="*/ 0 w 392"/>
              <a:gd name="T17" fmla="*/ 143 h 620"/>
              <a:gd name="T18" fmla="*/ 70 w 392"/>
              <a:gd name="T19" fmla="*/ 107 h 620"/>
              <a:gd name="T20" fmla="*/ 105 w 392"/>
              <a:gd name="T21" fmla="*/ 66 h 620"/>
              <a:gd name="T22" fmla="*/ 133 w 392"/>
              <a:gd name="T23" fmla="*/ 48 h 620"/>
              <a:gd name="T24" fmla="*/ 218 w 392"/>
              <a:gd name="T25" fmla="*/ 0 h 620"/>
              <a:gd name="T26" fmla="*/ 267 w 392"/>
              <a:gd name="T27" fmla="*/ 66 h 620"/>
              <a:gd name="T28" fmla="*/ 330 w 392"/>
              <a:gd name="T29" fmla="*/ 102 h 620"/>
              <a:gd name="T30" fmla="*/ 357 w 392"/>
              <a:gd name="T31" fmla="*/ 107 h 620"/>
              <a:gd name="T32" fmla="*/ 86 w 392"/>
              <a:gd name="T33" fmla="*/ 129 h 620"/>
              <a:gd name="T34" fmla="*/ 294 w 392"/>
              <a:gd name="T35" fmla="*/ 148 h 620"/>
              <a:gd name="T36" fmla="*/ 314 w 392"/>
              <a:gd name="T37" fmla="*/ 102 h 620"/>
              <a:gd name="T38" fmla="*/ 259 w 392"/>
              <a:gd name="T39" fmla="*/ 82 h 620"/>
              <a:gd name="T40" fmla="*/ 251 w 392"/>
              <a:gd name="T41" fmla="*/ 48 h 620"/>
              <a:gd name="T42" fmla="*/ 182 w 392"/>
              <a:gd name="T43" fmla="*/ 16 h 620"/>
              <a:gd name="T44" fmla="*/ 149 w 392"/>
              <a:gd name="T45" fmla="*/ 74 h 620"/>
              <a:gd name="T46" fmla="*/ 105 w 392"/>
              <a:gd name="T47" fmla="*/ 82 h 620"/>
              <a:gd name="T48" fmla="*/ 86 w 392"/>
              <a:gd name="T49" fmla="*/ 129 h 620"/>
              <a:gd name="T50" fmla="*/ 357 w 392"/>
              <a:gd name="T51" fmla="*/ 123 h 620"/>
              <a:gd name="T52" fmla="*/ 330 w 392"/>
              <a:gd name="T53" fmla="*/ 129 h 620"/>
              <a:gd name="T54" fmla="*/ 105 w 392"/>
              <a:gd name="T55" fmla="*/ 164 h 620"/>
              <a:gd name="T56" fmla="*/ 70 w 392"/>
              <a:gd name="T57" fmla="*/ 123 h 620"/>
              <a:gd name="T58" fmla="*/ 16 w 392"/>
              <a:gd name="T59" fmla="*/ 143 h 620"/>
              <a:gd name="T60" fmla="*/ 35 w 392"/>
              <a:gd name="T61" fmla="*/ 604 h 620"/>
              <a:gd name="T62" fmla="*/ 376 w 392"/>
              <a:gd name="T63" fmla="*/ 585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2" h="620">
                <a:moveTo>
                  <a:pt x="341" y="305"/>
                </a:moveTo>
                <a:cubicBezTo>
                  <a:pt x="345" y="308"/>
                  <a:pt x="345" y="313"/>
                  <a:pt x="341" y="317"/>
                </a:cubicBezTo>
                <a:cubicBezTo>
                  <a:pt x="181" y="479"/>
                  <a:pt x="181" y="479"/>
                  <a:pt x="181" y="479"/>
                </a:cubicBezTo>
                <a:cubicBezTo>
                  <a:pt x="180" y="481"/>
                  <a:pt x="178" y="482"/>
                  <a:pt x="175" y="482"/>
                </a:cubicBezTo>
                <a:cubicBezTo>
                  <a:pt x="175" y="482"/>
                  <a:pt x="175" y="482"/>
                  <a:pt x="175" y="482"/>
                </a:cubicBezTo>
                <a:cubicBezTo>
                  <a:pt x="173" y="482"/>
                  <a:pt x="171" y="481"/>
                  <a:pt x="170" y="479"/>
                </a:cubicBezTo>
                <a:cubicBezTo>
                  <a:pt x="76" y="385"/>
                  <a:pt x="76" y="385"/>
                  <a:pt x="76" y="385"/>
                </a:cubicBezTo>
                <a:cubicBezTo>
                  <a:pt x="73" y="382"/>
                  <a:pt x="73" y="377"/>
                  <a:pt x="76" y="374"/>
                </a:cubicBezTo>
                <a:cubicBezTo>
                  <a:pt x="79" y="371"/>
                  <a:pt x="84" y="371"/>
                  <a:pt x="87" y="374"/>
                </a:cubicBezTo>
                <a:cubicBezTo>
                  <a:pt x="175" y="462"/>
                  <a:pt x="175" y="462"/>
                  <a:pt x="175" y="462"/>
                </a:cubicBezTo>
                <a:cubicBezTo>
                  <a:pt x="330" y="305"/>
                  <a:pt x="330" y="305"/>
                  <a:pt x="330" y="305"/>
                </a:cubicBezTo>
                <a:cubicBezTo>
                  <a:pt x="333" y="302"/>
                  <a:pt x="338" y="302"/>
                  <a:pt x="341" y="305"/>
                </a:cubicBezTo>
                <a:close/>
                <a:moveTo>
                  <a:pt x="392" y="143"/>
                </a:moveTo>
                <a:cubicBezTo>
                  <a:pt x="392" y="585"/>
                  <a:pt x="392" y="585"/>
                  <a:pt x="392" y="585"/>
                </a:cubicBezTo>
                <a:cubicBezTo>
                  <a:pt x="392" y="604"/>
                  <a:pt x="376" y="620"/>
                  <a:pt x="357" y="620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16" y="620"/>
                  <a:pt x="0" y="604"/>
                  <a:pt x="0" y="58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23"/>
                  <a:pt x="16" y="107"/>
                  <a:pt x="35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0" y="82"/>
                  <a:pt x="86" y="66"/>
                  <a:pt x="105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48"/>
                  <a:pt x="133" y="48"/>
                  <a:pt x="133" y="48"/>
                </a:cubicBezTo>
                <a:cubicBezTo>
                  <a:pt x="133" y="22"/>
                  <a:pt x="155" y="0"/>
                  <a:pt x="182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45" y="0"/>
                  <a:pt x="267" y="22"/>
                  <a:pt x="267" y="48"/>
                </a:cubicBezTo>
                <a:cubicBezTo>
                  <a:pt x="267" y="66"/>
                  <a:pt x="267" y="66"/>
                  <a:pt x="267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314" y="66"/>
                  <a:pt x="330" y="82"/>
                  <a:pt x="330" y="102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57" y="107"/>
                  <a:pt x="357" y="107"/>
                  <a:pt x="357" y="107"/>
                </a:cubicBezTo>
                <a:cubicBezTo>
                  <a:pt x="376" y="107"/>
                  <a:pt x="392" y="123"/>
                  <a:pt x="392" y="143"/>
                </a:cubicBezTo>
                <a:close/>
                <a:moveTo>
                  <a:pt x="86" y="129"/>
                </a:moveTo>
                <a:cubicBezTo>
                  <a:pt x="86" y="139"/>
                  <a:pt x="95" y="148"/>
                  <a:pt x="105" y="148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305" y="148"/>
                  <a:pt x="314" y="139"/>
                  <a:pt x="314" y="129"/>
                </a:cubicBezTo>
                <a:cubicBezTo>
                  <a:pt x="314" y="102"/>
                  <a:pt x="314" y="102"/>
                  <a:pt x="314" y="102"/>
                </a:cubicBezTo>
                <a:cubicBezTo>
                  <a:pt x="314" y="91"/>
                  <a:pt x="305" y="82"/>
                  <a:pt x="294" y="82"/>
                </a:cubicBezTo>
                <a:cubicBezTo>
                  <a:pt x="259" y="82"/>
                  <a:pt x="259" y="82"/>
                  <a:pt x="259" y="82"/>
                </a:cubicBezTo>
                <a:cubicBezTo>
                  <a:pt x="254" y="82"/>
                  <a:pt x="251" y="79"/>
                  <a:pt x="251" y="74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51" y="30"/>
                  <a:pt x="236" y="16"/>
                  <a:pt x="218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64" y="16"/>
                  <a:pt x="149" y="30"/>
                  <a:pt x="149" y="48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9"/>
                  <a:pt x="146" y="82"/>
                  <a:pt x="141" y="82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95" y="82"/>
                  <a:pt x="86" y="91"/>
                  <a:pt x="86" y="102"/>
                </a:cubicBezTo>
                <a:lnTo>
                  <a:pt x="86" y="129"/>
                </a:lnTo>
                <a:close/>
                <a:moveTo>
                  <a:pt x="376" y="143"/>
                </a:moveTo>
                <a:cubicBezTo>
                  <a:pt x="376" y="132"/>
                  <a:pt x="368" y="123"/>
                  <a:pt x="357" y="123"/>
                </a:cubicBezTo>
                <a:cubicBezTo>
                  <a:pt x="330" y="123"/>
                  <a:pt x="330" y="123"/>
                  <a:pt x="330" y="123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30" y="148"/>
                  <a:pt x="314" y="164"/>
                  <a:pt x="294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86" y="164"/>
                  <a:pt x="70" y="148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24" y="123"/>
                  <a:pt x="16" y="132"/>
                  <a:pt x="16" y="143"/>
                </a:cubicBezTo>
                <a:cubicBezTo>
                  <a:pt x="16" y="585"/>
                  <a:pt x="16" y="585"/>
                  <a:pt x="16" y="585"/>
                </a:cubicBezTo>
                <a:cubicBezTo>
                  <a:pt x="16" y="596"/>
                  <a:pt x="24" y="604"/>
                  <a:pt x="35" y="604"/>
                </a:cubicBezTo>
                <a:cubicBezTo>
                  <a:pt x="357" y="604"/>
                  <a:pt x="357" y="604"/>
                  <a:pt x="357" y="604"/>
                </a:cubicBezTo>
                <a:cubicBezTo>
                  <a:pt x="368" y="604"/>
                  <a:pt x="376" y="596"/>
                  <a:pt x="376" y="585"/>
                </a:cubicBezTo>
                <a:lnTo>
                  <a:pt x="376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" grpId="0" animBg="1"/>
          <p:bldP spid="33" grpId="0"/>
          <p:bldP spid="83" grpId="0" animBg="1"/>
          <p:bldP spid="34" grpId="0"/>
          <p:bldP spid="84" grpId="0" animBg="1"/>
          <p:bldP spid="39" grpId="0"/>
          <p:bldP spid="85" grpId="0" animBg="1"/>
          <p:bldP spid="42" grpId="0"/>
          <p:bldP spid="30" grpId="0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" grpId="0" animBg="1"/>
          <p:bldP spid="33" grpId="0"/>
          <p:bldP spid="83" grpId="0" animBg="1"/>
          <p:bldP spid="34" grpId="0"/>
          <p:bldP spid="84" grpId="0" animBg="1"/>
          <p:bldP spid="39" grpId="0"/>
          <p:bldP spid="85" grpId="0" animBg="1"/>
          <p:bldP spid="42" grpId="0"/>
          <p:bldP spid="30" grpId="0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n.chiefmartec.com/wp-content/uploads/2016/03/marketing_technology_landscape_2016_3000p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9724" r="1092" b="3117"/>
          <a:stretch/>
        </p:blipFill>
        <p:spPr bwMode="auto">
          <a:xfrm>
            <a:off x="1" y="4632"/>
            <a:ext cx="12203638" cy="68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-168696" y="-471053"/>
            <a:ext cx="12263678" cy="2262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100" spc="-500" dirty="0"/>
              <a:t>SIMPLIFICATION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04517" y="3225422"/>
            <a:ext cx="4863465" cy="2487086"/>
            <a:chOff x="5161451" y="1560964"/>
            <a:chExt cx="2888419" cy="2487086"/>
          </a:xfrm>
        </p:grpSpPr>
        <p:sp>
          <p:nvSpPr>
            <p:cNvPr id="14" name="Rectangle 13"/>
            <p:cNvSpPr/>
            <p:nvPr/>
          </p:nvSpPr>
          <p:spPr>
            <a:xfrm>
              <a:off x="5161453" y="3236522"/>
              <a:ext cx="380145" cy="33752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467" dirty="0"/>
                <a:t>Strongly Agree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1453" y="2682962"/>
              <a:ext cx="380145" cy="33752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467" dirty="0"/>
                <a:t>Somewhat agree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61451" y="2129402"/>
              <a:ext cx="380145" cy="33752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467" dirty="0"/>
                <a:t>Somewhat Disagrees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61453" y="1575842"/>
              <a:ext cx="380145" cy="33752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467" dirty="0"/>
                <a:t>Strongly Disagree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 rot="5400000">
              <a:off x="6666807" y="585122"/>
              <a:ext cx="329184" cy="2280868"/>
            </a:xfrm>
            <a:prstGeom prst="roundRect">
              <a:avLst>
                <a:gd name="adj" fmla="val 50000"/>
              </a:avLst>
            </a:prstGeom>
            <a:solidFill>
              <a:srgbClr val="DDDDDD">
                <a:alpha val="20000"/>
              </a:srgb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 rot="5400000">
              <a:off x="6666807" y="1138682"/>
              <a:ext cx="329184" cy="2280868"/>
            </a:xfrm>
            <a:prstGeom prst="roundRect">
              <a:avLst>
                <a:gd name="adj" fmla="val 50000"/>
              </a:avLst>
            </a:prstGeom>
            <a:solidFill>
              <a:srgbClr val="DDDDDD">
                <a:alpha val="20000"/>
              </a:srgb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 rot="5400000">
              <a:off x="6666807" y="1692242"/>
              <a:ext cx="329184" cy="2280868"/>
            </a:xfrm>
            <a:prstGeom prst="roundRect">
              <a:avLst>
                <a:gd name="adj" fmla="val 50000"/>
              </a:avLst>
            </a:prstGeom>
            <a:solidFill>
              <a:srgbClr val="DDDDDD">
                <a:alpha val="20000"/>
              </a:srgb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5400000">
              <a:off x="6666807" y="2245802"/>
              <a:ext cx="329184" cy="2280868"/>
            </a:xfrm>
            <a:prstGeom prst="roundRect">
              <a:avLst>
                <a:gd name="adj" fmla="val 50000"/>
              </a:avLst>
            </a:prstGeom>
            <a:solidFill>
              <a:srgbClr val="DDDDDD">
                <a:alpha val="20000"/>
              </a:srgb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15418" y="3741235"/>
              <a:ext cx="434452" cy="306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67" dirty="0"/>
                <a:t>100%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33104" y="3741235"/>
              <a:ext cx="434452" cy="306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67" dirty="0"/>
                <a:t>75%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50788" y="3741235"/>
              <a:ext cx="434452" cy="306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67" dirty="0"/>
                <a:t>50%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86158" y="3741235"/>
              <a:ext cx="434452" cy="306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67" dirty="0"/>
                <a:t>0%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168473" y="3741235"/>
              <a:ext cx="434452" cy="3068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67" dirty="0"/>
                <a:t>25%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975504" y="3225422"/>
            <a:ext cx="452644" cy="3291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333" dirty="0">
                <a:solidFill>
                  <a:srgbClr val="FFFFFF"/>
                </a:solidFill>
              </a:rPr>
              <a:t>4%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975503" y="3778982"/>
            <a:ext cx="744028" cy="3291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333" dirty="0">
                <a:solidFill>
                  <a:srgbClr val="FFFFFF"/>
                </a:solidFill>
              </a:rPr>
              <a:t>15%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975502" y="4332542"/>
            <a:ext cx="1460758" cy="32918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333" dirty="0">
                <a:solidFill>
                  <a:srgbClr val="FFFFFF"/>
                </a:solidFill>
              </a:rPr>
              <a:t>33%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975503" y="4886102"/>
            <a:ext cx="1784793" cy="32918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rtlCol="0" anchor="ctr" anchorCtr="0"/>
          <a:lstStyle/>
          <a:p>
            <a:r>
              <a:rPr lang="en-US" sz="1333" dirty="0">
                <a:solidFill>
                  <a:srgbClr val="FFFFFF"/>
                </a:solidFill>
              </a:rPr>
              <a:t>47%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204012" y="1988840"/>
            <a:ext cx="4632573" cy="775084"/>
          </a:xfrm>
          <a:prstGeom prst="rect">
            <a:avLst/>
          </a:prstGeom>
        </p:spPr>
        <p:txBody>
          <a:bodyPr wrap="square" lIns="73152" tIns="0" rIns="0" bIns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ATTRIBUTION AS A SOLUTION</a:t>
            </a:r>
          </a:p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sz="1400" dirty="0"/>
              <a:t>The rise of big data has increased our focus on attribution’- agree or disagree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3240965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 animBg="1"/>
      <p:bldP spid="38" grpId="0" animBg="1"/>
      <p:bldP spid="39" grpId="0" animBg="1"/>
      <p:bldP spid="40" grpId="0" animBg="1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5">
                  <a:alpha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80445" y="1075383"/>
            <a:ext cx="4381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ysClr val="windowText" lastClr="000000"/>
                </a:solidFill>
                <a:latin typeface="Korolev Condensed Bold" panose="02000000000000000000" pitchFamily="50" charset="0"/>
              </a:rPr>
              <a:t>WHAT IS ATTRIBUTION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80445" y="1844824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19170">
              <a:spcAft>
                <a:spcPts val="1200"/>
              </a:spcAft>
            </a:pPr>
            <a:r>
              <a:rPr lang="en-US" sz="2000" dirty="0">
                <a:solidFill>
                  <a:sysClr val="windowText" lastClr="000000"/>
                </a:solidFill>
              </a:rPr>
              <a:t>Attribution is the process of identifying a set of user actions (Events or Touchpoints) that contribute in some manner to a desired outcome, and then assigning a value to each of these events.</a:t>
            </a:r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4678700" y="1311638"/>
            <a:ext cx="1092657" cy="863705"/>
          </a:xfrm>
          <a:custGeom>
            <a:avLst/>
            <a:gdLst>
              <a:gd name="T0" fmla="*/ 0 w 257"/>
              <a:gd name="T1" fmla="*/ 112 h 197"/>
              <a:gd name="T2" fmla="*/ 105 w 257"/>
              <a:gd name="T3" fmla="*/ 0 h 197"/>
              <a:gd name="T4" fmla="*/ 113 w 257"/>
              <a:gd name="T5" fmla="*/ 35 h 197"/>
              <a:gd name="T6" fmla="*/ 56 w 257"/>
              <a:gd name="T7" fmla="*/ 98 h 197"/>
              <a:gd name="T8" fmla="*/ 110 w 257"/>
              <a:gd name="T9" fmla="*/ 98 h 197"/>
              <a:gd name="T10" fmla="*/ 110 w 257"/>
              <a:gd name="T11" fmla="*/ 197 h 197"/>
              <a:gd name="T12" fmla="*/ 0 w 257"/>
              <a:gd name="T13" fmla="*/ 197 h 197"/>
              <a:gd name="T14" fmla="*/ 0 w 257"/>
              <a:gd name="T15" fmla="*/ 112 h 197"/>
              <a:gd name="T16" fmla="*/ 143 w 257"/>
              <a:gd name="T17" fmla="*/ 112 h 197"/>
              <a:gd name="T18" fmla="*/ 248 w 257"/>
              <a:gd name="T19" fmla="*/ 0 h 197"/>
              <a:gd name="T20" fmla="*/ 257 w 257"/>
              <a:gd name="T21" fmla="*/ 35 h 197"/>
              <a:gd name="T22" fmla="*/ 198 w 257"/>
              <a:gd name="T23" fmla="*/ 98 h 197"/>
              <a:gd name="T24" fmla="*/ 253 w 257"/>
              <a:gd name="T25" fmla="*/ 98 h 197"/>
              <a:gd name="T26" fmla="*/ 253 w 257"/>
              <a:gd name="T27" fmla="*/ 197 h 197"/>
              <a:gd name="T28" fmla="*/ 143 w 257"/>
              <a:gd name="T29" fmla="*/ 197 h 197"/>
              <a:gd name="T30" fmla="*/ 143 w 257"/>
              <a:gd name="T31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97">
                <a:moveTo>
                  <a:pt x="0" y="112"/>
                </a:moveTo>
                <a:cubicBezTo>
                  <a:pt x="0" y="37"/>
                  <a:pt x="36" y="5"/>
                  <a:pt x="105" y="0"/>
                </a:cubicBezTo>
                <a:cubicBezTo>
                  <a:pt x="113" y="35"/>
                  <a:pt x="113" y="35"/>
                  <a:pt x="113" y="35"/>
                </a:cubicBezTo>
                <a:cubicBezTo>
                  <a:pt x="72" y="43"/>
                  <a:pt x="52" y="64"/>
                  <a:pt x="56" y="98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197"/>
                  <a:pt x="110" y="197"/>
                  <a:pt x="110" y="197"/>
                </a:cubicBezTo>
                <a:cubicBezTo>
                  <a:pt x="0" y="197"/>
                  <a:pt x="0" y="197"/>
                  <a:pt x="0" y="197"/>
                </a:cubicBezTo>
                <a:lnTo>
                  <a:pt x="0" y="112"/>
                </a:lnTo>
                <a:close/>
                <a:moveTo>
                  <a:pt x="143" y="112"/>
                </a:moveTo>
                <a:cubicBezTo>
                  <a:pt x="143" y="37"/>
                  <a:pt x="179" y="5"/>
                  <a:pt x="248" y="0"/>
                </a:cubicBezTo>
                <a:cubicBezTo>
                  <a:pt x="257" y="35"/>
                  <a:pt x="257" y="35"/>
                  <a:pt x="257" y="35"/>
                </a:cubicBezTo>
                <a:cubicBezTo>
                  <a:pt x="215" y="43"/>
                  <a:pt x="196" y="64"/>
                  <a:pt x="198" y="98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197"/>
                  <a:pt x="253" y="197"/>
                  <a:pt x="253" y="197"/>
                </a:cubicBezTo>
                <a:cubicBezTo>
                  <a:pt x="143" y="197"/>
                  <a:pt x="143" y="197"/>
                  <a:pt x="143" y="197"/>
                </a:cubicBezTo>
                <a:lnTo>
                  <a:pt x="143" y="112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 rot="10800000">
            <a:off x="10547959" y="2939077"/>
            <a:ext cx="1092657" cy="863705"/>
          </a:xfrm>
          <a:custGeom>
            <a:avLst/>
            <a:gdLst>
              <a:gd name="T0" fmla="*/ 0 w 257"/>
              <a:gd name="T1" fmla="*/ 112 h 197"/>
              <a:gd name="T2" fmla="*/ 105 w 257"/>
              <a:gd name="T3" fmla="*/ 0 h 197"/>
              <a:gd name="T4" fmla="*/ 113 w 257"/>
              <a:gd name="T5" fmla="*/ 35 h 197"/>
              <a:gd name="T6" fmla="*/ 56 w 257"/>
              <a:gd name="T7" fmla="*/ 98 h 197"/>
              <a:gd name="T8" fmla="*/ 110 w 257"/>
              <a:gd name="T9" fmla="*/ 98 h 197"/>
              <a:gd name="T10" fmla="*/ 110 w 257"/>
              <a:gd name="T11" fmla="*/ 197 h 197"/>
              <a:gd name="T12" fmla="*/ 0 w 257"/>
              <a:gd name="T13" fmla="*/ 197 h 197"/>
              <a:gd name="T14" fmla="*/ 0 w 257"/>
              <a:gd name="T15" fmla="*/ 112 h 197"/>
              <a:gd name="T16" fmla="*/ 143 w 257"/>
              <a:gd name="T17" fmla="*/ 112 h 197"/>
              <a:gd name="T18" fmla="*/ 248 w 257"/>
              <a:gd name="T19" fmla="*/ 0 h 197"/>
              <a:gd name="T20" fmla="*/ 257 w 257"/>
              <a:gd name="T21" fmla="*/ 35 h 197"/>
              <a:gd name="T22" fmla="*/ 198 w 257"/>
              <a:gd name="T23" fmla="*/ 98 h 197"/>
              <a:gd name="T24" fmla="*/ 253 w 257"/>
              <a:gd name="T25" fmla="*/ 98 h 197"/>
              <a:gd name="T26" fmla="*/ 253 w 257"/>
              <a:gd name="T27" fmla="*/ 197 h 197"/>
              <a:gd name="T28" fmla="*/ 143 w 257"/>
              <a:gd name="T29" fmla="*/ 197 h 197"/>
              <a:gd name="T30" fmla="*/ 143 w 257"/>
              <a:gd name="T31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97">
                <a:moveTo>
                  <a:pt x="0" y="112"/>
                </a:moveTo>
                <a:cubicBezTo>
                  <a:pt x="0" y="37"/>
                  <a:pt x="36" y="5"/>
                  <a:pt x="105" y="0"/>
                </a:cubicBezTo>
                <a:cubicBezTo>
                  <a:pt x="113" y="35"/>
                  <a:pt x="113" y="35"/>
                  <a:pt x="113" y="35"/>
                </a:cubicBezTo>
                <a:cubicBezTo>
                  <a:pt x="72" y="43"/>
                  <a:pt x="52" y="64"/>
                  <a:pt x="56" y="98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0" y="197"/>
                  <a:pt x="110" y="197"/>
                  <a:pt x="110" y="197"/>
                </a:cubicBezTo>
                <a:cubicBezTo>
                  <a:pt x="0" y="197"/>
                  <a:pt x="0" y="197"/>
                  <a:pt x="0" y="197"/>
                </a:cubicBezTo>
                <a:lnTo>
                  <a:pt x="0" y="112"/>
                </a:lnTo>
                <a:close/>
                <a:moveTo>
                  <a:pt x="143" y="112"/>
                </a:moveTo>
                <a:cubicBezTo>
                  <a:pt x="143" y="37"/>
                  <a:pt x="179" y="5"/>
                  <a:pt x="248" y="0"/>
                </a:cubicBezTo>
                <a:cubicBezTo>
                  <a:pt x="257" y="35"/>
                  <a:pt x="257" y="35"/>
                  <a:pt x="257" y="35"/>
                </a:cubicBezTo>
                <a:cubicBezTo>
                  <a:pt x="215" y="43"/>
                  <a:pt x="196" y="64"/>
                  <a:pt x="198" y="98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197"/>
                  <a:pt x="253" y="197"/>
                  <a:pt x="253" y="197"/>
                </a:cubicBezTo>
                <a:cubicBezTo>
                  <a:pt x="143" y="197"/>
                  <a:pt x="143" y="197"/>
                  <a:pt x="143" y="197"/>
                </a:cubicBezTo>
                <a:lnTo>
                  <a:pt x="143" y="112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652" y="2312876"/>
            <a:ext cx="680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AND NOW YOU – DO YOU ALREADY USE ATTRIBUTION? </a:t>
            </a:r>
          </a:p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RAISE YOUR HANDS!</a:t>
            </a:r>
            <a:endParaRPr lang="en-US" sz="4800" dirty="0">
              <a:latin typeface="Korolev Condensed Bold" panose="02000000000000000000" pitchFamily="50" charset="0"/>
            </a:endParaRPr>
          </a:p>
        </p:txBody>
      </p:sp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DO YOU CARRY OUT FOR MARKETING ATTRIBUTION MODELLING?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914400" y="1628800"/>
          <a:ext cx="1015015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2591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Korolev Condensed Bold" panose="02000000000000000000" pitchFamily="50" charset="0"/>
              </a:rPr>
              <a:t>IF NOT, WHAT ARE THE BARRIERS? 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914400" y="1628800"/>
          <a:ext cx="1015015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11140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GOAL AND BENEFIT FOR THE CLIENTS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0580" y="1554021"/>
            <a:ext cx="4934136" cy="4640062"/>
            <a:chOff x="960580" y="1554021"/>
            <a:chExt cx="4934136" cy="4640062"/>
          </a:xfrm>
        </p:grpSpPr>
        <p:sp>
          <p:nvSpPr>
            <p:cNvPr id="7" name="TextBox 6"/>
            <p:cNvSpPr txBox="1"/>
            <p:nvPr/>
          </p:nvSpPr>
          <p:spPr>
            <a:xfrm>
              <a:off x="2129543" y="1554021"/>
              <a:ext cx="100027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000" dirty="0"/>
                <a:t>68%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29543" y="2113305"/>
              <a:ext cx="3606237" cy="6773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67" dirty="0"/>
                <a:t>Say that understanding of customer journey/sales cycle is the goal with the highest priority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60580" y="1682713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aphicFrame>
          <p:nvGraphicFramePr>
            <p:cNvPr id="13" name="Chart 12"/>
            <p:cNvGraphicFramePr/>
            <p:nvPr>
              <p:extLst/>
            </p:nvPr>
          </p:nvGraphicFramePr>
          <p:xfrm>
            <a:off x="960580" y="3032956"/>
            <a:ext cx="4934136" cy="31611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Freeform 107"/>
            <p:cNvSpPr>
              <a:spLocks noEditPoints="1"/>
            </p:cNvSpPr>
            <p:nvPr/>
          </p:nvSpPr>
          <p:spPr bwMode="auto">
            <a:xfrm>
              <a:off x="1127448" y="2006707"/>
              <a:ext cx="683613" cy="325734"/>
            </a:xfrm>
            <a:custGeom>
              <a:avLst/>
              <a:gdLst>
                <a:gd name="T0" fmla="*/ 731 w 788"/>
                <a:gd name="T1" fmla="*/ 0 h 407"/>
                <a:gd name="T2" fmla="*/ 683 w 788"/>
                <a:gd name="T3" fmla="*/ 67 h 407"/>
                <a:gd name="T4" fmla="*/ 642 w 788"/>
                <a:gd name="T5" fmla="*/ 227 h 407"/>
                <a:gd name="T6" fmla="*/ 588 w 788"/>
                <a:gd name="T7" fmla="*/ 245 h 407"/>
                <a:gd name="T8" fmla="*/ 489 w 788"/>
                <a:gd name="T9" fmla="*/ 157 h 407"/>
                <a:gd name="T10" fmla="*/ 442 w 788"/>
                <a:gd name="T11" fmla="*/ 123 h 407"/>
                <a:gd name="T12" fmla="*/ 394 w 788"/>
                <a:gd name="T13" fmla="*/ 190 h 407"/>
                <a:gd name="T14" fmla="*/ 326 w 788"/>
                <a:gd name="T15" fmla="*/ 311 h 407"/>
                <a:gd name="T16" fmla="*/ 300 w 788"/>
                <a:gd name="T17" fmla="*/ 304 h 407"/>
                <a:gd name="T18" fmla="*/ 254 w 788"/>
                <a:gd name="T19" fmla="*/ 334 h 407"/>
                <a:gd name="T20" fmla="*/ 148 w 788"/>
                <a:gd name="T21" fmla="*/ 281 h 407"/>
                <a:gd name="T22" fmla="*/ 100 w 788"/>
                <a:gd name="T23" fmla="*/ 247 h 407"/>
                <a:gd name="T24" fmla="*/ 52 w 788"/>
                <a:gd name="T25" fmla="*/ 314 h 407"/>
                <a:gd name="T26" fmla="*/ 3 w 788"/>
                <a:gd name="T27" fmla="*/ 396 h 407"/>
                <a:gd name="T28" fmla="*/ 8 w 788"/>
                <a:gd name="T29" fmla="*/ 407 h 407"/>
                <a:gd name="T30" fmla="*/ 72 w 788"/>
                <a:gd name="T31" fmla="*/ 339 h 407"/>
                <a:gd name="T32" fmla="*/ 100 w 788"/>
                <a:gd name="T33" fmla="*/ 348 h 407"/>
                <a:gd name="T34" fmla="*/ 146 w 788"/>
                <a:gd name="T35" fmla="*/ 318 h 407"/>
                <a:gd name="T36" fmla="*/ 252 w 788"/>
                <a:gd name="T37" fmla="*/ 371 h 407"/>
                <a:gd name="T38" fmla="*/ 300 w 788"/>
                <a:gd name="T39" fmla="*/ 405 h 407"/>
                <a:gd name="T40" fmla="*/ 348 w 788"/>
                <a:gd name="T41" fmla="*/ 338 h 407"/>
                <a:gd name="T42" fmla="*/ 417 w 788"/>
                <a:gd name="T43" fmla="*/ 218 h 407"/>
                <a:gd name="T44" fmla="*/ 442 w 788"/>
                <a:gd name="T45" fmla="*/ 224 h 407"/>
                <a:gd name="T46" fmla="*/ 581 w 788"/>
                <a:gd name="T47" fmla="*/ 258 h 407"/>
                <a:gd name="T48" fmla="*/ 628 w 788"/>
                <a:gd name="T49" fmla="*/ 326 h 407"/>
                <a:gd name="T50" fmla="*/ 655 w 788"/>
                <a:gd name="T51" fmla="*/ 233 h 407"/>
                <a:gd name="T52" fmla="*/ 731 w 788"/>
                <a:gd name="T53" fmla="*/ 101 h 407"/>
                <a:gd name="T54" fmla="*/ 753 w 788"/>
                <a:gd name="T55" fmla="*/ 5 h 407"/>
                <a:gd name="T56" fmla="*/ 84 w 788"/>
                <a:gd name="T57" fmla="*/ 330 h 407"/>
                <a:gd name="T58" fmla="*/ 75 w 788"/>
                <a:gd name="T59" fmla="*/ 325 h 407"/>
                <a:gd name="T60" fmla="*/ 65 w 788"/>
                <a:gd name="T61" fmla="*/ 309 h 407"/>
                <a:gd name="T62" fmla="*/ 100 w 788"/>
                <a:gd name="T63" fmla="*/ 261 h 407"/>
                <a:gd name="T64" fmla="*/ 134 w 788"/>
                <a:gd name="T65" fmla="*/ 286 h 407"/>
                <a:gd name="T66" fmla="*/ 100 w 788"/>
                <a:gd name="T67" fmla="*/ 334 h 407"/>
                <a:gd name="T68" fmla="*/ 300 w 788"/>
                <a:gd name="T69" fmla="*/ 391 h 407"/>
                <a:gd name="T70" fmla="*/ 266 w 788"/>
                <a:gd name="T71" fmla="*/ 367 h 407"/>
                <a:gd name="T72" fmla="*/ 300 w 788"/>
                <a:gd name="T73" fmla="*/ 318 h 407"/>
                <a:gd name="T74" fmla="*/ 335 w 788"/>
                <a:gd name="T75" fmla="*/ 343 h 407"/>
                <a:gd name="T76" fmla="*/ 442 w 788"/>
                <a:gd name="T77" fmla="*/ 210 h 407"/>
                <a:gd name="T78" fmla="*/ 407 w 788"/>
                <a:gd name="T79" fmla="*/ 186 h 407"/>
                <a:gd name="T80" fmla="*/ 442 w 788"/>
                <a:gd name="T81" fmla="*/ 137 h 407"/>
                <a:gd name="T82" fmla="*/ 476 w 788"/>
                <a:gd name="T83" fmla="*/ 162 h 407"/>
                <a:gd name="T84" fmla="*/ 442 w 788"/>
                <a:gd name="T85" fmla="*/ 210 h 407"/>
                <a:gd name="T86" fmla="*/ 628 w 788"/>
                <a:gd name="T87" fmla="*/ 312 h 407"/>
                <a:gd name="T88" fmla="*/ 595 w 788"/>
                <a:gd name="T89" fmla="*/ 260 h 407"/>
                <a:gd name="T90" fmla="*/ 644 w 788"/>
                <a:gd name="T91" fmla="*/ 243 h 407"/>
                <a:gd name="T92" fmla="*/ 764 w 788"/>
                <a:gd name="T93" fmla="*/ 67 h 407"/>
                <a:gd name="T94" fmla="*/ 715 w 788"/>
                <a:gd name="T95" fmla="*/ 83 h 407"/>
                <a:gd name="T96" fmla="*/ 698 w 788"/>
                <a:gd name="T97" fmla="*/ 35 h 407"/>
                <a:gd name="T98" fmla="*/ 747 w 788"/>
                <a:gd name="T99" fmla="*/ 18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8" h="407">
                  <a:moveTo>
                    <a:pt x="753" y="5"/>
                  </a:moveTo>
                  <a:cubicBezTo>
                    <a:pt x="746" y="2"/>
                    <a:pt x="738" y="0"/>
                    <a:pt x="731" y="0"/>
                  </a:cubicBezTo>
                  <a:cubicBezTo>
                    <a:pt x="711" y="0"/>
                    <a:pt x="694" y="11"/>
                    <a:pt x="685" y="29"/>
                  </a:cubicBezTo>
                  <a:cubicBezTo>
                    <a:pt x="679" y="41"/>
                    <a:pt x="679" y="54"/>
                    <a:pt x="683" y="67"/>
                  </a:cubicBezTo>
                  <a:cubicBezTo>
                    <a:pt x="687" y="78"/>
                    <a:pt x="694" y="86"/>
                    <a:pt x="703" y="93"/>
                  </a:cubicBezTo>
                  <a:cubicBezTo>
                    <a:pt x="642" y="227"/>
                    <a:pt x="642" y="227"/>
                    <a:pt x="642" y="227"/>
                  </a:cubicBezTo>
                  <a:cubicBezTo>
                    <a:pt x="638" y="226"/>
                    <a:pt x="633" y="225"/>
                    <a:pt x="628" y="225"/>
                  </a:cubicBezTo>
                  <a:cubicBezTo>
                    <a:pt x="612" y="225"/>
                    <a:pt x="597" y="233"/>
                    <a:pt x="588" y="245"/>
                  </a:cubicBezTo>
                  <a:cubicBezTo>
                    <a:pt x="489" y="192"/>
                    <a:pt x="489" y="192"/>
                    <a:pt x="489" y="192"/>
                  </a:cubicBezTo>
                  <a:cubicBezTo>
                    <a:pt x="493" y="181"/>
                    <a:pt x="493" y="169"/>
                    <a:pt x="489" y="157"/>
                  </a:cubicBezTo>
                  <a:cubicBezTo>
                    <a:pt x="484" y="142"/>
                    <a:pt x="472" y="130"/>
                    <a:pt x="456" y="125"/>
                  </a:cubicBezTo>
                  <a:cubicBezTo>
                    <a:pt x="451" y="124"/>
                    <a:pt x="447" y="123"/>
                    <a:pt x="442" y="123"/>
                  </a:cubicBezTo>
                  <a:cubicBezTo>
                    <a:pt x="425" y="123"/>
                    <a:pt x="410" y="131"/>
                    <a:pt x="401" y="144"/>
                  </a:cubicBezTo>
                  <a:cubicBezTo>
                    <a:pt x="391" y="158"/>
                    <a:pt x="389" y="175"/>
                    <a:pt x="394" y="190"/>
                  </a:cubicBezTo>
                  <a:cubicBezTo>
                    <a:pt x="396" y="198"/>
                    <a:pt x="401" y="204"/>
                    <a:pt x="406" y="209"/>
                  </a:cubicBezTo>
                  <a:cubicBezTo>
                    <a:pt x="326" y="311"/>
                    <a:pt x="326" y="311"/>
                    <a:pt x="326" y="311"/>
                  </a:cubicBezTo>
                  <a:cubicBezTo>
                    <a:pt x="322" y="309"/>
                    <a:pt x="318" y="308"/>
                    <a:pt x="314" y="306"/>
                  </a:cubicBezTo>
                  <a:cubicBezTo>
                    <a:pt x="310" y="305"/>
                    <a:pt x="305" y="304"/>
                    <a:pt x="300" y="304"/>
                  </a:cubicBezTo>
                  <a:cubicBezTo>
                    <a:pt x="284" y="304"/>
                    <a:pt x="268" y="312"/>
                    <a:pt x="259" y="325"/>
                  </a:cubicBezTo>
                  <a:cubicBezTo>
                    <a:pt x="257" y="328"/>
                    <a:pt x="255" y="331"/>
                    <a:pt x="254" y="334"/>
                  </a:cubicBezTo>
                  <a:cubicBezTo>
                    <a:pt x="150" y="305"/>
                    <a:pt x="150" y="305"/>
                    <a:pt x="150" y="305"/>
                  </a:cubicBezTo>
                  <a:cubicBezTo>
                    <a:pt x="151" y="297"/>
                    <a:pt x="150" y="289"/>
                    <a:pt x="148" y="281"/>
                  </a:cubicBezTo>
                  <a:cubicBezTo>
                    <a:pt x="143" y="268"/>
                    <a:pt x="134" y="258"/>
                    <a:pt x="122" y="252"/>
                  </a:cubicBezTo>
                  <a:cubicBezTo>
                    <a:pt x="115" y="249"/>
                    <a:pt x="108" y="247"/>
                    <a:pt x="100" y="247"/>
                  </a:cubicBezTo>
                  <a:cubicBezTo>
                    <a:pt x="80" y="247"/>
                    <a:pt x="63" y="258"/>
                    <a:pt x="54" y="275"/>
                  </a:cubicBezTo>
                  <a:cubicBezTo>
                    <a:pt x="48" y="288"/>
                    <a:pt x="48" y="301"/>
                    <a:pt x="52" y="314"/>
                  </a:cubicBezTo>
                  <a:cubicBezTo>
                    <a:pt x="54" y="320"/>
                    <a:pt x="57" y="325"/>
                    <a:pt x="61" y="330"/>
                  </a:cubicBezTo>
                  <a:cubicBezTo>
                    <a:pt x="3" y="396"/>
                    <a:pt x="3" y="396"/>
                    <a:pt x="3" y="396"/>
                  </a:cubicBezTo>
                  <a:cubicBezTo>
                    <a:pt x="0" y="398"/>
                    <a:pt x="0" y="403"/>
                    <a:pt x="3" y="405"/>
                  </a:cubicBezTo>
                  <a:cubicBezTo>
                    <a:pt x="5" y="407"/>
                    <a:pt x="6" y="407"/>
                    <a:pt x="8" y="407"/>
                  </a:cubicBezTo>
                  <a:cubicBezTo>
                    <a:pt x="10" y="407"/>
                    <a:pt x="12" y="406"/>
                    <a:pt x="13" y="405"/>
                  </a:cubicBezTo>
                  <a:cubicBezTo>
                    <a:pt x="72" y="339"/>
                    <a:pt x="72" y="339"/>
                    <a:pt x="72" y="339"/>
                  </a:cubicBezTo>
                  <a:cubicBezTo>
                    <a:pt x="74" y="341"/>
                    <a:pt x="76" y="342"/>
                    <a:pt x="78" y="343"/>
                  </a:cubicBezTo>
                  <a:cubicBezTo>
                    <a:pt x="85" y="346"/>
                    <a:pt x="92" y="348"/>
                    <a:pt x="100" y="348"/>
                  </a:cubicBezTo>
                  <a:cubicBezTo>
                    <a:pt x="119" y="348"/>
                    <a:pt x="137" y="337"/>
                    <a:pt x="145" y="320"/>
                  </a:cubicBezTo>
                  <a:cubicBezTo>
                    <a:pt x="145" y="319"/>
                    <a:pt x="146" y="319"/>
                    <a:pt x="146" y="318"/>
                  </a:cubicBezTo>
                  <a:cubicBezTo>
                    <a:pt x="250" y="348"/>
                    <a:pt x="250" y="348"/>
                    <a:pt x="250" y="348"/>
                  </a:cubicBezTo>
                  <a:cubicBezTo>
                    <a:pt x="249" y="356"/>
                    <a:pt x="250" y="364"/>
                    <a:pt x="252" y="371"/>
                  </a:cubicBezTo>
                  <a:cubicBezTo>
                    <a:pt x="258" y="387"/>
                    <a:pt x="270" y="399"/>
                    <a:pt x="286" y="403"/>
                  </a:cubicBezTo>
                  <a:cubicBezTo>
                    <a:pt x="291" y="405"/>
                    <a:pt x="295" y="405"/>
                    <a:pt x="300" y="405"/>
                  </a:cubicBezTo>
                  <a:cubicBezTo>
                    <a:pt x="316" y="405"/>
                    <a:pt x="332" y="397"/>
                    <a:pt x="341" y="384"/>
                  </a:cubicBezTo>
                  <a:cubicBezTo>
                    <a:pt x="351" y="371"/>
                    <a:pt x="353" y="354"/>
                    <a:pt x="348" y="338"/>
                  </a:cubicBezTo>
                  <a:cubicBezTo>
                    <a:pt x="345" y="331"/>
                    <a:pt x="342" y="325"/>
                    <a:pt x="337" y="320"/>
                  </a:cubicBezTo>
                  <a:cubicBezTo>
                    <a:pt x="417" y="218"/>
                    <a:pt x="417" y="218"/>
                    <a:pt x="417" y="218"/>
                  </a:cubicBezTo>
                  <a:cubicBezTo>
                    <a:pt x="420" y="220"/>
                    <a:pt x="424" y="221"/>
                    <a:pt x="428" y="222"/>
                  </a:cubicBezTo>
                  <a:cubicBezTo>
                    <a:pt x="432" y="224"/>
                    <a:pt x="437" y="224"/>
                    <a:pt x="442" y="224"/>
                  </a:cubicBezTo>
                  <a:cubicBezTo>
                    <a:pt x="458" y="224"/>
                    <a:pt x="473" y="217"/>
                    <a:pt x="482" y="204"/>
                  </a:cubicBezTo>
                  <a:cubicBezTo>
                    <a:pt x="581" y="258"/>
                    <a:pt x="581" y="258"/>
                    <a:pt x="581" y="258"/>
                  </a:cubicBezTo>
                  <a:cubicBezTo>
                    <a:pt x="572" y="282"/>
                    <a:pt x="582" y="309"/>
                    <a:pt x="606" y="321"/>
                  </a:cubicBezTo>
                  <a:cubicBezTo>
                    <a:pt x="613" y="324"/>
                    <a:pt x="620" y="326"/>
                    <a:pt x="628" y="326"/>
                  </a:cubicBezTo>
                  <a:cubicBezTo>
                    <a:pt x="647" y="326"/>
                    <a:pt x="665" y="315"/>
                    <a:pt x="673" y="298"/>
                  </a:cubicBezTo>
                  <a:cubicBezTo>
                    <a:pt x="685" y="274"/>
                    <a:pt x="677" y="247"/>
                    <a:pt x="655" y="233"/>
                  </a:cubicBezTo>
                  <a:cubicBezTo>
                    <a:pt x="715" y="99"/>
                    <a:pt x="715" y="99"/>
                    <a:pt x="715" y="99"/>
                  </a:cubicBezTo>
                  <a:cubicBezTo>
                    <a:pt x="720" y="100"/>
                    <a:pt x="725" y="101"/>
                    <a:pt x="731" y="101"/>
                  </a:cubicBezTo>
                  <a:cubicBezTo>
                    <a:pt x="750" y="101"/>
                    <a:pt x="768" y="90"/>
                    <a:pt x="776" y="73"/>
                  </a:cubicBezTo>
                  <a:cubicBezTo>
                    <a:pt x="788" y="48"/>
                    <a:pt x="778" y="17"/>
                    <a:pt x="753" y="5"/>
                  </a:cubicBezTo>
                  <a:close/>
                  <a:moveTo>
                    <a:pt x="100" y="334"/>
                  </a:moveTo>
                  <a:cubicBezTo>
                    <a:pt x="94" y="334"/>
                    <a:pt x="89" y="333"/>
                    <a:pt x="84" y="330"/>
                  </a:cubicBezTo>
                  <a:cubicBezTo>
                    <a:pt x="81" y="329"/>
                    <a:pt x="78" y="327"/>
                    <a:pt x="75" y="325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1" y="321"/>
                    <a:pt x="67" y="315"/>
                    <a:pt x="65" y="309"/>
                  </a:cubicBezTo>
                  <a:cubicBezTo>
                    <a:pt x="62" y="300"/>
                    <a:pt x="63" y="290"/>
                    <a:pt x="67" y="282"/>
                  </a:cubicBezTo>
                  <a:cubicBezTo>
                    <a:pt x="73" y="269"/>
                    <a:pt x="86" y="261"/>
                    <a:pt x="100" y="261"/>
                  </a:cubicBezTo>
                  <a:cubicBezTo>
                    <a:pt x="105" y="261"/>
                    <a:pt x="111" y="262"/>
                    <a:pt x="116" y="265"/>
                  </a:cubicBezTo>
                  <a:cubicBezTo>
                    <a:pt x="125" y="269"/>
                    <a:pt x="131" y="276"/>
                    <a:pt x="134" y="286"/>
                  </a:cubicBezTo>
                  <a:cubicBezTo>
                    <a:pt x="137" y="295"/>
                    <a:pt x="137" y="305"/>
                    <a:pt x="133" y="314"/>
                  </a:cubicBezTo>
                  <a:cubicBezTo>
                    <a:pt x="126" y="326"/>
                    <a:pt x="114" y="334"/>
                    <a:pt x="100" y="334"/>
                  </a:cubicBezTo>
                  <a:close/>
                  <a:moveTo>
                    <a:pt x="330" y="376"/>
                  </a:moveTo>
                  <a:cubicBezTo>
                    <a:pt x="323" y="386"/>
                    <a:pt x="312" y="391"/>
                    <a:pt x="300" y="391"/>
                  </a:cubicBezTo>
                  <a:cubicBezTo>
                    <a:pt x="297" y="391"/>
                    <a:pt x="293" y="391"/>
                    <a:pt x="290" y="390"/>
                  </a:cubicBezTo>
                  <a:cubicBezTo>
                    <a:pt x="278" y="386"/>
                    <a:pt x="270" y="378"/>
                    <a:pt x="266" y="367"/>
                  </a:cubicBezTo>
                  <a:cubicBezTo>
                    <a:pt x="262" y="355"/>
                    <a:pt x="264" y="343"/>
                    <a:pt x="271" y="333"/>
                  </a:cubicBezTo>
                  <a:cubicBezTo>
                    <a:pt x="277" y="324"/>
                    <a:pt x="288" y="318"/>
                    <a:pt x="300" y="318"/>
                  </a:cubicBezTo>
                  <a:cubicBezTo>
                    <a:pt x="304" y="318"/>
                    <a:pt x="307" y="319"/>
                    <a:pt x="310" y="320"/>
                  </a:cubicBezTo>
                  <a:cubicBezTo>
                    <a:pt x="322" y="323"/>
                    <a:pt x="331" y="332"/>
                    <a:pt x="335" y="343"/>
                  </a:cubicBezTo>
                  <a:cubicBezTo>
                    <a:pt x="339" y="354"/>
                    <a:pt x="337" y="366"/>
                    <a:pt x="330" y="376"/>
                  </a:cubicBezTo>
                  <a:close/>
                  <a:moveTo>
                    <a:pt x="442" y="210"/>
                  </a:moveTo>
                  <a:cubicBezTo>
                    <a:pt x="438" y="210"/>
                    <a:pt x="435" y="210"/>
                    <a:pt x="432" y="209"/>
                  </a:cubicBezTo>
                  <a:cubicBezTo>
                    <a:pt x="420" y="205"/>
                    <a:pt x="411" y="197"/>
                    <a:pt x="407" y="186"/>
                  </a:cubicBezTo>
                  <a:cubicBezTo>
                    <a:pt x="403" y="174"/>
                    <a:pt x="405" y="162"/>
                    <a:pt x="412" y="152"/>
                  </a:cubicBezTo>
                  <a:cubicBezTo>
                    <a:pt x="419" y="143"/>
                    <a:pt x="430" y="137"/>
                    <a:pt x="442" y="137"/>
                  </a:cubicBezTo>
                  <a:cubicBezTo>
                    <a:pt x="445" y="137"/>
                    <a:pt x="449" y="138"/>
                    <a:pt x="452" y="139"/>
                  </a:cubicBezTo>
                  <a:cubicBezTo>
                    <a:pt x="463" y="142"/>
                    <a:pt x="472" y="151"/>
                    <a:pt x="476" y="162"/>
                  </a:cubicBezTo>
                  <a:cubicBezTo>
                    <a:pt x="480" y="173"/>
                    <a:pt x="478" y="185"/>
                    <a:pt x="471" y="195"/>
                  </a:cubicBezTo>
                  <a:cubicBezTo>
                    <a:pt x="465" y="205"/>
                    <a:pt x="454" y="210"/>
                    <a:pt x="442" y="210"/>
                  </a:cubicBezTo>
                  <a:close/>
                  <a:moveTo>
                    <a:pt x="661" y="292"/>
                  </a:moveTo>
                  <a:cubicBezTo>
                    <a:pt x="655" y="304"/>
                    <a:pt x="642" y="312"/>
                    <a:pt x="628" y="312"/>
                  </a:cubicBezTo>
                  <a:cubicBezTo>
                    <a:pt x="622" y="312"/>
                    <a:pt x="617" y="311"/>
                    <a:pt x="612" y="308"/>
                  </a:cubicBezTo>
                  <a:cubicBezTo>
                    <a:pt x="594" y="299"/>
                    <a:pt x="586" y="278"/>
                    <a:pt x="595" y="260"/>
                  </a:cubicBezTo>
                  <a:cubicBezTo>
                    <a:pt x="601" y="247"/>
                    <a:pt x="614" y="239"/>
                    <a:pt x="628" y="239"/>
                  </a:cubicBezTo>
                  <a:cubicBezTo>
                    <a:pt x="634" y="239"/>
                    <a:pt x="639" y="240"/>
                    <a:pt x="644" y="243"/>
                  </a:cubicBezTo>
                  <a:cubicBezTo>
                    <a:pt x="662" y="252"/>
                    <a:pt x="670" y="273"/>
                    <a:pt x="661" y="292"/>
                  </a:cubicBezTo>
                  <a:close/>
                  <a:moveTo>
                    <a:pt x="764" y="67"/>
                  </a:moveTo>
                  <a:cubicBezTo>
                    <a:pt x="757" y="79"/>
                    <a:pt x="745" y="87"/>
                    <a:pt x="731" y="87"/>
                  </a:cubicBezTo>
                  <a:cubicBezTo>
                    <a:pt x="725" y="87"/>
                    <a:pt x="720" y="86"/>
                    <a:pt x="715" y="83"/>
                  </a:cubicBezTo>
                  <a:cubicBezTo>
                    <a:pt x="706" y="79"/>
                    <a:pt x="699" y="72"/>
                    <a:pt x="696" y="63"/>
                  </a:cubicBezTo>
                  <a:cubicBezTo>
                    <a:pt x="693" y="53"/>
                    <a:pt x="694" y="43"/>
                    <a:pt x="698" y="35"/>
                  </a:cubicBezTo>
                  <a:cubicBezTo>
                    <a:pt x="704" y="22"/>
                    <a:pt x="717" y="14"/>
                    <a:pt x="731" y="14"/>
                  </a:cubicBezTo>
                  <a:cubicBezTo>
                    <a:pt x="736" y="14"/>
                    <a:pt x="742" y="15"/>
                    <a:pt x="747" y="18"/>
                  </a:cubicBezTo>
                  <a:cubicBezTo>
                    <a:pt x="765" y="27"/>
                    <a:pt x="772" y="49"/>
                    <a:pt x="764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04777" y="1554021"/>
            <a:ext cx="5378397" cy="4640062"/>
            <a:chOff x="6104777" y="1554021"/>
            <a:chExt cx="5378397" cy="4640062"/>
          </a:xfrm>
        </p:grpSpPr>
        <p:sp>
          <p:nvSpPr>
            <p:cNvPr id="14" name="Oval 13"/>
            <p:cNvSpPr/>
            <p:nvPr/>
          </p:nvSpPr>
          <p:spPr>
            <a:xfrm>
              <a:off x="6265327" y="1682360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54609" y="1554021"/>
              <a:ext cx="100027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000" dirty="0"/>
                <a:t>75%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4610" y="2113305"/>
              <a:ext cx="3606237" cy="6773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67" dirty="0"/>
                <a:t>Of the companies say that better understanding of how the digital channel work together as a core benefit. </a:t>
              </a:r>
            </a:p>
          </p:txBody>
        </p:sp>
        <p:graphicFrame>
          <p:nvGraphicFramePr>
            <p:cNvPr id="15" name="Chart 14"/>
            <p:cNvGraphicFramePr/>
            <p:nvPr>
              <p:extLst/>
            </p:nvPr>
          </p:nvGraphicFramePr>
          <p:xfrm>
            <a:off x="6104777" y="2960948"/>
            <a:ext cx="5378397" cy="32331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Freeform 123"/>
            <p:cNvSpPr>
              <a:spLocks noEditPoints="1"/>
            </p:cNvSpPr>
            <p:nvPr/>
          </p:nvSpPr>
          <p:spPr bwMode="auto">
            <a:xfrm>
              <a:off x="6473701" y="1912844"/>
              <a:ext cx="587480" cy="57312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19458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652" y="2312876"/>
            <a:ext cx="680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SPEAK ABOUT </a:t>
            </a:r>
          </a:p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ATTRIBUTION WHAT APPROACHES ARE AVAILABLE?</a:t>
            </a:r>
            <a:endParaRPr lang="en-US" sz="4800" dirty="0">
              <a:latin typeface="Korolev Condensed Bold" panose="02000000000000000000" pitchFamily="50" charset="0"/>
            </a:endParaRPr>
          </a:p>
        </p:txBody>
      </p:sp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DIFFERENT ATTRIBUTION MODELS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92588" y="1772816"/>
            <a:ext cx="2604868" cy="1903194"/>
            <a:chOff x="1066800" y="1935204"/>
            <a:chExt cx="1676400" cy="1473975"/>
          </a:xfrm>
        </p:grpSpPr>
        <p:grpSp>
          <p:nvGrpSpPr>
            <p:cNvPr id="21" name="Group 20"/>
            <p:cNvGrpSpPr/>
            <p:nvPr/>
          </p:nvGrpSpPr>
          <p:grpSpPr>
            <a:xfrm>
              <a:off x="1066800" y="1935204"/>
              <a:ext cx="1676400" cy="1066800"/>
              <a:chOff x="1066800" y="1935204"/>
              <a:chExt cx="1676400" cy="10668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066800" y="1935204"/>
                <a:ext cx="381000" cy="106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4986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9304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3622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481096" y="3123141"/>
              <a:ext cx="766836" cy="286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cap="all" dirty="0">
                  <a:latin typeface="Korolev Condensed Bold" panose="02000000000000000000" pitchFamily="50" charset="0"/>
                  <a:cs typeface="Arial"/>
                </a:rPr>
                <a:t>First touch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00878" y="1776362"/>
            <a:ext cx="2644335" cy="1904195"/>
            <a:chOff x="3708400" y="1937950"/>
            <a:chExt cx="1701800" cy="1474750"/>
          </a:xfrm>
        </p:grpSpPr>
        <p:grpSp>
          <p:nvGrpSpPr>
            <p:cNvPr id="28" name="Group 27"/>
            <p:cNvGrpSpPr/>
            <p:nvPr/>
          </p:nvGrpSpPr>
          <p:grpSpPr>
            <a:xfrm>
              <a:off x="3708400" y="1937950"/>
              <a:ext cx="1701800" cy="1066800"/>
              <a:chOff x="1498600" y="1935204"/>
              <a:chExt cx="1701800" cy="10668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819400" y="1935204"/>
                <a:ext cx="381000" cy="106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986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304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3622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207378" y="3126662"/>
              <a:ext cx="729243" cy="286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cap="all" dirty="0">
                  <a:latin typeface="Korolev Condensed Bold" panose="02000000000000000000" pitchFamily="50" charset="0"/>
                  <a:cs typeface="Arial"/>
                </a:rPr>
                <a:t>Last touch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07994" y="2464671"/>
            <a:ext cx="2604868" cy="1211339"/>
            <a:chOff x="6187989" y="2514600"/>
            <a:chExt cx="1676400" cy="938151"/>
          </a:xfrm>
        </p:grpSpPr>
        <p:grpSp>
          <p:nvGrpSpPr>
            <p:cNvPr id="35" name="Group 34"/>
            <p:cNvGrpSpPr/>
            <p:nvPr/>
          </p:nvGrpSpPr>
          <p:grpSpPr>
            <a:xfrm>
              <a:off x="6187989" y="2514600"/>
              <a:ext cx="1676400" cy="490151"/>
              <a:chOff x="1066800" y="2511854"/>
              <a:chExt cx="1676400" cy="49015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066800" y="2511854"/>
                <a:ext cx="381000" cy="4901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498600" y="2511855"/>
                <a:ext cx="381000" cy="4901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30400" y="2511855"/>
                <a:ext cx="381000" cy="49014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362200" y="2511855"/>
                <a:ext cx="381000" cy="49014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915282" y="3166713"/>
              <a:ext cx="381912" cy="286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cap="all" dirty="0">
                  <a:latin typeface="Korolev Condensed Bold" panose="02000000000000000000" pitchFamily="50" charset="0"/>
                  <a:cs typeface="Arial"/>
                </a:rPr>
                <a:t>even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31492" y="4113076"/>
            <a:ext cx="2604868" cy="1571764"/>
            <a:chOff x="3708400" y="4687330"/>
            <a:chExt cx="1676400" cy="12172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08400" y="4687330"/>
              <a:ext cx="1676400" cy="799072"/>
              <a:chOff x="1066800" y="2202933"/>
              <a:chExt cx="1676400" cy="79907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066800" y="2895598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498600" y="2660135"/>
                <a:ext cx="381000" cy="3418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30400" y="2431533"/>
                <a:ext cx="381000" cy="5704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362200" y="2202933"/>
                <a:ext cx="381000" cy="79907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278151" y="5618583"/>
              <a:ext cx="716367" cy="286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cap="all" dirty="0">
                  <a:latin typeface="Korolev Condensed Bold" panose="02000000000000000000" pitchFamily="50" charset="0"/>
                  <a:cs typeface="Arial"/>
                </a:rPr>
                <a:t>Time decay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201090" y="4264554"/>
            <a:ext cx="2565400" cy="1436991"/>
            <a:chOff x="1092200" y="4839730"/>
            <a:chExt cx="1651000" cy="1112910"/>
          </a:xfrm>
        </p:grpSpPr>
        <p:grpSp>
          <p:nvGrpSpPr>
            <p:cNvPr id="49" name="Group 48"/>
            <p:cNvGrpSpPr/>
            <p:nvPr/>
          </p:nvGrpSpPr>
          <p:grpSpPr>
            <a:xfrm>
              <a:off x="1092200" y="4839730"/>
              <a:ext cx="1651000" cy="685801"/>
              <a:chOff x="1066800" y="2316204"/>
              <a:chExt cx="1651000" cy="685801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066800" y="2316204"/>
                <a:ext cx="381000" cy="685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4986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930400" y="2895599"/>
                <a:ext cx="381000" cy="10640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362200" y="2316204"/>
                <a:ext cx="355600" cy="6858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457200">
                  <a:lnSpc>
                    <a:spcPct val="70000"/>
                  </a:lnSpc>
                </a:pPr>
                <a:endParaRPr lang="en-US" sz="5400" b="1" spc="-500" dirty="0">
                  <a:solidFill>
                    <a:schemeClr val="tx1"/>
                  </a:solidFill>
                  <a:latin typeface="Korolev Condensed Bold" panose="02000000000000000000" pitchFamily="50" charset="0"/>
                  <a:cs typeface="Arial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656007" y="5666603"/>
              <a:ext cx="599586" cy="286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cap="all" dirty="0">
                  <a:latin typeface="Korolev Condensed Bold" panose="02000000000000000000" pitchFamily="50" charset="0"/>
                  <a:cs typeface="Arial"/>
                </a:rPr>
                <a:t>U-shapE </a:t>
              </a:r>
            </a:p>
          </p:txBody>
        </p:sp>
      </p:grpSp>
      <p:sp>
        <p:nvSpPr>
          <p:cNvPr id="55" name="Title 4"/>
          <p:cNvSpPr txBox="1">
            <a:spLocks/>
          </p:cNvSpPr>
          <p:nvPr/>
        </p:nvSpPr>
        <p:spPr>
          <a:xfrm>
            <a:off x="1963061" y="6203084"/>
            <a:ext cx="8600313" cy="326959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algn="l" defTabSz="457200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lang="en-US" sz="4800" b="1" kern="4800" spc="-3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2400" b="0" spc="0" dirty="0">
                <a:solidFill>
                  <a:schemeClr val="tx1"/>
                </a:solidFill>
                <a:latin typeface="+mj-lt"/>
              </a:rPr>
              <a:t>HUMAN BIAS   I   ARBITRARY   I   MANUAL</a:t>
            </a:r>
          </a:p>
        </p:txBody>
      </p:sp>
      <p:pic>
        <p:nvPicPr>
          <p:cNvPr id="77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OUR AWESOME TEAM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sz="quarter" idx="18"/>
          </p:nvPr>
        </p:nvSpPr>
        <p:spPr>
          <a:xfrm>
            <a:off x="575387" y="3906101"/>
            <a:ext cx="3376937" cy="2403219"/>
          </a:xfrm>
        </p:spPr>
        <p:txBody>
          <a:bodyPr>
            <a:noAutofit/>
          </a:bodyPr>
          <a:lstStyle/>
          <a:p>
            <a:r>
              <a:rPr lang="en-US" dirty="0"/>
              <a:t>Markus Frank</a:t>
            </a:r>
          </a:p>
          <a:p>
            <a:pPr lvl="1"/>
            <a:r>
              <a:rPr lang="en-US" dirty="0"/>
              <a:t>Managing Director AOL Germany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sz="quarter" idx="20"/>
          </p:nvPr>
        </p:nvSpPr>
        <p:spPr>
          <a:xfrm>
            <a:off x="4360325" y="3906101"/>
            <a:ext cx="3376937" cy="2403219"/>
          </a:xfrm>
        </p:spPr>
        <p:txBody>
          <a:bodyPr/>
          <a:lstStyle/>
          <a:p>
            <a:r>
              <a:rPr lang="en-US" dirty="0"/>
              <a:t>Alex Timbs</a:t>
            </a:r>
          </a:p>
          <a:p>
            <a:pPr lvl="1"/>
            <a:r>
              <a:rPr lang="en-US" dirty="0"/>
              <a:t>Head of Data and Attribution International</a:t>
            </a:r>
          </a:p>
        </p:txBody>
      </p:sp>
      <p:sp>
        <p:nvSpPr>
          <p:cNvPr id="55" name="Content Placeholder 54"/>
          <p:cNvSpPr>
            <a:spLocks noGrp="1"/>
          </p:cNvSpPr>
          <p:nvPr>
            <p:ph sz="quarter" idx="22"/>
          </p:nvPr>
        </p:nvSpPr>
        <p:spPr>
          <a:xfrm>
            <a:off x="8145262" y="3906101"/>
            <a:ext cx="3376937" cy="2403219"/>
          </a:xfrm>
        </p:spPr>
        <p:txBody>
          <a:bodyPr/>
          <a:lstStyle/>
          <a:p>
            <a:r>
              <a:rPr lang="en-US" dirty="0"/>
              <a:t>Fritz Heymann</a:t>
            </a:r>
          </a:p>
          <a:p>
            <a:pPr lvl="1"/>
            <a:r>
              <a:rPr lang="en-US" dirty="0"/>
              <a:t>Data &amp; Attribution Specialist Germany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564225" y="2288899"/>
            <a:ext cx="1399260" cy="1399260"/>
          </a:xfrm>
          <a:blipFill>
            <a:blip r:embed="rId2"/>
            <a:srcRect/>
            <a:stretch>
              <a:fillRect l="-62093" r="-30889" b="-33788"/>
            </a:stretch>
          </a:blipFill>
        </p:spPr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349163" y="2288899"/>
            <a:ext cx="1399260" cy="1399260"/>
          </a:xfrm>
          <a:blipFill>
            <a:blip r:embed="rId3"/>
            <a:srcRect/>
            <a:stretch>
              <a:fillRect l="-21248" t="-7" r="-9982" b="-20142"/>
            </a:stretch>
          </a:blipFill>
        </p:spPr>
      </p:sp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2288898"/>
            <a:ext cx="1399260" cy="1399260"/>
          </a:xfrm>
          <a:blipFill>
            <a:blip r:embed="rId4"/>
            <a:srcRect/>
            <a:stretch>
              <a:fillRect l="-3559" t="-7" r="-12231" b="-20142"/>
            </a:stretch>
          </a:blipFill>
        </p:spPr>
      </p:sp>
      <p:pic>
        <p:nvPicPr>
          <p:cNvPr id="9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53" grpId="0" build="p"/>
      <p:bldP spid="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Korolev Condensed Bold" panose="02000000000000000000" pitchFamily="50" charset="0"/>
              </a:rPr>
              <a:t>...AND THERE IS ONE MORE. THE BIRTH OF THE ALGORITHM 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2354684" y="3780952"/>
            <a:ext cx="3736746" cy="1821478"/>
            <a:chOff x="2354684" y="3780952"/>
            <a:chExt cx="3736746" cy="1821478"/>
          </a:xfrm>
        </p:grpSpPr>
        <p:cxnSp>
          <p:nvCxnSpPr>
            <p:cNvPr id="81" name="Straight Connector 80"/>
            <p:cNvCxnSpPr/>
            <p:nvPr/>
          </p:nvCxnSpPr>
          <p:spPr>
            <a:xfrm flipH="1">
              <a:off x="2810502" y="3780952"/>
              <a:ext cx="3280928" cy="1254023"/>
            </a:xfrm>
            <a:prstGeom prst="line">
              <a:avLst/>
            </a:prstGeom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2354684" y="4658996"/>
              <a:ext cx="943434" cy="943434"/>
              <a:chOff x="2354684" y="4658996"/>
              <a:chExt cx="943434" cy="943434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354684" y="4658996"/>
                <a:ext cx="943434" cy="94343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pic>
            <p:nvPicPr>
              <p:cNvPr id="3078" name="Picture 6" descr="https://www.e-nor.com/wp-content/uploads/2016/04/ga-360-ico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6415" y="4837827"/>
                <a:ext cx="579971" cy="579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" name="Group 103"/>
          <p:cNvGrpSpPr/>
          <p:nvPr/>
        </p:nvGrpSpPr>
        <p:grpSpPr>
          <a:xfrm>
            <a:off x="5622736" y="3824867"/>
            <a:ext cx="928388" cy="2175975"/>
            <a:chOff x="5622736" y="3824867"/>
            <a:chExt cx="928388" cy="2175975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6028980" y="3824867"/>
              <a:ext cx="62450" cy="1447572"/>
            </a:xfrm>
            <a:prstGeom prst="line">
              <a:avLst/>
            </a:prstGeom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622736" y="5074646"/>
              <a:ext cx="928388" cy="926196"/>
              <a:chOff x="5622736" y="5074646"/>
              <a:chExt cx="928388" cy="926196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622736" y="5074646"/>
                <a:ext cx="928388" cy="926196"/>
              </a:xfrm>
              <a:prstGeom prst="ellipse">
                <a:avLst/>
              </a:prstGeom>
              <a:solidFill>
                <a:schemeClr val="accent4"/>
              </a:solidFill>
              <a:ln w="3175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79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80" name="Picture 8" descr="https://www.ensighten.com/sites/default/files/visual-iq-logo.png"/>
              <p:cNvPicPr>
                <a:picLocks noChangeAspect="1" noChangeArrowheads="1"/>
              </p:cNvPicPr>
              <p:nvPr/>
            </p:nvPicPr>
            <p:blipFill>
              <a:blip r:embed="rId3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8918" y="5470931"/>
                <a:ext cx="720289" cy="168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1" name="Group 100"/>
          <p:cNvGrpSpPr/>
          <p:nvPr/>
        </p:nvGrpSpPr>
        <p:grpSpPr>
          <a:xfrm>
            <a:off x="5643022" y="1219196"/>
            <a:ext cx="1283772" cy="2316087"/>
            <a:chOff x="5643022" y="1219196"/>
            <a:chExt cx="1283772" cy="2316087"/>
          </a:xfrm>
        </p:grpSpPr>
        <p:cxnSp>
          <p:nvCxnSpPr>
            <p:cNvPr id="92" name="Straight Connector 91"/>
            <p:cNvCxnSpPr>
              <a:stCxn id="9" idx="4"/>
            </p:cNvCxnSpPr>
            <p:nvPr/>
          </p:nvCxnSpPr>
          <p:spPr>
            <a:xfrm flipH="1">
              <a:off x="6028980" y="2464840"/>
              <a:ext cx="255928" cy="1070443"/>
            </a:xfrm>
            <a:prstGeom prst="line">
              <a:avLst/>
            </a:prstGeom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5643022" y="1219196"/>
              <a:ext cx="1283772" cy="1245644"/>
              <a:chOff x="5643022" y="1219196"/>
              <a:chExt cx="1283772" cy="124564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643022" y="1219196"/>
                <a:ext cx="1283772" cy="124564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pic>
            <p:nvPicPr>
              <p:cNvPr id="3086" name="Picture 14" descr="Ähnliches Fot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300" y="1736984"/>
                <a:ext cx="1029215" cy="218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7" name="Group 106"/>
          <p:cNvGrpSpPr/>
          <p:nvPr/>
        </p:nvGrpSpPr>
        <p:grpSpPr>
          <a:xfrm>
            <a:off x="6141728" y="2694715"/>
            <a:ext cx="4856925" cy="1550258"/>
            <a:chOff x="6141728" y="2694715"/>
            <a:chExt cx="4856925" cy="1550258"/>
          </a:xfrm>
        </p:grpSpPr>
        <p:cxnSp>
          <p:nvCxnSpPr>
            <p:cNvPr id="88" name="Straight Connector 87"/>
            <p:cNvCxnSpPr/>
            <p:nvPr/>
          </p:nvCxnSpPr>
          <p:spPr>
            <a:xfrm flipH="1">
              <a:off x="6141728" y="3579198"/>
              <a:ext cx="3297432" cy="201754"/>
            </a:xfrm>
            <a:prstGeom prst="line">
              <a:avLst/>
            </a:prstGeom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9344125" y="2694715"/>
              <a:ext cx="1654528" cy="1550258"/>
              <a:chOff x="9344125" y="2694715"/>
              <a:chExt cx="1654528" cy="1550258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9394426" y="2694715"/>
                <a:ext cx="1553926" cy="1550258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79000"/>
                  </a:lnSpc>
                </a:pP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88" name="Picture 16" descr="http://www.aolplatforms.com/sites/aolplatforms.com/files/brands/logos/convertro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44125" y="3255764"/>
                <a:ext cx="1654528" cy="363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2" name="Group 101"/>
          <p:cNvGrpSpPr/>
          <p:nvPr/>
        </p:nvGrpSpPr>
        <p:grpSpPr>
          <a:xfrm>
            <a:off x="1960435" y="2375126"/>
            <a:ext cx="3632286" cy="1284152"/>
            <a:chOff x="1960435" y="2375126"/>
            <a:chExt cx="3632286" cy="1284152"/>
          </a:xfrm>
          <a:solidFill>
            <a:schemeClr val="accent1"/>
          </a:solidFill>
        </p:grpSpPr>
        <p:cxnSp>
          <p:nvCxnSpPr>
            <p:cNvPr id="78" name="Straight Connector 77"/>
            <p:cNvCxnSpPr/>
            <p:nvPr/>
          </p:nvCxnSpPr>
          <p:spPr>
            <a:xfrm flipH="1" flipV="1">
              <a:off x="3134302" y="3093877"/>
              <a:ext cx="2458419" cy="565401"/>
            </a:xfrm>
            <a:prstGeom prst="line">
              <a:avLst/>
            </a:prstGeom>
            <a:grpFill/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1960435" y="2375126"/>
              <a:ext cx="1320056" cy="1215436"/>
              <a:chOff x="1960435" y="2375126"/>
              <a:chExt cx="1320056" cy="1215436"/>
            </a:xfrm>
            <a:grpFill/>
          </p:grpSpPr>
          <p:sp>
            <p:nvSpPr>
              <p:cNvPr id="63" name="Oval 62"/>
              <p:cNvSpPr/>
              <p:nvPr/>
            </p:nvSpPr>
            <p:spPr>
              <a:xfrm>
                <a:off x="1960435" y="2375126"/>
                <a:ext cx="1320056" cy="1215436"/>
              </a:xfrm>
              <a:prstGeom prst="ellipse">
                <a:avLst/>
              </a:prstGeom>
              <a:grpFill/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>
                  <a:lnSpc>
                    <a:spcPct val="79000"/>
                  </a:lnSpc>
                </a:pP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90" name="Picture 18" descr="https://p5.zdassets.com/hc/theme_assets/714225/200089578/abakus_final_logo_rgb.png"/>
              <p:cNvPicPr>
                <a:picLocks noChangeAspect="1" noChangeArrowheads="1"/>
              </p:cNvPicPr>
              <p:nvPr/>
            </p:nvPicPr>
            <p:blipFill>
              <a:blip r:embed="rId6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2908" y="2895087"/>
                <a:ext cx="991394" cy="167484"/>
              </a:xfrm>
              <a:prstGeom prst="rect">
                <a:avLst/>
              </a:prstGeom>
              <a:grpFill/>
              <a:extLst/>
            </p:spPr>
          </p:pic>
        </p:grpSp>
      </p:grpSp>
      <p:grpSp>
        <p:nvGrpSpPr>
          <p:cNvPr id="105" name="Group 104"/>
          <p:cNvGrpSpPr/>
          <p:nvPr/>
        </p:nvGrpSpPr>
        <p:grpSpPr>
          <a:xfrm>
            <a:off x="6141730" y="3824867"/>
            <a:ext cx="3764453" cy="1605680"/>
            <a:chOff x="6141730" y="3824867"/>
            <a:chExt cx="3764453" cy="1605680"/>
          </a:xfrm>
        </p:grpSpPr>
        <p:cxnSp>
          <p:nvCxnSpPr>
            <p:cNvPr id="90" name="Straight Connector 89"/>
            <p:cNvCxnSpPr/>
            <p:nvPr/>
          </p:nvCxnSpPr>
          <p:spPr>
            <a:xfrm flipH="1" flipV="1">
              <a:off x="6141730" y="3824867"/>
              <a:ext cx="3297430" cy="1107202"/>
            </a:xfrm>
            <a:prstGeom prst="line">
              <a:avLst/>
            </a:prstGeom>
            <a:ln w="3175">
              <a:solidFill>
                <a:srgbClr val="B2B2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8887765" y="4412129"/>
              <a:ext cx="1018418" cy="1018418"/>
              <a:chOff x="8887765" y="4412129"/>
              <a:chExt cx="1018418" cy="101841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887765" y="4412129"/>
                <a:ext cx="1018418" cy="101841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8977013" y="4809554"/>
                <a:ext cx="819340" cy="193995"/>
              </a:xfrm>
              <a:prstGeom prst="rect">
                <a:avLst/>
              </a:prstGeom>
            </p:spPr>
          </p:pic>
        </p:grpSp>
      </p:grpSp>
      <p:pic>
        <p:nvPicPr>
          <p:cNvPr id="119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459561" y="3180972"/>
            <a:ext cx="1235504" cy="1235504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6" name="Freeform 33"/>
          <p:cNvSpPr>
            <a:spLocks noEditPoints="1"/>
          </p:cNvSpPr>
          <p:nvPr/>
        </p:nvSpPr>
        <p:spPr bwMode="auto">
          <a:xfrm>
            <a:off x="5765729" y="3451429"/>
            <a:ext cx="642402" cy="716255"/>
          </a:xfrm>
          <a:custGeom>
            <a:avLst/>
            <a:gdLst>
              <a:gd name="T0" fmla="*/ 352 w 847"/>
              <a:gd name="T1" fmla="*/ 452 h 903"/>
              <a:gd name="T2" fmla="*/ 495 w 847"/>
              <a:gd name="T3" fmla="*/ 452 h 903"/>
              <a:gd name="T4" fmla="*/ 423 w 847"/>
              <a:gd name="T5" fmla="*/ 495 h 903"/>
              <a:gd name="T6" fmla="*/ 423 w 847"/>
              <a:gd name="T7" fmla="*/ 409 h 903"/>
              <a:gd name="T8" fmla="*/ 423 w 847"/>
              <a:gd name="T9" fmla="*/ 495 h 903"/>
              <a:gd name="T10" fmla="*/ 814 w 847"/>
              <a:gd name="T11" fmla="*/ 226 h 903"/>
              <a:gd name="T12" fmla="*/ 559 w 847"/>
              <a:gd name="T13" fmla="*/ 217 h 903"/>
              <a:gd name="T14" fmla="*/ 288 w 847"/>
              <a:gd name="T15" fmla="*/ 217 h 903"/>
              <a:gd name="T16" fmla="*/ 33 w 847"/>
              <a:gd name="T17" fmla="*/ 226 h 903"/>
              <a:gd name="T18" fmla="*/ 94 w 847"/>
              <a:gd name="T19" fmla="*/ 509 h 903"/>
              <a:gd name="T20" fmla="*/ 129 w 847"/>
              <a:gd name="T21" fmla="*/ 717 h 903"/>
              <a:gd name="T22" fmla="*/ 423 w 847"/>
              <a:gd name="T23" fmla="*/ 903 h 903"/>
              <a:gd name="T24" fmla="*/ 717 w 847"/>
              <a:gd name="T25" fmla="*/ 717 h 903"/>
              <a:gd name="T26" fmla="*/ 814 w 847"/>
              <a:gd name="T27" fmla="*/ 677 h 903"/>
              <a:gd name="T28" fmla="*/ 129 w 847"/>
              <a:gd name="T29" fmla="*/ 689 h 903"/>
              <a:gd name="T30" fmla="*/ 57 w 847"/>
              <a:gd name="T31" fmla="*/ 663 h 903"/>
              <a:gd name="T32" fmla="*/ 174 w 847"/>
              <a:gd name="T33" fmla="*/ 471 h 903"/>
              <a:gd name="T34" fmla="*/ 283 w 847"/>
              <a:gd name="T35" fmla="*/ 658 h 903"/>
              <a:gd name="T36" fmla="*/ 267 w 847"/>
              <a:gd name="T37" fmla="*/ 505 h 903"/>
              <a:gd name="T38" fmla="*/ 267 w 847"/>
              <a:gd name="T39" fmla="*/ 399 h 903"/>
              <a:gd name="T40" fmla="*/ 267 w 847"/>
              <a:gd name="T41" fmla="*/ 505 h 903"/>
              <a:gd name="T42" fmla="*/ 175 w 847"/>
              <a:gd name="T43" fmla="*/ 433 h 903"/>
              <a:gd name="T44" fmla="*/ 129 w 847"/>
              <a:gd name="T45" fmla="*/ 215 h 903"/>
              <a:gd name="T46" fmla="*/ 269 w 847"/>
              <a:gd name="T47" fmla="*/ 362 h 903"/>
              <a:gd name="T48" fmla="*/ 502 w 847"/>
              <a:gd name="T49" fmla="*/ 315 h 903"/>
              <a:gd name="T50" fmla="*/ 537 w 847"/>
              <a:gd name="T51" fmla="*/ 255 h 903"/>
              <a:gd name="T52" fmla="*/ 423 w 847"/>
              <a:gd name="T53" fmla="*/ 29 h 903"/>
              <a:gd name="T54" fmla="*/ 423 w 847"/>
              <a:gd name="T55" fmla="*/ 273 h 903"/>
              <a:gd name="T56" fmla="*/ 423 w 847"/>
              <a:gd name="T57" fmla="*/ 29 h 903"/>
              <a:gd name="T58" fmla="*/ 391 w 847"/>
              <a:gd name="T59" fmla="*/ 290 h 903"/>
              <a:gd name="T60" fmla="*/ 299 w 847"/>
              <a:gd name="T61" fmla="*/ 343 h 903"/>
              <a:gd name="T62" fmla="*/ 299 w 847"/>
              <a:gd name="T63" fmla="*/ 561 h 903"/>
              <a:gd name="T64" fmla="*/ 391 w 847"/>
              <a:gd name="T65" fmla="*/ 614 h 903"/>
              <a:gd name="T66" fmla="*/ 299 w 847"/>
              <a:gd name="T67" fmla="*/ 561 h 903"/>
              <a:gd name="T68" fmla="*/ 315 w 847"/>
              <a:gd name="T69" fmla="*/ 677 h 903"/>
              <a:gd name="T70" fmla="*/ 532 w 847"/>
              <a:gd name="T71" fmla="*/ 677 h 903"/>
              <a:gd name="T72" fmla="*/ 537 w 847"/>
              <a:gd name="T73" fmla="*/ 648 h 903"/>
              <a:gd name="T74" fmla="*/ 502 w 847"/>
              <a:gd name="T75" fmla="*/ 588 h 903"/>
              <a:gd name="T76" fmla="*/ 537 w 847"/>
              <a:gd name="T77" fmla="*/ 648 h 903"/>
              <a:gd name="T78" fmla="*/ 488 w 847"/>
              <a:gd name="T79" fmla="*/ 563 h 903"/>
              <a:gd name="T80" fmla="*/ 359 w 847"/>
              <a:gd name="T81" fmla="*/ 563 h 903"/>
              <a:gd name="T82" fmla="*/ 294 w 847"/>
              <a:gd name="T83" fmla="*/ 452 h 903"/>
              <a:gd name="T84" fmla="*/ 359 w 847"/>
              <a:gd name="T85" fmla="*/ 340 h 903"/>
              <a:gd name="T86" fmla="*/ 488 w 847"/>
              <a:gd name="T87" fmla="*/ 340 h 903"/>
              <a:gd name="T88" fmla="*/ 552 w 847"/>
              <a:gd name="T89" fmla="*/ 452 h 903"/>
              <a:gd name="T90" fmla="*/ 717 w 847"/>
              <a:gd name="T91" fmla="*/ 215 h 903"/>
              <a:gd name="T92" fmla="*/ 672 w 847"/>
              <a:gd name="T93" fmla="*/ 433 h 903"/>
              <a:gd name="T94" fmla="*/ 564 w 847"/>
              <a:gd name="T95" fmla="*/ 245 h 903"/>
              <a:gd name="T96" fmla="*/ 580 w 847"/>
              <a:gd name="T97" fmla="*/ 399 h 903"/>
              <a:gd name="T98" fmla="*/ 580 w 847"/>
              <a:gd name="T99" fmla="*/ 505 h 903"/>
              <a:gd name="T100" fmla="*/ 580 w 847"/>
              <a:gd name="T101" fmla="*/ 399 h 903"/>
              <a:gd name="T102" fmla="*/ 717 w 847"/>
              <a:gd name="T103" fmla="*/ 689 h 903"/>
              <a:gd name="T104" fmla="*/ 564 w 847"/>
              <a:gd name="T105" fmla="*/ 658 h 903"/>
              <a:gd name="T106" fmla="*/ 672 w 847"/>
              <a:gd name="T107" fmla="*/ 47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7" h="903">
                <a:moveTo>
                  <a:pt x="423" y="380"/>
                </a:moveTo>
                <a:cubicBezTo>
                  <a:pt x="384" y="380"/>
                  <a:pt x="352" y="412"/>
                  <a:pt x="352" y="452"/>
                </a:cubicBezTo>
                <a:cubicBezTo>
                  <a:pt x="352" y="491"/>
                  <a:pt x="384" y="523"/>
                  <a:pt x="423" y="523"/>
                </a:cubicBezTo>
                <a:cubicBezTo>
                  <a:pt x="463" y="523"/>
                  <a:pt x="495" y="491"/>
                  <a:pt x="495" y="452"/>
                </a:cubicBezTo>
                <a:cubicBezTo>
                  <a:pt x="495" y="412"/>
                  <a:pt x="463" y="380"/>
                  <a:pt x="423" y="380"/>
                </a:cubicBezTo>
                <a:close/>
                <a:moveTo>
                  <a:pt x="423" y="495"/>
                </a:moveTo>
                <a:cubicBezTo>
                  <a:pt x="400" y="495"/>
                  <a:pt x="380" y="475"/>
                  <a:pt x="380" y="452"/>
                </a:cubicBezTo>
                <a:cubicBezTo>
                  <a:pt x="380" y="428"/>
                  <a:pt x="400" y="409"/>
                  <a:pt x="423" y="409"/>
                </a:cubicBezTo>
                <a:cubicBezTo>
                  <a:pt x="447" y="409"/>
                  <a:pt x="466" y="428"/>
                  <a:pt x="466" y="452"/>
                </a:cubicBezTo>
                <a:cubicBezTo>
                  <a:pt x="466" y="475"/>
                  <a:pt x="447" y="495"/>
                  <a:pt x="423" y="495"/>
                </a:cubicBezTo>
                <a:close/>
                <a:moveTo>
                  <a:pt x="695" y="452"/>
                </a:moveTo>
                <a:cubicBezTo>
                  <a:pt x="789" y="368"/>
                  <a:pt x="847" y="282"/>
                  <a:pt x="814" y="226"/>
                </a:cubicBezTo>
                <a:cubicBezTo>
                  <a:pt x="804" y="208"/>
                  <a:pt x="778" y="186"/>
                  <a:pt x="717" y="186"/>
                </a:cubicBezTo>
                <a:cubicBezTo>
                  <a:pt x="674" y="186"/>
                  <a:pt x="619" y="197"/>
                  <a:pt x="559" y="217"/>
                </a:cubicBezTo>
                <a:cubicBezTo>
                  <a:pt x="534" y="93"/>
                  <a:pt x="488" y="0"/>
                  <a:pt x="423" y="0"/>
                </a:cubicBezTo>
                <a:cubicBezTo>
                  <a:pt x="359" y="0"/>
                  <a:pt x="313" y="93"/>
                  <a:pt x="288" y="217"/>
                </a:cubicBezTo>
                <a:cubicBezTo>
                  <a:pt x="228" y="197"/>
                  <a:pt x="173" y="186"/>
                  <a:pt x="129" y="186"/>
                </a:cubicBezTo>
                <a:cubicBezTo>
                  <a:pt x="68" y="186"/>
                  <a:pt x="43" y="208"/>
                  <a:pt x="33" y="226"/>
                </a:cubicBezTo>
                <a:cubicBezTo>
                  <a:pt x="0" y="282"/>
                  <a:pt x="58" y="368"/>
                  <a:pt x="152" y="452"/>
                </a:cubicBezTo>
                <a:cubicBezTo>
                  <a:pt x="131" y="471"/>
                  <a:pt x="111" y="490"/>
                  <a:pt x="94" y="509"/>
                </a:cubicBezTo>
                <a:cubicBezTo>
                  <a:pt x="31" y="580"/>
                  <a:pt x="10" y="638"/>
                  <a:pt x="32" y="677"/>
                </a:cubicBezTo>
                <a:cubicBezTo>
                  <a:pt x="43" y="696"/>
                  <a:pt x="68" y="717"/>
                  <a:pt x="129" y="717"/>
                </a:cubicBezTo>
                <a:cubicBezTo>
                  <a:pt x="173" y="717"/>
                  <a:pt x="228" y="706"/>
                  <a:pt x="288" y="686"/>
                </a:cubicBezTo>
                <a:cubicBezTo>
                  <a:pt x="313" y="810"/>
                  <a:pt x="359" y="903"/>
                  <a:pt x="423" y="903"/>
                </a:cubicBezTo>
                <a:cubicBezTo>
                  <a:pt x="488" y="903"/>
                  <a:pt x="534" y="810"/>
                  <a:pt x="559" y="686"/>
                </a:cubicBezTo>
                <a:cubicBezTo>
                  <a:pt x="619" y="706"/>
                  <a:pt x="674" y="717"/>
                  <a:pt x="717" y="717"/>
                </a:cubicBezTo>
                <a:cubicBezTo>
                  <a:pt x="717" y="717"/>
                  <a:pt x="717" y="717"/>
                  <a:pt x="717" y="717"/>
                </a:cubicBezTo>
                <a:cubicBezTo>
                  <a:pt x="778" y="717"/>
                  <a:pt x="804" y="696"/>
                  <a:pt x="814" y="677"/>
                </a:cubicBezTo>
                <a:cubicBezTo>
                  <a:pt x="847" y="621"/>
                  <a:pt x="789" y="535"/>
                  <a:pt x="695" y="452"/>
                </a:cubicBezTo>
                <a:close/>
                <a:moveTo>
                  <a:pt x="129" y="689"/>
                </a:moveTo>
                <a:cubicBezTo>
                  <a:pt x="129" y="689"/>
                  <a:pt x="129" y="689"/>
                  <a:pt x="129" y="689"/>
                </a:cubicBezTo>
                <a:cubicBezTo>
                  <a:pt x="103" y="689"/>
                  <a:pt x="70" y="684"/>
                  <a:pt x="57" y="663"/>
                </a:cubicBezTo>
                <a:cubicBezTo>
                  <a:pt x="42" y="636"/>
                  <a:pt x="64" y="586"/>
                  <a:pt x="116" y="528"/>
                </a:cubicBezTo>
                <a:cubicBezTo>
                  <a:pt x="133" y="509"/>
                  <a:pt x="153" y="490"/>
                  <a:pt x="174" y="471"/>
                </a:cubicBezTo>
                <a:cubicBezTo>
                  <a:pt x="204" y="495"/>
                  <a:pt x="235" y="518"/>
                  <a:pt x="269" y="541"/>
                </a:cubicBezTo>
                <a:cubicBezTo>
                  <a:pt x="272" y="581"/>
                  <a:pt x="276" y="621"/>
                  <a:pt x="283" y="658"/>
                </a:cubicBezTo>
                <a:cubicBezTo>
                  <a:pt x="224" y="678"/>
                  <a:pt x="171" y="689"/>
                  <a:pt x="129" y="689"/>
                </a:cubicBezTo>
                <a:close/>
                <a:moveTo>
                  <a:pt x="267" y="505"/>
                </a:moveTo>
                <a:cubicBezTo>
                  <a:pt x="241" y="487"/>
                  <a:pt x="218" y="469"/>
                  <a:pt x="197" y="452"/>
                </a:cubicBezTo>
                <a:cubicBezTo>
                  <a:pt x="218" y="434"/>
                  <a:pt x="242" y="416"/>
                  <a:pt x="267" y="399"/>
                </a:cubicBezTo>
                <a:cubicBezTo>
                  <a:pt x="266" y="416"/>
                  <a:pt x="266" y="434"/>
                  <a:pt x="266" y="452"/>
                </a:cubicBezTo>
                <a:cubicBezTo>
                  <a:pt x="266" y="469"/>
                  <a:pt x="266" y="487"/>
                  <a:pt x="267" y="505"/>
                </a:cubicBezTo>
                <a:close/>
                <a:moveTo>
                  <a:pt x="269" y="362"/>
                </a:moveTo>
                <a:cubicBezTo>
                  <a:pt x="235" y="385"/>
                  <a:pt x="203" y="409"/>
                  <a:pt x="175" y="433"/>
                </a:cubicBezTo>
                <a:cubicBezTo>
                  <a:pt x="81" y="350"/>
                  <a:pt x="37" y="275"/>
                  <a:pt x="57" y="240"/>
                </a:cubicBezTo>
                <a:cubicBezTo>
                  <a:pt x="70" y="219"/>
                  <a:pt x="103" y="215"/>
                  <a:pt x="129" y="215"/>
                </a:cubicBezTo>
                <a:cubicBezTo>
                  <a:pt x="171" y="215"/>
                  <a:pt x="224" y="226"/>
                  <a:pt x="283" y="245"/>
                </a:cubicBezTo>
                <a:cubicBezTo>
                  <a:pt x="276" y="283"/>
                  <a:pt x="272" y="322"/>
                  <a:pt x="269" y="362"/>
                </a:cubicBezTo>
                <a:close/>
                <a:moveTo>
                  <a:pt x="548" y="343"/>
                </a:moveTo>
                <a:cubicBezTo>
                  <a:pt x="533" y="333"/>
                  <a:pt x="518" y="324"/>
                  <a:pt x="502" y="315"/>
                </a:cubicBezTo>
                <a:cubicBezTo>
                  <a:pt x="487" y="306"/>
                  <a:pt x="471" y="298"/>
                  <a:pt x="456" y="290"/>
                </a:cubicBezTo>
                <a:cubicBezTo>
                  <a:pt x="483" y="277"/>
                  <a:pt x="510" y="265"/>
                  <a:pt x="537" y="255"/>
                </a:cubicBezTo>
                <a:cubicBezTo>
                  <a:pt x="541" y="283"/>
                  <a:pt x="545" y="312"/>
                  <a:pt x="548" y="343"/>
                </a:cubicBezTo>
                <a:close/>
                <a:moveTo>
                  <a:pt x="423" y="29"/>
                </a:moveTo>
                <a:cubicBezTo>
                  <a:pt x="464" y="29"/>
                  <a:pt x="507" y="104"/>
                  <a:pt x="532" y="227"/>
                </a:cubicBezTo>
                <a:cubicBezTo>
                  <a:pt x="497" y="240"/>
                  <a:pt x="460" y="255"/>
                  <a:pt x="423" y="273"/>
                </a:cubicBezTo>
                <a:cubicBezTo>
                  <a:pt x="387" y="255"/>
                  <a:pt x="350" y="240"/>
                  <a:pt x="315" y="227"/>
                </a:cubicBezTo>
                <a:cubicBezTo>
                  <a:pt x="340" y="104"/>
                  <a:pt x="383" y="29"/>
                  <a:pt x="423" y="29"/>
                </a:cubicBezTo>
                <a:close/>
                <a:moveTo>
                  <a:pt x="310" y="255"/>
                </a:moveTo>
                <a:cubicBezTo>
                  <a:pt x="336" y="265"/>
                  <a:pt x="364" y="277"/>
                  <a:pt x="391" y="290"/>
                </a:cubicBezTo>
                <a:cubicBezTo>
                  <a:pt x="376" y="298"/>
                  <a:pt x="360" y="306"/>
                  <a:pt x="345" y="315"/>
                </a:cubicBezTo>
                <a:cubicBezTo>
                  <a:pt x="329" y="324"/>
                  <a:pt x="314" y="333"/>
                  <a:pt x="299" y="343"/>
                </a:cubicBezTo>
                <a:cubicBezTo>
                  <a:pt x="302" y="312"/>
                  <a:pt x="305" y="283"/>
                  <a:pt x="310" y="255"/>
                </a:cubicBezTo>
                <a:close/>
                <a:moveTo>
                  <a:pt x="299" y="561"/>
                </a:moveTo>
                <a:cubicBezTo>
                  <a:pt x="314" y="570"/>
                  <a:pt x="329" y="579"/>
                  <a:pt x="345" y="588"/>
                </a:cubicBezTo>
                <a:cubicBezTo>
                  <a:pt x="360" y="597"/>
                  <a:pt x="376" y="606"/>
                  <a:pt x="391" y="614"/>
                </a:cubicBezTo>
                <a:cubicBezTo>
                  <a:pt x="364" y="627"/>
                  <a:pt x="336" y="638"/>
                  <a:pt x="310" y="648"/>
                </a:cubicBezTo>
                <a:cubicBezTo>
                  <a:pt x="305" y="621"/>
                  <a:pt x="302" y="592"/>
                  <a:pt x="299" y="561"/>
                </a:cubicBezTo>
                <a:close/>
                <a:moveTo>
                  <a:pt x="423" y="874"/>
                </a:moveTo>
                <a:cubicBezTo>
                  <a:pt x="383" y="874"/>
                  <a:pt x="340" y="799"/>
                  <a:pt x="315" y="677"/>
                </a:cubicBezTo>
                <a:cubicBezTo>
                  <a:pt x="350" y="664"/>
                  <a:pt x="387" y="648"/>
                  <a:pt x="423" y="630"/>
                </a:cubicBezTo>
                <a:cubicBezTo>
                  <a:pt x="460" y="648"/>
                  <a:pt x="497" y="664"/>
                  <a:pt x="532" y="677"/>
                </a:cubicBezTo>
                <a:cubicBezTo>
                  <a:pt x="507" y="799"/>
                  <a:pt x="464" y="874"/>
                  <a:pt x="423" y="874"/>
                </a:cubicBezTo>
                <a:close/>
                <a:moveTo>
                  <a:pt x="537" y="648"/>
                </a:moveTo>
                <a:cubicBezTo>
                  <a:pt x="510" y="638"/>
                  <a:pt x="483" y="627"/>
                  <a:pt x="456" y="614"/>
                </a:cubicBezTo>
                <a:cubicBezTo>
                  <a:pt x="471" y="606"/>
                  <a:pt x="487" y="597"/>
                  <a:pt x="502" y="588"/>
                </a:cubicBezTo>
                <a:cubicBezTo>
                  <a:pt x="518" y="579"/>
                  <a:pt x="533" y="570"/>
                  <a:pt x="548" y="561"/>
                </a:cubicBezTo>
                <a:cubicBezTo>
                  <a:pt x="545" y="592"/>
                  <a:pt x="541" y="621"/>
                  <a:pt x="537" y="648"/>
                </a:cubicBezTo>
                <a:close/>
                <a:moveTo>
                  <a:pt x="550" y="525"/>
                </a:moveTo>
                <a:cubicBezTo>
                  <a:pt x="531" y="538"/>
                  <a:pt x="510" y="551"/>
                  <a:pt x="488" y="563"/>
                </a:cubicBezTo>
                <a:cubicBezTo>
                  <a:pt x="466" y="576"/>
                  <a:pt x="445" y="587"/>
                  <a:pt x="423" y="598"/>
                </a:cubicBezTo>
                <a:cubicBezTo>
                  <a:pt x="402" y="587"/>
                  <a:pt x="380" y="576"/>
                  <a:pt x="359" y="563"/>
                </a:cubicBezTo>
                <a:cubicBezTo>
                  <a:pt x="337" y="551"/>
                  <a:pt x="316" y="538"/>
                  <a:pt x="296" y="525"/>
                </a:cubicBezTo>
                <a:cubicBezTo>
                  <a:pt x="295" y="501"/>
                  <a:pt x="294" y="477"/>
                  <a:pt x="294" y="452"/>
                </a:cubicBezTo>
                <a:cubicBezTo>
                  <a:pt x="294" y="426"/>
                  <a:pt x="295" y="402"/>
                  <a:pt x="296" y="379"/>
                </a:cubicBezTo>
                <a:cubicBezTo>
                  <a:pt x="317" y="365"/>
                  <a:pt x="337" y="352"/>
                  <a:pt x="359" y="340"/>
                </a:cubicBezTo>
                <a:cubicBezTo>
                  <a:pt x="380" y="328"/>
                  <a:pt x="402" y="316"/>
                  <a:pt x="423" y="305"/>
                </a:cubicBezTo>
                <a:cubicBezTo>
                  <a:pt x="445" y="316"/>
                  <a:pt x="466" y="328"/>
                  <a:pt x="488" y="340"/>
                </a:cubicBezTo>
                <a:cubicBezTo>
                  <a:pt x="510" y="353"/>
                  <a:pt x="531" y="366"/>
                  <a:pt x="550" y="379"/>
                </a:cubicBezTo>
                <a:cubicBezTo>
                  <a:pt x="552" y="402"/>
                  <a:pt x="552" y="426"/>
                  <a:pt x="552" y="452"/>
                </a:cubicBezTo>
                <a:cubicBezTo>
                  <a:pt x="552" y="477"/>
                  <a:pt x="552" y="501"/>
                  <a:pt x="550" y="525"/>
                </a:cubicBezTo>
                <a:close/>
                <a:moveTo>
                  <a:pt x="717" y="215"/>
                </a:moveTo>
                <a:cubicBezTo>
                  <a:pt x="744" y="215"/>
                  <a:pt x="777" y="219"/>
                  <a:pt x="790" y="240"/>
                </a:cubicBezTo>
                <a:cubicBezTo>
                  <a:pt x="810" y="275"/>
                  <a:pt x="766" y="350"/>
                  <a:pt x="672" y="433"/>
                </a:cubicBezTo>
                <a:cubicBezTo>
                  <a:pt x="643" y="409"/>
                  <a:pt x="611" y="385"/>
                  <a:pt x="578" y="362"/>
                </a:cubicBezTo>
                <a:cubicBezTo>
                  <a:pt x="575" y="322"/>
                  <a:pt x="571" y="283"/>
                  <a:pt x="564" y="245"/>
                </a:cubicBezTo>
                <a:cubicBezTo>
                  <a:pt x="623" y="226"/>
                  <a:pt x="676" y="215"/>
                  <a:pt x="717" y="215"/>
                </a:cubicBezTo>
                <a:close/>
                <a:moveTo>
                  <a:pt x="580" y="399"/>
                </a:moveTo>
                <a:cubicBezTo>
                  <a:pt x="605" y="416"/>
                  <a:pt x="629" y="434"/>
                  <a:pt x="650" y="452"/>
                </a:cubicBezTo>
                <a:cubicBezTo>
                  <a:pt x="629" y="469"/>
                  <a:pt x="605" y="487"/>
                  <a:pt x="580" y="505"/>
                </a:cubicBezTo>
                <a:cubicBezTo>
                  <a:pt x="581" y="487"/>
                  <a:pt x="581" y="469"/>
                  <a:pt x="581" y="452"/>
                </a:cubicBezTo>
                <a:cubicBezTo>
                  <a:pt x="581" y="434"/>
                  <a:pt x="581" y="416"/>
                  <a:pt x="580" y="399"/>
                </a:cubicBezTo>
                <a:close/>
                <a:moveTo>
                  <a:pt x="790" y="663"/>
                </a:moveTo>
                <a:cubicBezTo>
                  <a:pt x="777" y="684"/>
                  <a:pt x="744" y="689"/>
                  <a:pt x="717" y="689"/>
                </a:cubicBezTo>
                <a:cubicBezTo>
                  <a:pt x="717" y="689"/>
                  <a:pt x="717" y="689"/>
                  <a:pt x="717" y="689"/>
                </a:cubicBezTo>
                <a:cubicBezTo>
                  <a:pt x="676" y="689"/>
                  <a:pt x="623" y="678"/>
                  <a:pt x="564" y="658"/>
                </a:cubicBezTo>
                <a:cubicBezTo>
                  <a:pt x="571" y="621"/>
                  <a:pt x="575" y="581"/>
                  <a:pt x="578" y="541"/>
                </a:cubicBezTo>
                <a:cubicBezTo>
                  <a:pt x="611" y="519"/>
                  <a:pt x="643" y="495"/>
                  <a:pt x="672" y="471"/>
                </a:cubicBezTo>
                <a:cubicBezTo>
                  <a:pt x="766" y="553"/>
                  <a:pt x="810" y="628"/>
                  <a:pt x="790" y="6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856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1624" y="3114596"/>
            <a:ext cx="6804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WHAT MODEL DO YOU USE?</a:t>
            </a:r>
            <a:endParaRPr lang="en-US" sz="4800" dirty="0">
              <a:latin typeface="Korolev Condensed Bold" panose="02000000000000000000" pitchFamily="50" charset="0"/>
            </a:endParaRPr>
          </a:p>
        </p:txBody>
      </p:sp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3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Korolev Condensed Bold" panose="02000000000000000000" pitchFamily="50" charset="0"/>
              </a:rPr>
              <a:t>MOST USED MODEL IN THE MARKET 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graphicFrame>
        <p:nvGraphicFramePr>
          <p:cNvPr id="23" name="Chart 22"/>
          <p:cNvGraphicFramePr/>
          <p:nvPr>
            <p:extLst/>
          </p:nvPr>
        </p:nvGraphicFramePr>
        <p:xfrm>
          <a:off x="443372" y="1736812"/>
          <a:ext cx="11089232" cy="4286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20464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1624" y="3114596"/>
            <a:ext cx="680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BUT WHICH ONE IS THE MOST EFFECTIVE?</a:t>
            </a:r>
            <a:endParaRPr lang="en-US" sz="4800" dirty="0">
              <a:latin typeface="Korolev Condensed Bold" panose="02000000000000000000" pitchFamily="50" charset="0"/>
            </a:endParaRPr>
          </a:p>
        </p:txBody>
      </p:sp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Korolev Condensed Bold" panose="02000000000000000000" pitchFamily="50" charset="0"/>
              </a:rPr>
              <a:t>MODEL RATING</a:t>
            </a:r>
            <a:endParaRPr lang="en-US" sz="3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22073877"/>
              </p:ext>
            </p:extLst>
          </p:nvPr>
        </p:nvGraphicFramePr>
        <p:xfrm>
          <a:off x="674405" y="1730152"/>
          <a:ext cx="10891666" cy="468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Source: </a:t>
            </a:r>
            <a:r>
              <a:rPr lang="en-US" sz="1333" i="1" dirty="0" err="1"/>
              <a:t>AdRoll</a:t>
            </a:r>
            <a:r>
              <a:rPr lang="en-US" sz="1333" i="1" dirty="0"/>
              <a:t> Report: State of Marketing Attribution 2016, Q4 2016, EMEA</a:t>
            </a:r>
          </a:p>
        </p:txBody>
      </p:sp>
    </p:spTree>
    <p:extLst>
      <p:ext uri="{BB962C8B-B14F-4D97-AF65-F5344CB8AC3E}">
        <p14:creationId xmlns:p14="http://schemas.microsoft.com/office/powerpoint/2010/main" val="28595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>
            <a:off x="5479905" y="5300362"/>
            <a:ext cx="1283355" cy="1051815"/>
          </a:xfrm>
          <a:custGeom>
            <a:avLst/>
            <a:gdLst>
              <a:gd name="T0" fmla="*/ 1775 w 1775"/>
              <a:gd name="T1" fmla="*/ 272 h 1788"/>
              <a:gd name="T2" fmla="*/ 1775 w 1775"/>
              <a:gd name="T3" fmla="*/ 272 h 1788"/>
              <a:gd name="T4" fmla="*/ 1775 w 1775"/>
              <a:gd name="T5" fmla="*/ 53 h 1788"/>
              <a:gd name="T6" fmla="*/ 1723 w 1775"/>
              <a:gd name="T7" fmla="*/ 0 h 1788"/>
              <a:gd name="T8" fmla="*/ 52 w 1775"/>
              <a:gd name="T9" fmla="*/ 0 h 1788"/>
              <a:gd name="T10" fmla="*/ 0 w 1775"/>
              <a:gd name="T11" fmla="*/ 53 h 1788"/>
              <a:gd name="T12" fmla="*/ 0 w 1775"/>
              <a:gd name="T13" fmla="*/ 342 h 1788"/>
              <a:gd name="T14" fmla="*/ 80 w 1775"/>
              <a:gd name="T15" fmla="*/ 466 h 1788"/>
              <a:gd name="T16" fmla="*/ 0 w 1775"/>
              <a:gd name="T17" fmla="*/ 584 h 1788"/>
              <a:gd name="T18" fmla="*/ 80 w 1775"/>
              <a:gd name="T19" fmla="*/ 711 h 1788"/>
              <a:gd name="T20" fmla="*/ 0 w 1775"/>
              <a:gd name="T21" fmla="*/ 822 h 1788"/>
              <a:gd name="T22" fmla="*/ 80 w 1775"/>
              <a:gd name="T23" fmla="*/ 964 h 1788"/>
              <a:gd name="T24" fmla="*/ 0 w 1775"/>
              <a:gd name="T25" fmla="*/ 1076 h 1788"/>
              <a:gd name="T26" fmla="*/ 80 w 1775"/>
              <a:gd name="T27" fmla="*/ 1209 h 1788"/>
              <a:gd name="T28" fmla="*/ 80 w 1775"/>
              <a:gd name="T29" fmla="*/ 1303 h 1788"/>
              <a:gd name="T30" fmla="*/ 581 w 1775"/>
              <a:gd name="T31" fmla="*/ 1745 h 1788"/>
              <a:gd name="T32" fmla="*/ 693 w 1775"/>
              <a:gd name="T33" fmla="*/ 1788 h 1788"/>
              <a:gd name="T34" fmla="*/ 1086 w 1775"/>
              <a:gd name="T35" fmla="*/ 1788 h 1788"/>
              <a:gd name="T36" fmla="*/ 1198 w 1775"/>
              <a:gd name="T37" fmla="*/ 1745 h 1788"/>
              <a:gd name="T38" fmla="*/ 1695 w 1775"/>
              <a:gd name="T39" fmla="*/ 1303 h 1788"/>
              <a:gd name="T40" fmla="*/ 1695 w 1775"/>
              <a:gd name="T41" fmla="*/ 1139 h 1788"/>
              <a:gd name="T42" fmla="*/ 1775 w 1775"/>
              <a:gd name="T43" fmla="*/ 1005 h 1788"/>
              <a:gd name="T44" fmla="*/ 1695 w 1775"/>
              <a:gd name="T45" fmla="*/ 894 h 1788"/>
              <a:gd name="T46" fmla="*/ 1775 w 1775"/>
              <a:gd name="T47" fmla="*/ 752 h 1788"/>
              <a:gd name="T48" fmla="*/ 1695 w 1775"/>
              <a:gd name="T49" fmla="*/ 641 h 1788"/>
              <a:gd name="T50" fmla="*/ 1775 w 1775"/>
              <a:gd name="T51" fmla="*/ 514 h 1788"/>
              <a:gd name="T52" fmla="*/ 1695 w 1775"/>
              <a:gd name="T53" fmla="*/ 396 h 1788"/>
              <a:gd name="T54" fmla="*/ 1775 w 1775"/>
              <a:gd name="T55" fmla="*/ 272 h 1788"/>
              <a:gd name="T56" fmla="*/ 1775 w 1775"/>
              <a:gd name="T57" fmla="*/ 272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75" h="1788">
                <a:moveTo>
                  <a:pt x="1775" y="272"/>
                </a:moveTo>
                <a:lnTo>
                  <a:pt x="1775" y="272"/>
                </a:lnTo>
                <a:lnTo>
                  <a:pt x="1775" y="53"/>
                </a:lnTo>
                <a:cubicBezTo>
                  <a:pt x="1775" y="24"/>
                  <a:pt x="1752" y="0"/>
                  <a:pt x="1723" y="0"/>
                </a:cubicBezTo>
                <a:lnTo>
                  <a:pt x="52" y="0"/>
                </a:lnTo>
                <a:cubicBezTo>
                  <a:pt x="23" y="0"/>
                  <a:pt x="0" y="24"/>
                  <a:pt x="0" y="53"/>
                </a:cubicBezTo>
                <a:lnTo>
                  <a:pt x="0" y="342"/>
                </a:lnTo>
                <a:cubicBezTo>
                  <a:pt x="0" y="386"/>
                  <a:pt x="80" y="409"/>
                  <a:pt x="80" y="466"/>
                </a:cubicBezTo>
                <a:cubicBezTo>
                  <a:pt x="80" y="523"/>
                  <a:pt x="0" y="523"/>
                  <a:pt x="0" y="584"/>
                </a:cubicBezTo>
                <a:cubicBezTo>
                  <a:pt x="0" y="645"/>
                  <a:pt x="80" y="639"/>
                  <a:pt x="80" y="711"/>
                </a:cubicBezTo>
                <a:cubicBezTo>
                  <a:pt x="80" y="783"/>
                  <a:pt x="0" y="757"/>
                  <a:pt x="0" y="822"/>
                </a:cubicBezTo>
                <a:cubicBezTo>
                  <a:pt x="0" y="888"/>
                  <a:pt x="80" y="892"/>
                  <a:pt x="80" y="964"/>
                </a:cubicBezTo>
                <a:cubicBezTo>
                  <a:pt x="80" y="1036"/>
                  <a:pt x="0" y="1012"/>
                  <a:pt x="0" y="1076"/>
                </a:cubicBezTo>
                <a:cubicBezTo>
                  <a:pt x="0" y="1139"/>
                  <a:pt x="80" y="1141"/>
                  <a:pt x="80" y="1209"/>
                </a:cubicBezTo>
                <a:lnTo>
                  <a:pt x="80" y="1303"/>
                </a:lnTo>
                <a:lnTo>
                  <a:pt x="581" y="1745"/>
                </a:lnTo>
                <a:cubicBezTo>
                  <a:pt x="612" y="1773"/>
                  <a:pt x="651" y="1788"/>
                  <a:pt x="693" y="1788"/>
                </a:cubicBezTo>
                <a:lnTo>
                  <a:pt x="1086" y="1788"/>
                </a:lnTo>
                <a:cubicBezTo>
                  <a:pt x="1127" y="1788"/>
                  <a:pt x="1167" y="1773"/>
                  <a:pt x="1198" y="1745"/>
                </a:cubicBezTo>
                <a:lnTo>
                  <a:pt x="1695" y="1303"/>
                </a:lnTo>
                <a:lnTo>
                  <a:pt x="1695" y="1139"/>
                </a:lnTo>
                <a:cubicBezTo>
                  <a:pt x="1695" y="1071"/>
                  <a:pt x="1775" y="1069"/>
                  <a:pt x="1775" y="1005"/>
                </a:cubicBezTo>
                <a:cubicBezTo>
                  <a:pt x="1775" y="942"/>
                  <a:pt x="1695" y="966"/>
                  <a:pt x="1695" y="894"/>
                </a:cubicBezTo>
                <a:cubicBezTo>
                  <a:pt x="1695" y="822"/>
                  <a:pt x="1775" y="818"/>
                  <a:pt x="1775" y="752"/>
                </a:cubicBezTo>
                <a:cubicBezTo>
                  <a:pt x="1775" y="687"/>
                  <a:pt x="1695" y="713"/>
                  <a:pt x="1695" y="641"/>
                </a:cubicBezTo>
                <a:cubicBezTo>
                  <a:pt x="1695" y="569"/>
                  <a:pt x="1775" y="575"/>
                  <a:pt x="1775" y="514"/>
                </a:cubicBezTo>
                <a:cubicBezTo>
                  <a:pt x="1775" y="453"/>
                  <a:pt x="1695" y="453"/>
                  <a:pt x="1695" y="396"/>
                </a:cubicBezTo>
                <a:cubicBezTo>
                  <a:pt x="1695" y="339"/>
                  <a:pt x="1775" y="315"/>
                  <a:pt x="1775" y="272"/>
                </a:cubicBezTo>
                <a:lnTo>
                  <a:pt x="1775" y="272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4646405" y="1270364"/>
            <a:ext cx="2906220" cy="952329"/>
          </a:xfrm>
          <a:custGeom>
            <a:avLst/>
            <a:gdLst>
              <a:gd name="T0" fmla="*/ 4021 w 4021"/>
              <a:gd name="T1" fmla="*/ 1317 h 1317"/>
              <a:gd name="T2" fmla="*/ 4021 w 4021"/>
              <a:gd name="T3" fmla="*/ 1317 h 1317"/>
              <a:gd name="T4" fmla="*/ 2010 w 4021"/>
              <a:gd name="T5" fmla="*/ 0 h 1317"/>
              <a:gd name="T6" fmla="*/ 0 w 4021"/>
              <a:gd name="T7" fmla="*/ 1317 h 1317"/>
              <a:gd name="T8" fmla="*/ 4021 w 4021"/>
              <a:gd name="T9" fmla="*/ 1317 h 1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1" h="1317">
                <a:moveTo>
                  <a:pt x="4021" y="1317"/>
                </a:moveTo>
                <a:lnTo>
                  <a:pt x="4021" y="1317"/>
                </a:lnTo>
                <a:cubicBezTo>
                  <a:pt x="3733" y="492"/>
                  <a:pt x="2960" y="0"/>
                  <a:pt x="2010" y="0"/>
                </a:cubicBezTo>
                <a:cubicBezTo>
                  <a:pt x="1060" y="0"/>
                  <a:pt x="287" y="492"/>
                  <a:pt x="0" y="1317"/>
                </a:cubicBezTo>
                <a:lnTo>
                  <a:pt x="4021" y="1317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559829" y="2293988"/>
            <a:ext cx="3079371" cy="916680"/>
          </a:xfrm>
          <a:custGeom>
            <a:avLst/>
            <a:gdLst>
              <a:gd name="T0" fmla="*/ 0 w 4262"/>
              <a:gd name="T1" fmla="*/ 643 h 1268"/>
              <a:gd name="T2" fmla="*/ 0 w 4262"/>
              <a:gd name="T3" fmla="*/ 643 h 1268"/>
              <a:gd name="T4" fmla="*/ 85 w 4262"/>
              <a:gd name="T5" fmla="*/ 1268 h 1268"/>
              <a:gd name="T6" fmla="*/ 4178 w 4262"/>
              <a:gd name="T7" fmla="*/ 1268 h 1268"/>
              <a:gd name="T8" fmla="*/ 4262 w 4262"/>
              <a:gd name="T9" fmla="*/ 643 h 1268"/>
              <a:gd name="T10" fmla="*/ 4174 w 4262"/>
              <a:gd name="T11" fmla="*/ 0 h 1268"/>
              <a:gd name="T12" fmla="*/ 89 w 4262"/>
              <a:gd name="T13" fmla="*/ 0 h 1268"/>
              <a:gd name="T14" fmla="*/ 0 w 4262"/>
              <a:gd name="T15" fmla="*/ 643 h 1268"/>
              <a:gd name="T16" fmla="*/ 0 w 4262"/>
              <a:gd name="T17" fmla="*/ 643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62" h="1268">
                <a:moveTo>
                  <a:pt x="0" y="643"/>
                </a:moveTo>
                <a:lnTo>
                  <a:pt x="0" y="643"/>
                </a:lnTo>
                <a:cubicBezTo>
                  <a:pt x="0" y="876"/>
                  <a:pt x="32" y="1082"/>
                  <a:pt x="85" y="1268"/>
                </a:cubicBezTo>
                <a:lnTo>
                  <a:pt x="4178" y="1268"/>
                </a:lnTo>
                <a:cubicBezTo>
                  <a:pt x="4230" y="1082"/>
                  <a:pt x="4262" y="876"/>
                  <a:pt x="4262" y="643"/>
                </a:cubicBezTo>
                <a:cubicBezTo>
                  <a:pt x="4262" y="412"/>
                  <a:pt x="4231" y="198"/>
                  <a:pt x="4174" y="0"/>
                </a:cubicBezTo>
                <a:lnTo>
                  <a:pt x="89" y="0"/>
                </a:lnTo>
                <a:cubicBezTo>
                  <a:pt x="31" y="198"/>
                  <a:pt x="0" y="412"/>
                  <a:pt x="0" y="643"/>
                </a:cubicBezTo>
                <a:lnTo>
                  <a:pt x="0" y="643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5145487" y="4271644"/>
            <a:ext cx="1906359" cy="952329"/>
          </a:xfrm>
          <a:custGeom>
            <a:avLst/>
            <a:gdLst>
              <a:gd name="T0" fmla="*/ 0 w 2640"/>
              <a:gd name="T1" fmla="*/ 0 h 1317"/>
              <a:gd name="T2" fmla="*/ 0 w 2640"/>
              <a:gd name="T3" fmla="*/ 0 h 1317"/>
              <a:gd name="T4" fmla="*/ 127 w 2640"/>
              <a:gd name="T5" fmla="*/ 630 h 1317"/>
              <a:gd name="T6" fmla="*/ 610 w 2640"/>
              <a:gd name="T7" fmla="*/ 1317 h 1317"/>
              <a:gd name="T8" fmla="*/ 2030 w 2640"/>
              <a:gd name="T9" fmla="*/ 1317 h 1317"/>
              <a:gd name="T10" fmla="*/ 2513 w 2640"/>
              <a:gd name="T11" fmla="*/ 630 h 1317"/>
              <a:gd name="T12" fmla="*/ 2640 w 2640"/>
              <a:gd name="T13" fmla="*/ 0 h 1317"/>
              <a:gd name="T14" fmla="*/ 0 w 2640"/>
              <a:gd name="T15" fmla="*/ 0 h 1317"/>
              <a:gd name="T16" fmla="*/ 0 w 2640"/>
              <a:gd name="T17" fmla="*/ 0 h 1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40" h="1317">
                <a:moveTo>
                  <a:pt x="0" y="0"/>
                </a:moveTo>
                <a:lnTo>
                  <a:pt x="0" y="0"/>
                </a:lnTo>
                <a:cubicBezTo>
                  <a:pt x="77" y="190"/>
                  <a:pt x="127" y="394"/>
                  <a:pt x="127" y="630"/>
                </a:cubicBezTo>
                <a:cubicBezTo>
                  <a:pt x="127" y="857"/>
                  <a:pt x="340" y="1317"/>
                  <a:pt x="610" y="1317"/>
                </a:cubicBezTo>
                <a:lnTo>
                  <a:pt x="2030" y="1317"/>
                </a:lnTo>
                <a:cubicBezTo>
                  <a:pt x="2300" y="1317"/>
                  <a:pt x="2513" y="857"/>
                  <a:pt x="2513" y="630"/>
                </a:cubicBezTo>
                <a:cubicBezTo>
                  <a:pt x="2513" y="394"/>
                  <a:pt x="2563" y="190"/>
                  <a:pt x="2640" y="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4643010" y="3283664"/>
            <a:ext cx="2913009" cy="916680"/>
          </a:xfrm>
          <a:custGeom>
            <a:avLst/>
            <a:gdLst>
              <a:gd name="T0" fmla="*/ 3379 w 4032"/>
              <a:gd name="T1" fmla="*/ 1267 h 1267"/>
              <a:gd name="T2" fmla="*/ 3379 w 4032"/>
              <a:gd name="T3" fmla="*/ 1267 h 1267"/>
              <a:gd name="T4" fmla="*/ 4032 w 4032"/>
              <a:gd name="T5" fmla="*/ 0 h 1267"/>
              <a:gd name="T6" fmla="*/ 0 w 4032"/>
              <a:gd name="T7" fmla="*/ 0 h 1267"/>
              <a:gd name="T8" fmla="*/ 653 w 4032"/>
              <a:gd name="T9" fmla="*/ 1267 h 1267"/>
              <a:gd name="T10" fmla="*/ 3379 w 4032"/>
              <a:gd name="T11" fmla="*/ 1267 h 1267"/>
              <a:gd name="T12" fmla="*/ 3379 w 4032"/>
              <a:gd name="T13" fmla="*/ 1267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32" h="1267">
                <a:moveTo>
                  <a:pt x="3379" y="1267"/>
                </a:moveTo>
                <a:lnTo>
                  <a:pt x="3379" y="1267"/>
                </a:lnTo>
                <a:cubicBezTo>
                  <a:pt x="3568" y="854"/>
                  <a:pt x="3869" y="495"/>
                  <a:pt x="4032" y="0"/>
                </a:cubicBezTo>
                <a:lnTo>
                  <a:pt x="0" y="0"/>
                </a:lnTo>
                <a:cubicBezTo>
                  <a:pt x="163" y="495"/>
                  <a:pt x="464" y="854"/>
                  <a:pt x="653" y="1267"/>
                </a:cubicBezTo>
                <a:lnTo>
                  <a:pt x="3379" y="1267"/>
                </a:lnTo>
                <a:lnTo>
                  <a:pt x="3379" y="1267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4" name="Group 3"/>
          <p:cNvGrpSpPr/>
          <p:nvPr/>
        </p:nvGrpSpPr>
        <p:grpSpPr>
          <a:xfrm>
            <a:off x="6854649" y="3346083"/>
            <a:ext cx="4795532" cy="787296"/>
            <a:chOff x="6854649" y="3346083"/>
            <a:chExt cx="4795532" cy="78729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854649" y="3739731"/>
              <a:ext cx="1228944" cy="0"/>
            </a:xfrm>
            <a:prstGeom prst="line">
              <a:avLst/>
            </a:prstGeom>
            <a:ln>
              <a:solidFill>
                <a:srgbClr val="8EB2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8083577" y="3346083"/>
              <a:ext cx="787296" cy="78729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024326" y="3462518"/>
              <a:ext cx="2625855" cy="55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LESS WASTAGE</a:t>
              </a:r>
            </a:p>
            <a:p>
              <a:r>
                <a:rPr lang="en-US" sz="1400" dirty="0"/>
                <a:t>No more spraying &amp; praying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38694" y="2358680"/>
            <a:ext cx="4411487" cy="802527"/>
            <a:chOff x="7238694" y="2358680"/>
            <a:chExt cx="4411487" cy="802527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7238694" y="2752328"/>
              <a:ext cx="844884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8083577" y="2358680"/>
              <a:ext cx="787296" cy="787296"/>
            </a:xfrm>
            <a:prstGeom prst="ellipse">
              <a:avLst/>
            </a:prstGeom>
            <a:solidFill>
              <a:schemeClr val="accent5">
                <a:alpha val="20000"/>
              </a:schemeClr>
            </a:solidFill>
            <a:ln w="190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024326" y="2388688"/>
              <a:ext cx="2625855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ACCURATE</a:t>
              </a:r>
            </a:p>
            <a:p>
              <a:r>
                <a:rPr lang="en-US" sz="1400" dirty="0"/>
                <a:t>Accurate revenue assigned to each partner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54649" y="1349574"/>
            <a:ext cx="4795532" cy="797333"/>
            <a:chOff x="6854649" y="1349574"/>
            <a:chExt cx="4795532" cy="797333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854649" y="1753259"/>
              <a:ext cx="1228944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8083577" y="1359611"/>
              <a:ext cx="787296" cy="787296"/>
            </a:xfrm>
            <a:prstGeom prst="ellipse">
              <a:avLst/>
            </a:prstGeom>
            <a:solidFill>
              <a:schemeClr val="bg2">
                <a:alpha val="20000"/>
              </a:schemeClr>
            </a:solidFill>
            <a:ln w="190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024326" y="1349574"/>
              <a:ext cx="2625855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VIEW</a:t>
              </a:r>
            </a:p>
            <a:p>
              <a:r>
                <a:rPr lang="en-US" sz="1400" dirty="0"/>
                <a:t>Advertisers can see through the clutter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59631" y="4354159"/>
            <a:ext cx="5090550" cy="796455"/>
            <a:chOff x="6559631" y="4354159"/>
            <a:chExt cx="5090550" cy="796455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559631" y="4727199"/>
              <a:ext cx="1523963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8083577" y="4354159"/>
              <a:ext cx="787296" cy="78729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024326" y="4378095"/>
              <a:ext cx="2625855" cy="77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BETTER</a:t>
              </a:r>
            </a:p>
            <a:p>
              <a:r>
                <a:rPr lang="en-US" sz="1400" dirty="0"/>
                <a:t>Driving better &amp; quality advertising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914400" y="1349574"/>
            <a:ext cx="3197656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MEANS: </a:t>
            </a:r>
          </a:p>
          <a:p>
            <a:pPr>
              <a:lnSpc>
                <a:spcPct val="90000"/>
              </a:lnSpc>
            </a:pPr>
            <a:r>
              <a:rPr lang="en-US" sz="4800" dirty="0">
                <a:latin typeface="Korolev Condensed Bold" panose="02000000000000000000" pitchFamily="50" charset="0"/>
              </a:rPr>
              <a:t>BETTER PLANING </a:t>
            </a:r>
          </a:p>
          <a:p>
            <a:pPr>
              <a:lnSpc>
                <a:spcPct val="90000"/>
              </a:lnSpc>
            </a:pPr>
            <a:r>
              <a:rPr lang="en-US" sz="4800" dirty="0">
                <a:latin typeface="Korolev Condensed Bold" panose="02000000000000000000" pitchFamily="50" charset="0"/>
              </a:rPr>
              <a:t>FOR MY ADVERTISING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WHAT IMPACT HAS THIS?</a:t>
            </a:r>
          </a:p>
        </p:txBody>
      </p:sp>
      <p:pic>
        <p:nvPicPr>
          <p:cNvPr id="31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0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652" y="2672916"/>
            <a:ext cx="680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Korolev Condensed Bold" panose="02000000000000000000" pitchFamily="50" charset="0"/>
              </a:rPr>
              <a:t>HOW DO WE DO THIS WITH CONVERTRO?</a:t>
            </a:r>
            <a:endParaRPr lang="en-US" sz="4800" dirty="0">
              <a:latin typeface="Korolev Condensed Bold" panose="02000000000000000000" pitchFamily="50" charset="0"/>
            </a:endParaRPr>
          </a:p>
        </p:txBody>
      </p:sp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gong\Desktop\7037495-woman-umbrella-rain-stree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3099" y="0"/>
            <a:ext cx="59689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67483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85587" y="1491609"/>
            <a:ext cx="7820831" cy="2190467"/>
            <a:chOff x="4074673" y="-914400"/>
            <a:chExt cx="6693432" cy="1676400"/>
          </a:xfrm>
          <a:solidFill>
            <a:schemeClr val="accent1">
              <a:alpha val="9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7383675" y="-914400"/>
              <a:ext cx="3384430" cy="1676400"/>
            </a:xfrm>
            <a:prstGeom prst="rightArrow">
              <a:avLst>
                <a:gd name="adj1" fmla="val 61398"/>
                <a:gd name="adj2" fmla="val 50000"/>
              </a:avLst>
            </a:prstGeom>
            <a:grpFill/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0800000">
              <a:off x="4074673" y="-914400"/>
              <a:ext cx="3322310" cy="1676400"/>
            </a:xfrm>
            <a:prstGeom prst="rightArrow">
              <a:avLst>
                <a:gd name="adj1" fmla="val 61398"/>
                <a:gd name="adj2" fmla="val 50000"/>
              </a:avLst>
            </a:prstGeom>
            <a:grpFill/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1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16239" y="2148090"/>
            <a:ext cx="7258103" cy="1022658"/>
          </a:xfrm>
          <a:prstGeom prst="rect">
            <a:avLst/>
          </a:prstGeom>
        </p:spPr>
        <p:txBody>
          <a:bodyPr wrap="square" lIns="91444" tIns="45723" rIns="91444" bIns="45723">
            <a:spAutoFit/>
          </a:bodyPr>
          <a:lstStyle/>
          <a:p>
            <a:pPr algn="ctr" defTabSz="609509">
              <a:lnSpc>
                <a:spcPct val="75000"/>
              </a:lnSpc>
              <a:spcBef>
                <a:spcPct val="0"/>
              </a:spcBef>
            </a:pPr>
            <a:r>
              <a:rPr lang="en-US" sz="4000" b="1" kern="2000" spc="-151" dirty="0">
                <a:solidFill>
                  <a:schemeClr val="bg1"/>
                </a:solidFill>
                <a:latin typeface="Korolev Condensed Bold" panose="02000000000000000000" pitchFamily="50" charset="0"/>
                <a:cs typeface="Arial"/>
              </a:rPr>
              <a:t>SINGLE METHODOLOGIES DON’T </a:t>
            </a:r>
            <a:br>
              <a:rPr lang="en-US" sz="4000" b="1" kern="2000" spc="-151" dirty="0">
                <a:solidFill>
                  <a:schemeClr val="bg1"/>
                </a:solidFill>
                <a:latin typeface="Korolev Condensed Bold" panose="02000000000000000000" pitchFamily="50" charset="0"/>
                <a:cs typeface="Arial"/>
              </a:rPr>
            </a:br>
            <a:r>
              <a:rPr lang="en-US" sz="4000" b="1" kern="2000" spc="-151" dirty="0">
                <a:solidFill>
                  <a:schemeClr val="bg1"/>
                </a:solidFill>
                <a:latin typeface="Korolev Condensed Bold" panose="02000000000000000000" pitchFamily="50" charset="0"/>
                <a:cs typeface="Arial"/>
              </a:rPr>
              <a:t>SEE THE “COMPLETE PICTURE”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7071" y="4692120"/>
            <a:ext cx="3447114" cy="1908231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none" lIns="182888" tIns="182888" rIns="182888" bIns="182888" anchor="b">
            <a:spAutoFit/>
          </a:bodyPr>
          <a:lstStyle/>
          <a:p>
            <a:pPr defTabSz="609509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MIX MODEL</a:t>
            </a:r>
          </a:p>
          <a:p>
            <a:pPr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Annual/semi-annual planning</a:t>
            </a:r>
          </a:p>
          <a:p>
            <a:pPr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Aggregated, non-user level data</a:t>
            </a:r>
          </a:p>
          <a:p>
            <a:pPr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Discounts digital’s true impact</a:t>
            </a:r>
          </a:p>
          <a:p>
            <a:pPr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No real-time updates</a:t>
            </a:r>
          </a:p>
          <a:p>
            <a:pPr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Slow, manual data collection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96869" y="4692121"/>
            <a:ext cx="4401222" cy="1908231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none" lIns="182888" tIns="182888" rIns="182888" bIns="182888" anchor="b">
            <a:spAutoFit/>
          </a:bodyPr>
          <a:lstStyle/>
          <a:p>
            <a:pPr algn="r" defTabSz="609509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MULTI-TOUCH ATTRIBUTION</a:t>
            </a:r>
          </a:p>
          <a:p>
            <a:pPr algn="r"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Doesn’t account for non-marketing factors</a:t>
            </a:r>
          </a:p>
          <a:p>
            <a:pPr algn="r"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Not seeing true ROI</a:t>
            </a:r>
          </a:p>
          <a:p>
            <a:pPr algn="r"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Misses total marketing spend </a:t>
            </a:r>
          </a:p>
          <a:p>
            <a:pPr algn="r"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Can’t see threshold/diminishing return</a:t>
            </a:r>
          </a:p>
          <a:p>
            <a:pPr algn="r" defTabSz="609509"/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Advanced tech required</a:t>
            </a:r>
          </a:p>
        </p:txBody>
      </p:sp>
    </p:spTree>
    <p:extLst>
      <p:ext uri="{BB962C8B-B14F-4D97-AF65-F5344CB8AC3E}">
        <p14:creationId xmlns:p14="http://schemas.microsoft.com/office/powerpoint/2010/main" val="30309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gong\Desktop\1.jp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5229" y="2782663"/>
            <a:ext cx="11881551" cy="1292678"/>
          </a:xfrm>
          <a:solidFill>
            <a:schemeClr val="tx2"/>
          </a:solidFill>
        </p:spPr>
        <p:txBody>
          <a:bodyPr wrap="square" lIns="91432" tIns="91448" rIns="91432" bIns="91448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schemeClr val="tx1"/>
                </a:solidFill>
                <a:latin typeface="Korolev Condensed Bold" panose="02000000000000000000" pitchFamily="50" charset="0"/>
              </a:rPr>
              <a:t>BUT MMM is incomplete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3083" y="4414435"/>
            <a:ext cx="6805859" cy="31811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none" lIns="137173" tIns="45725" rIns="91448" bIns="45725" rtlCol="0" anchor="ctr">
            <a:spAutoFit/>
          </a:bodyPr>
          <a:lstStyle/>
          <a:p>
            <a:pPr algn="ctr" defTabSz="609509"/>
            <a:r>
              <a:rPr lang="en-US" sz="1467" cap="all" spc="151" dirty="0">
                <a:latin typeface="+mj-lt"/>
                <a:cs typeface="Open Sans"/>
              </a:rPr>
              <a:t>No user-level insights = blunt wide reaching strategies</a:t>
            </a:r>
          </a:p>
        </p:txBody>
      </p:sp>
      <p:pic>
        <p:nvPicPr>
          <p:cNvPr id="13" name="Picture 2" descr="C:\Users\mikegong\Desktop\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3686" y="-5680"/>
            <a:ext cx="122856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9"/>
          <p:cNvSpPr txBox="1">
            <a:spLocks/>
          </p:cNvSpPr>
          <p:nvPr/>
        </p:nvSpPr>
        <p:spPr>
          <a:xfrm>
            <a:off x="4572142" y="579560"/>
            <a:ext cx="3352617" cy="1200345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wrap="none" lIns="182896" tIns="91448" rIns="182896" bIns="91448" anchor="ctr">
            <a:spAutoFit/>
          </a:bodyPr>
          <a:lstStyle>
            <a:lvl1pPr algn="ctr" defTabSz="609493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300" b="1" kern="2000" cap="all" spc="-267" baseline="0" dirty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pPr defTabSz="812637">
              <a:lnSpc>
                <a:spcPct val="100000"/>
              </a:lnSpc>
            </a:pPr>
            <a:r>
              <a:rPr lang="en-US" sz="6600" spc="-356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MTA + MMM</a:t>
            </a:r>
          </a:p>
        </p:txBody>
      </p:sp>
      <p:sp>
        <p:nvSpPr>
          <p:cNvPr id="40" name="Title 9"/>
          <p:cNvSpPr txBox="1">
            <a:spLocks/>
          </p:cNvSpPr>
          <p:nvPr/>
        </p:nvSpPr>
        <p:spPr>
          <a:xfrm>
            <a:off x="2804161" y="2069235"/>
            <a:ext cx="3063180" cy="923346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</p:spPr>
        <p:txBody>
          <a:bodyPr wrap="square" lIns="182896" tIns="91448" rIns="182896" bIns="91448" anchor="ctr">
            <a:spAutoFit/>
          </a:bodyPr>
          <a:lstStyle>
            <a:lvl1pPr algn="ctr" defTabSz="609493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300" b="1" kern="2000" cap="all" spc="-267" baseline="0" dirty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pPr algn="r" defTabSz="812637">
              <a:lnSpc>
                <a:spcPct val="100000"/>
              </a:lnSpc>
            </a:pPr>
            <a:r>
              <a:rPr lang="en-US" sz="2400" cap="none" spc="-1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ALL CONSUMER-LEVEL TOUCHPOINTS </a:t>
            </a:r>
          </a:p>
        </p:txBody>
      </p:sp>
      <p:sp>
        <p:nvSpPr>
          <p:cNvPr id="16" name="Title 9"/>
          <p:cNvSpPr txBox="1">
            <a:spLocks/>
          </p:cNvSpPr>
          <p:nvPr/>
        </p:nvSpPr>
        <p:spPr>
          <a:xfrm>
            <a:off x="1522809" y="5553663"/>
            <a:ext cx="3188528" cy="923346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</p:spPr>
        <p:txBody>
          <a:bodyPr wrap="square" lIns="182896" tIns="91448" rIns="182896" bIns="91448" anchor="ctr">
            <a:spAutoFit/>
          </a:bodyPr>
          <a:lstStyle>
            <a:lvl1pPr algn="ctr" defTabSz="609493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300" b="1" kern="2000" cap="all" spc="-267" baseline="0" dirty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pPr algn="l" defTabSz="812637">
              <a:lnSpc>
                <a:spcPct val="100000"/>
              </a:lnSpc>
            </a:pPr>
            <a:r>
              <a:rPr lang="en-US" sz="2400" cap="none" spc="-1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CROSS-DEVICE </a:t>
            </a:r>
          </a:p>
          <a:p>
            <a:pPr algn="l" defTabSz="812637">
              <a:lnSpc>
                <a:spcPct val="100000"/>
              </a:lnSpc>
            </a:pPr>
            <a:r>
              <a:rPr lang="en-US" sz="2400" cap="none" spc="-1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CLARITY </a:t>
            </a:r>
          </a:p>
        </p:txBody>
      </p:sp>
      <p:sp>
        <p:nvSpPr>
          <p:cNvPr id="17" name="Title 9"/>
          <p:cNvSpPr txBox="1">
            <a:spLocks/>
          </p:cNvSpPr>
          <p:nvPr/>
        </p:nvSpPr>
        <p:spPr>
          <a:xfrm>
            <a:off x="9013371" y="4081043"/>
            <a:ext cx="2799119" cy="1292678"/>
          </a:xfrm>
          <a:prstGeom prst="rect">
            <a:avLst/>
          </a:prstGeom>
          <a:solidFill>
            <a:schemeClr val="accent2">
              <a:lumMod val="50000"/>
              <a:alpha val="76000"/>
            </a:schemeClr>
          </a:solidFill>
        </p:spPr>
        <p:txBody>
          <a:bodyPr wrap="square" lIns="182896" tIns="91448" rIns="182896" bIns="91448" anchor="ctr">
            <a:spAutoFit/>
          </a:bodyPr>
          <a:lstStyle>
            <a:lvl1pPr algn="ctr" defTabSz="609493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300" b="1" kern="2000" cap="all" spc="-267" baseline="0" dirty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</a:lstStyle>
          <a:p>
            <a:pPr algn="r" defTabSz="812637">
              <a:lnSpc>
                <a:spcPct val="100000"/>
              </a:lnSpc>
            </a:pPr>
            <a:r>
              <a:rPr lang="en-US" sz="2400" cap="none" spc="-1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ACTIONABLE</a:t>
            </a:r>
          </a:p>
          <a:p>
            <a:pPr algn="r" defTabSz="812637">
              <a:lnSpc>
                <a:spcPct val="100000"/>
              </a:lnSpc>
            </a:pPr>
            <a:r>
              <a:rPr lang="en-US" sz="2400" cap="none" spc="-1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CONSUMER-LEVEL OPTIMIZATIONS</a:t>
            </a:r>
          </a:p>
        </p:txBody>
      </p:sp>
      <p:sp>
        <p:nvSpPr>
          <p:cNvPr id="2" name="Oval 1"/>
          <p:cNvSpPr/>
          <p:nvPr/>
        </p:nvSpPr>
        <p:spPr>
          <a:xfrm>
            <a:off x="4208239" y="5157092"/>
            <a:ext cx="1794075" cy="1793608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016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8" tIns="45725" rIns="91448" bIns="45725" rtlCol="0" anchor="ctr"/>
          <a:lstStyle/>
          <a:p>
            <a:pPr algn="ctr" defTabSz="609559">
              <a:lnSpc>
                <a:spcPct val="70000"/>
              </a:lnSpc>
            </a:pPr>
            <a:endParaRPr lang="en-US" sz="1067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63445" y="1758693"/>
            <a:ext cx="1544828" cy="1544427"/>
          </a:xfrm>
          <a:prstGeom prst="ellipse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016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8" tIns="45725" rIns="91448" bIns="45725" rtlCol="0" anchor="ctr"/>
          <a:lstStyle/>
          <a:p>
            <a:pPr algn="ctr" defTabSz="609559">
              <a:lnSpc>
                <a:spcPct val="70000"/>
              </a:lnSpc>
            </a:pPr>
            <a:endParaRPr lang="en-US" sz="1067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68056" y="3733801"/>
            <a:ext cx="1987672" cy="1987155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016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8" tIns="45725" rIns="91448" bIns="45725" rtlCol="0" anchor="ctr"/>
          <a:lstStyle/>
          <a:p>
            <a:pPr algn="ctr" defTabSz="609559">
              <a:lnSpc>
                <a:spcPct val="70000"/>
              </a:lnSpc>
            </a:pPr>
            <a:endParaRPr lang="en-US" sz="1067" dirty="0" err="1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5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  <p:bldP spid="34" grpId="0" animBg="1"/>
      <p:bldP spid="40" grpId="0" animBg="1"/>
      <p:bldP spid="16" grpId="0" animBg="1"/>
      <p:bldP spid="17" grpId="0" animBg="1"/>
      <p:bldP spid="2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kegong\Desktop\slid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86151" y="2006600"/>
            <a:ext cx="5744395" cy="1041648"/>
          </a:xfrm>
          <a:prstGeom prst="rect">
            <a:avLst/>
          </a:prstGeom>
        </p:spPr>
        <p:txBody>
          <a:bodyPr wrap="none" lIns="121699" tIns="0" rIns="121699" bIns="60849" anchor="t">
            <a:spAutoFit/>
          </a:bodyPr>
          <a:lstStyle>
            <a:lvl1pPr algn="l" defTabSz="456473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lang="en-US" sz="5400" b="0" kern="4800" spc="-336" dirty="0">
                <a:solidFill>
                  <a:schemeClr val="tx1"/>
                </a:solidFill>
                <a:latin typeface="Korolev Condensed Bold"/>
                <a:ea typeface="+mn-ea"/>
                <a:cs typeface="Korolev Condensed Bold"/>
              </a:defRPr>
            </a:lvl1pPr>
          </a:lstStyle>
          <a:p>
            <a:pPr algn="ctr" defTabSz="383902">
              <a:lnSpc>
                <a:spcPct val="70000"/>
              </a:lnSpc>
            </a:pPr>
            <a:r>
              <a:rPr lang="en-US" sz="8800" kern="1200" cap="all" spc="0" dirty="0"/>
              <a:t>PEOPLE FIRST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70950" y="2982328"/>
            <a:ext cx="5779341" cy="2043524"/>
          </a:xfrm>
          <a:prstGeom prst="rect">
            <a:avLst/>
          </a:prstGeom>
        </p:spPr>
        <p:txBody>
          <a:bodyPr wrap="none" lIns="121699" tIns="0" rIns="121699" bIns="60849" anchor="t">
            <a:spAutoFit/>
          </a:bodyPr>
          <a:lstStyle>
            <a:lvl1pPr algn="l" defTabSz="456473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lang="en-US" sz="5400" b="0" kern="4800" spc="-336" dirty="0">
                <a:solidFill>
                  <a:schemeClr val="tx1"/>
                </a:solidFill>
                <a:latin typeface="Korolev Condensed Bold"/>
                <a:ea typeface="+mn-ea"/>
                <a:cs typeface="Korolev Condensed Bold"/>
              </a:defRPr>
            </a:lvl1pPr>
          </a:lstStyle>
          <a:p>
            <a:pPr algn="ctr" defTabSz="383902">
              <a:lnSpc>
                <a:spcPct val="70000"/>
              </a:lnSpc>
            </a:pPr>
            <a:r>
              <a:rPr lang="en-US" sz="8000" kern="1200" cap="all" spc="0" dirty="0">
                <a:solidFill>
                  <a:schemeClr val="accent1"/>
                </a:solidFill>
              </a:rPr>
              <a:t>MEANS HAVING </a:t>
            </a:r>
          </a:p>
          <a:p>
            <a:pPr algn="ctr" defTabSz="383902">
              <a:lnSpc>
                <a:spcPct val="70000"/>
              </a:lnSpc>
            </a:pPr>
            <a:r>
              <a:rPr lang="en-US" sz="10400" kern="1200" cap="all" spc="0" dirty="0">
                <a:solidFill>
                  <a:schemeClr val="accent1"/>
                </a:solidFill>
              </a:rPr>
              <a:t>A 360 VIEW </a:t>
            </a:r>
            <a:endParaRPr sz="10400" kern="1200" cap="all" spc="0" dirty="0">
              <a:solidFill>
                <a:schemeClr val="accent1"/>
              </a:solidFill>
            </a:endParaRPr>
          </a:p>
        </p:txBody>
      </p:sp>
      <p:pic>
        <p:nvPicPr>
          <p:cNvPr id="5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2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39" y="2917026"/>
            <a:ext cx="2564322" cy="10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_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roup 55"/>
          <p:cNvGrpSpPr/>
          <p:nvPr/>
        </p:nvGrpSpPr>
        <p:grpSpPr>
          <a:xfrm>
            <a:off x="447971" y="5165276"/>
            <a:ext cx="1371957" cy="1371600"/>
            <a:chOff x="113138" y="4000500"/>
            <a:chExt cx="1028968" cy="1028700"/>
          </a:xfrm>
        </p:grpSpPr>
        <p:sp>
          <p:nvSpPr>
            <p:cNvPr id="5" name="Oval 4"/>
            <p:cNvSpPr/>
            <p:nvPr/>
          </p:nvSpPr>
          <p:spPr>
            <a:xfrm>
              <a:off x="113138" y="400050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3" name="Shape 864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386" y="4190398"/>
              <a:ext cx="376473" cy="421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Shape 865"/>
            <p:cNvSpPr/>
            <p:nvPr/>
          </p:nvSpPr>
          <p:spPr>
            <a:xfrm>
              <a:off x="216035" y="4673409"/>
              <a:ext cx="823174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" sz="1067" b="1" dirty="0">
                  <a:solidFill>
                    <a:srgbClr val="FFFFFF"/>
                  </a:solidFill>
                  <a:latin typeface="Calibri"/>
                  <a:rtl val="0"/>
                </a:rPr>
                <a:t>Influencers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515252" y="224172"/>
            <a:ext cx="1371957" cy="1371600"/>
            <a:chOff x="7886438" y="168129"/>
            <a:chExt cx="1028968" cy="1028700"/>
          </a:xfrm>
        </p:grpSpPr>
        <p:sp>
          <p:nvSpPr>
            <p:cNvPr id="8" name="Oval 7"/>
            <p:cNvSpPr/>
            <p:nvPr/>
          </p:nvSpPr>
          <p:spPr>
            <a:xfrm>
              <a:off x="7886438" y="168129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6" name="Shape 87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9808" y="400678"/>
              <a:ext cx="442228" cy="347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871"/>
            <p:cNvSpPr/>
            <p:nvPr/>
          </p:nvSpPr>
          <p:spPr>
            <a:xfrm>
              <a:off x="8057933" y="798388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" sz="1067" b="1" dirty="0">
                  <a:solidFill>
                    <a:srgbClr val="FFFFFF"/>
                  </a:solidFill>
                  <a:latin typeface="Calibri"/>
                  <a:rtl val="0"/>
                </a:rPr>
                <a:t>Social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239284" y="1748693"/>
            <a:ext cx="1371957" cy="1371600"/>
            <a:chOff x="3142877" y="742950"/>
            <a:chExt cx="1028968" cy="1028700"/>
          </a:xfrm>
        </p:grpSpPr>
        <p:sp>
          <p:nvSpPr>
            <p:cNvPr id="11" name="Oval 10"/>
            <p:cNvSpPr/>
            <p:nvPr/>
          </p:nvSpPr>
          <p:spPr>
            <a:xfrm>
              <a:off x="3142877" y="74295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9" name="Shape 879"/>
            <p:cNvPicPr preferRelativeResize="0"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8427" y="982626"/>
              <a:ext cx="397869" cy="397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hape 880"/>
            <p:cNvSpPr/>
            <p:nvPr/>
          </p:nvSpPr>
          <p:spPr>
            <a:xfrm>
              <a:off x="3200042" y="1376300"/>
              <a:ext cx="914638" cy="323165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" sz="1067" b="1" dirty="0">
                  <a:solidFill>
                    <a:srgbClr val="FFFFFF"/>
                  </a:solidFill>
                  <a:latin typeface="Calibri"/>
                  <a:rtl val="0"/>
                </a:rPr>
                <a:t>Brand</a:t>
              </a:r>
              <a:endParaRPr lang="en-US" sz="1067" b="1" dirty="0">
                <a:solidFill>
                  <a:srgbClr val="FFFFFF"/>
                </a:solidFill>
                <a:latin typeface="Calibri"/>
                <a:rtl val="0"/>
              </a:endParaRPr>
            </a:p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Channel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55731" y="2076808"/>
            <a:ext cx="1371957" cy="1371600"/>
            <a:chOff x="341798" y="1557606"/>
            <a:chExt cx="1028968" cy="1028700"/>
          </a:xfrm>
        </p:grpSpPr>
        <p:sp>
          <p:nvSpPr>
            <p:cNvPr id="12" name="Oval 11"/>
            <p:cNvSpPr/>
            <p:nvPr/>
          </p:nvSpPr>
          <p:spPr>
            <a:xfrm>
              <a:off x="341798" y="1557606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329" y="1683367"/>
              <a:ext cx="693907" cy="523902"/>
            </a:xfrm>
            <a:prstGeom prst="rect">
              <a:avLst/>
            </a:prstGeom>
          </p:spPr>
        </p:pic>
        <p:sp>
          <p:nvSpPr>
            <p:cNvPr id="14" name="Shape 868"/>
            <p:cNvSpPr/>
            <p:nvPr/>
          </p:nvSpPr>
          <p:spPr>
            <a:xfrm>
              <a:off x="463438" y="2184907"/>
              <a:ext cx="785689" cy="165895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Work Computer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800262" y="3231717"/>
            <a:ext cx="1371957" cy="1371600"/>
            <a:chOff x="3085713" y="2114550"/>
            <a:chExt cx="1028968" cy="1028700"/>
          </a:xfrm>
        </p:grpSpPr>
        <p:sp>
          <p:nvSpPr>
            <p:cNvPr id="16" name="Oval 15"/>
            <p:cNvSpPr/>
            <p:nvPr/>
          </p:nvSpPr>
          <p:spPr>
            <a:xfrm>
              <a:off x="3085713" y="211455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Shape 877"/>
            <p:cNvSpPr/>
            <p:nvPr/>
          </p:nvSpPr>
          <p:spPr>
            <a:xfrm>
              <a:off x="3257208" y="2772244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" sz="1067" b="1" dirty="0">
                  <a:solidFill>
                    <a:srgbClr val="FFFFFF"/>
                  </a:solidFill>
                  <a:latin typeface="Calibri"/>
                  <a:rtl val="0"/>
                </a:rPr>
                <a:t>Linear TV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0244" y="2284356"/>
              <a:ext cx="559906" cy="503513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887166" y="533400"/>
            <a:ext cx="1371957" cy="1371600"/>
            <a:chOff x="5915374" y="400050"/>
            <a:chExt cx="1028968" cy="1028700"/>
          </a:xfrm>
        </p:grpSpPr>
        <p:sp>
          <p:nvSpPr>
            <p:cNvPr id="22" name="Oval 21"/>
            <p:cNvSpPr/>
            <p:nvPr/>
          </p:nvSpPr>
          <p:spPr>
            <a:xfrm>
              <a:off x="5915374" y="40005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596" y="594703"/>
              <a:ext cx="308524" cy="494912"/>
            </a:xfrm>
            <a:prstGeom prst="rect">
              <a:avLst/>
            </a:prstGeom>
          </p:spPr>
        </p:pic>
        <p:sp>
          <p:nvSpPr>
            <p:cNvPr id="21" name="Shape 877"/>
            <p:cNvSpPr/>
            <p:nvPr/>
          </p:nvSpPr>
          <p:spPr>
            <a:xfrm>
              <a:off x="6086869" y="1115446"/>
              <a:ext cx="685978" cy="118652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Phone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87166" y="3048000"/>
            <a:ext cx="1371957" cy="1371600"/>
            <a:chOff x="5915374" y="2286000"/>
            <a:chExt cx="1028968" cy="1028700"/>
          </a:xfrm>
        </p:grpSpPr>
        <p:sp>
          <p:nvSpPr>
            <p:cNvPr id="25" name="Oval 24"/>
            <p:cNvSpPr/>
            <p:nvPr/>
          </p:nvSpPr>
          <p:spPr>
            <a:xfrm>
              <a:off x="5915374" y="228600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9780" y="2530502"/>
              <a:ext cx="400154" cy="373807"/>
            </a:xfrm>
            <a:prstGeom prst="rect">
              <a:avLst/>
            </a:prstGeom>
          </p:spPr>
        </p:pic>
        <p:sp>
          <p:nvSpPr>
            <p:cNvPr id="24" name="Shape 877"/>
            <p:cNvSpPr/>
            <p:nvPr/>
          </p:nvSpPr>
          <p:spPr>
            <a:xfrm>
              <a:off x="6086869" y="2904307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Gaming Console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382572" y="4665589"/>
            <a:ext cx="1371957" cy="1371600"/>
            <a:chOff x="8059058" y="2641942"/>
            <a:chExt cx="1028968" cy="1028700"/>
          </a:xfrm>
        </p:grpSpPr>
        <p:sp>
          <p:nvSpPr>
            <p:cNvPr id="26" name="Oval 25"/>
            <p:cNvSpPr/>
            <p:nvPr/>
          </p:nvSpPr>
          <p:spPr>
            <a:xfrm>
              <a:off x="8059058" y="2641942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31187" y="2846762"/>
              <a:ext cx="484710" cy="503191"/>
            </a:xfrm>
            <a:prstGeom prst="rect">
              <a:avLst/>
            </a:prstGeom>
          </p:spPr>
        </p:pic>
        <p:sp>
          <p:nvSpPr>
            <p:cNvPr id="28" name="Shape 877"/>
            <p:cNvSpPr/>
            <p:nvPr/>
          </p:nvSpPr>
          <p:spPr>
            <a:xfrm>
              <a:off x="8230553" y="3299931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In Store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128082" y="1828800"/>
            <a:ext cx="1371957" cy="1371600"/>
            <a:chOff x="4596060" y="1371600"/>
            <a:chExt cx="1028968" cy="1028700"/>
          </a:xfrm>
        </p:grpSpPr>
        <p:sp>
          <p:nvSpPr>
            <p:cNvPr id="33" name="Oval 32"/>
            <p:cNvSpPr/>
            <p:nvPr/>
          </p:nvSpPr>
          <p:spPr>
            <a:xfrm>
              <a:off x="4596060" y="137160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31" name="Shape 867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605"/>
            <a:stretch/>
          </p:blipFill>
          <p:spPr>
            <a:xfrm>
              <a:off x="4849247" y="1485900"/>
              <a:ext cx="501574" cy="522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Shape 868"/>
            <p:cNvSpPr/>
            <p:nvPr/>
          </p:nvSpPr>
          <p:spPr>
            <a:xfrm>
              <a:off x="4710804" y="1937454"/>
              <a:ext cx="785689" cy="165895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Home Computer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30776" y="2133600"/>
            <a:ext cx="1371957" cy="1371600"/>
            <a:chOff x="7373079" y="1600200"/>
            <a:chExt cx="1028968" cy="1028700"/>
          </a:xfrm>
        </p:grpSpPr>
        <p:sp>
          <p:nvSpPr>
            <p:cNvPr id="38" name="Oval 37"/>
            <p:cNvSpPr/>
            <p:nvPr/>
          </p:nvSpPr>
          <p:spPr>
            <a:xfrm>
              <a:off x="7373079" y="160020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58904" y="1870508"/>
              <a:ext cx="457319" cy="357045"/>
            </a:xfrm>
            <a:prstGeom prst="rect">
              <a:avLst/>
            </a:prstGeom>
          </p:spPr>
        </p:pic>
        <p:sp>
          <p:nvSpPr>
            <p:cNvPr id="37" name="Shape 877"/>
            <p:cNvSpPr/>
            <p:nvPr/>
          </p:nvSpPr>
          <p:spPr>
            <a:xfrm>
              <a:off x="7544574" y="2192698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Tablet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733184" y="5304187"/>
            <a:ext cx="1371957" cy="1371600"/>
            <a:chOff x="2799888" y="3978140"/>
            <a:chExt cx="1028968" cy="1028700"/>
          </a:xfrm>
        </p:grpSpPr>
        <p:sp>
          <p:nvSpPr>
            <p:cNvPr id="35" name="Oval 34"/>
            <p:cNvSpPr/>
            <p:nvPr/>
          </p:nvSpPr>
          <p:spPr>
            <a:xfrm>
              <a:off x="2799888" y="397814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34" name="Shape 874"/>
            <p:cNvSpPr/>
            <p:nvPr/>
          </p:nvSpPr>
          <p:spPr>
            <a:xfrm>
              <a:off x="2971383" y="4604853"/>
              <a:ext cx="685979" cy="273238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Email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2788" y="4235640"/>
              <a:ext cx="478442" cy="341388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288060" y="3644035"/>
            <a:ext cx="1371957" cy="1371600"/>
            <a:chOff x="1427931" y="2914650"/>
            <a:chExt cx="1028968" cy="1028700"/>
          </a:xfrm>
        </p:grpSpPr>
        <p:sp>
          <p:nvSpPr>
            <p:cNvPr id="19" name="Oval 18"/>
            <p:cNvSpPr/>
            <p:nvPr/>
          </p:nvSpPr>
          <p:spPr>
            <a:xfrm>
              <a:off x="1427931" y="291465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18" name="Shape 877"/>
            <p:cNvSpPr/>
            <p:nvPr/>
          </p:nvSpPr>
          <p:spPr>
            <a:xfrm>
              <a:off x="1599426" y="3543300"/>
              <a:ext cx="685978" cy="165894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 err="1">
                  <a:solidFill>
                    <a:srgbClr val="FFFFFF"/>
                  </a:solidFill>
                  <a:latin typeface="Calibri"/>
                  <a:rtl val="0"/>
                </a:rPr>
                <a:t>ioT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6254" y="2998539"/>
              <a:ext cx="632322" cy="63232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6324659" y="4999387"/>
            <a:ext cx="1371957" cy="1371600"/>
            <a:chOff x="4743494" y="3749540"/>
            <a:chExt cx="1028968" cy="1028700"/>
          </a:xfrm>
        </p:grpSpPr>
        <p:sp>
          <p:nvSpPr>
            <p:cNvPr id="30" name="Oval 29"/>
            <p:cNvSpPr/>
            <p:nvPr/>
          </p:nvSpPr>
          <p:spPr>
            <a:xfrm>
              <a:off x="4743494" y="3749540"/>
              <a:ext cx="1028968" cy="1028700"/>
            </a:xfrm>
            <a:prstGeom prst="ellipse">
              <a:avLst/>
            </a:prstGeom>
            <a:solidFill>
              <a:srgbClr val="000000">
                <a:alpha val="29020"/>
              </a:srgbClr>
            </a:solidFill>
            <a:ln w="5715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9" tIns="60955" rIns="121909" bIns="60955" rtlCol="0" anchor="ctr"/>
            <a:lstStyle/>
            <a:p>
              <a:pPr algn="ctr" defTabSz="457050">
                <a:lnSpc>
                  <a:spcPct val="70000"/>
                </a:lnSpc>
              </a:pPr>
              <a:endParaRPr lang="en-US" sz="1067" dirty="0" err="1">
                <a:solidFill>
                  <a:srgbClr val="000000"/>
                </a:solidFill>
                <a:latin typeface="Calibri"/>
                <a:cs typeface="Arial"/>
              </a:endParaRPr>
            </a:p>
          </p:txBody>
        </p:sp>
        <p:sp>
          <p:nvSpPr>
            <p:cNvPr id="29" name="Shape 877"/>
            <p:cNvSpPr/>
            <p:nvPr/>
          </p:nvSpPr>
          <p:spPr>
            <a:xfrm>
              <a:off x="4914989" y="4388307"/>
              <a:ext cx="685978" cy="216830"/>
            </a:xfrm>
            <a:prstGeom prst="rect">
              <a:avLst/>
            </a:prstGeom>
            <a:noFill/>
            <a:ln>
              <a:noFill/>
            </a:ln>
          </p:spPr>
          <p:txBody>
            <a:bodyPr lIns="121889" tIns="60928" rIns="121889" bIns="60928" anchor="t" anchorCtr="0">
              <a:noAutofit/>
            </a:bodyPr>
            <a:lstStyle/>
            <a:p>
              <a:pPr algn="ctr" defTabSz="609318">
                <a:buSzPct val="25000"/>
              </a:pPr>
              <a:r>
                <a:rPr lang="en-US" sz="1067" b="1" dirty="0">
                  <a:solidFill>
                    <a:srgbClr val="FFFFFF"/>
                  </a:solidFill>
                  <a:latin typeface="Calibri"/>
                  <a:rtl val="0"/>
                </a:rPr>
                <a:t>Events</a:t>
              </a:r>
              <a:endParaRPr lang="en" sz="1067" b="1" dirty="0">
                <a:solidFill>
                  <a:srgbClr val="FFFFFF"/>
                </a:solidFill>
                <a:latin typeface="Calibri"/>
                <a:rtl val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7598" y="3937787"/>
              <a:ext cx="462999" cy="462999"/>
            </a:xfrm>
            <a:prstGeom prst="rect">
              <a:avLst/>
            </a:prstGeom>
          </p:spPr>
        </p:pic>
      </p:grpSp>
      <p:sp>
        <p:nvSpPr>
          <p:cNvPr id="57" name="Title 2"/>
          <p:cNvSpPr txBox="1">
            <a:spLocks/>
          </p:cNvSpPr>
          <p:nvPr/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rolev Condensed Bold" panose="02000000000000000000" pitchFamily="50" charset="0"/>
              </a:rPr>
              <a:t>THE JOURNCE IS COMPLEX</a:t>
            </a:r>
          </a:p>
        </p:txBody>
      </p:sp>
      <p:pic>
        <p:nvPicPr>
          <p:cNvPr id="58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rl_colo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3" y="193639"/>
            <a:ext cx="11518900" cy="6519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230031"/>
            <a:ext cx="3860800" cy="66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latin typeface="Korolev Condensed Bold" panose="02000000000000000000" pitchFamily="50" charset="0"/>
              </a:rPr>
              <a:t>FRAGMENTED VIEW OF THE USER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pic>
        <p:nvPicPr>
          <p:cNvPr id="7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irl_colo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" y="14962"/>
            <a:ext cx="121913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90" y="91804"/>
            <a:ext cx="4021829" cy="69044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nut 3"/>
          <p:cNvSpPr/>
          <p:nvPr/>
        </p:nvSpPr>
        <p:spPr>
          <a:xfrm>
            <a:off x="2756067" y="1600201"/>
            <a:ext cx="4399461" cy="4399459"/>
          </a:xfrm>
          <a:prstGeom prst="donut">
            <a:avLst>
              <a:gd name="adj" fmla="val 4301"/>
            </a:avLst>
          </a:prstGeom>
          <a:solidFill>
            <a:schemeClr val="accent1"/>
          </a:solidFill>
          <a:ln>
            <a:noFill/>
          </a:ln>
          <a:effectLst>
            <a:outerShdw blurRad="1905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7" tIns="60939" rIns="121877" bIns="609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370"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31704" y="2707378"/>
            <a:ext cx="3267436" cy="2185102"/>
          </a:xfrm>
          <a:prstGeom prst="rect">
            <a:avLst/>
          </a:prstGeom>
          <a:effectLst>
            <a:outerShdw blurRad="190500" dir="2700000" algn="tl" rotWithShape="0">
              <a:prstClr val="black">
                <a:alpha val="65000"/>
              </a:prstClr>
            </a:outerShdw>
          </a:effectLst>
        </p:spPr>
        <p:txBody>
          <a:bodyPr wrap="none" lIns="121699" tIns="0" rIns="121699" bIns="60849" anchor="ctr">
            <a:spAutoFit/>
          </a:bodyPr>
          <a:lstStyle>
            <a:lvl1pPr algn="l" defTabSz="456473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lang="en-US" sz="5400" b="0" kern="4800" spc="-336" dirty="0">
                <a:solidFill>
                  <a:schemeClr val="tx1"/>
                </a:solidFill>
                <a:latin typeface="Korolev Condensed Bold"/>
                <a:ea typeface="+mn-ea"/>
                <a:cs typeface="Korolev Condensed Bold"/>
              </a:defRPr>
            </a:lvl1pPr>
          </a:lstStyle>
          <a:p>
            <a:pPr algn="ctr" defTabSz="383902">
              <a:lnSpc>
                <a:spcPct val="100000"/>
              </a:lnSpc>
            </a:pPr>
            <a:r>
              <a:rPr lang="en-US" sz="13800" kern="1200" spc="0" dirty="0"/>
              <a:t>360°</a:t>
            </a:r>
          </a:p>
        </p:txBody>
      </p:sp>
      <p:grpSp>
        <p:nvGrpSpPr>
          <p:cNvPr id="20" name="Shape 983"/>
          <p:cNvGrpSpPr/>
          <p:nvPr/>
        </p:nvGrpSpPr>
        <p:grpSpPr>
          <a:xfrm>
            <a:off x="323223" y="2669101"/>
            <a:ext cx="2172813" cy="2163481"/>
            <a:chOff x="5505823" y="2136588"/>
            <a:chExt cx="2749176" cy="1622611"/>
          </a:xfrm>
        </p:grpSpPr>
        <p:sp>
          <p:nvSpPr>
            <p:cNvPr id="21" name="Shape 984"/>
            <p:cNvSpPr txBox="1"/>
            <p:nvPr/>
          </p:nvSpPr>
          <p:spPr>
            <a:xfrm>
              <a:off x="5505823" y="3428489"/>
              <a:ext cx="2749176" cy="323164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defTabSz="609585"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MTA CONNECTS</a:t>
              </a:r>
            </a:p>
          </p:txBody>
        </p:sp>
        <p:sp>
          <p:nvSpPr>
            <p:cNvPr id="22" name="Shape 985"/>
            <p:cNvSpPr/>
            <p:nvPr/>
          </p:nvSpPr>
          <p:spPr>
            <a:xfrm>
              <a:off x="5513294" y="2136588"/>
              <a:ext cx="2726764" cy="336176"/>
            </a:xfrm>
            <a:prstGeom prst="rect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33" rIns="121900" bIns="60933" anchor="ctr" anchorCtr="0">
              <a:noAutofit/>
            </a:bodyPr>
            <a:lstStyle/>
            <a:p>
              <a:pPr algn="ctr" defTabSz="609585"/>
              <a:endPara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" name="Shape 986"/>
            <p:cNvSpPr txBox="1"/>
            <p:nvPr/>
          </p:nvSpPr>
          <p:spPr>
            <a:xfrm>
              <a:off x="5931111" y="2139066"/>
              <a:ext cx="2307452" cy="323164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defTabSz="609585">
                <a:buSzPct val="25000"/>
              </a:pPr>
              <a:r>
                <a:rPr lang="en-US" sz="1800" dirty="0">
                  <a:solidFill>
                    <a:srgbClr val="FFFFFF"/>
                  </a:solidFill>
                  <a:latin typeface="Calibri"/>
                </a:rPr>
                <a:t>IDENTITY	</a:t>
              </a:r>
              <a:endParaRPr lang="en-US" sz="1800" dirty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4" name="Shape 987"/>
            <p:cNvSpPr txBox="1"/>
            <p:nvPr/>
          </p:nvSpPr>
          <p:spPr>
            <a:xfrm>
              <a:off x="5931112" y="2572361"/>
              <a:ext cx="1883124" cy="323164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defTabSz="609585"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MOBILITY</a:t>
              </a:r>
            </a:p>
          </p:txBody>
        </p:sp>
        <p:sp>
          <p:nvSpPr>
            <p:cNvPr id="25" name="Shape 988"/>
            <p:cNvSpPr txBox="1"/>
            <p:nvPr/>
          </p:nvSpPr>
          <p:spPr>
            <a:xfrm>
              <a:off x="5588000" y="2998184"/>
              <a:ext cx="2598737" cy="323164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60933" rIns="121900" bIns="60933" anchor="t" anchorCtr="0">
              <a:noAutofit/>
            </a:bodyPr>
            <a:lstStyle/>
            <a:p>
              <a:pPr algn="ctr" defTabSz="609585"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 DATALOST</a:t>
              </a:r>
            </a:p>
          </p:txBody>
        </p:sp>
        <p:sp>
          <p:nvSpPr>
            <p:cNvPr id="26" name="Shape 989"/>
            <p:cNvSpPr/>
            <p:nvPr/>
          </p:nvSpPr>
          <p:spPr>
            <a:xfrm>
              <a:off x="5516282" y="2565400"/>
              <a:ext cx="2726764" cy="336176"/>
            </a:xfrm>
            <a:prstGeom prst="rect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33" rIns="121900" bIns="60933" anchor="ctr" anchorCtr="0">
              <a:noAutofit/>
            </a:bodyPr>
            <a:lstStyle/>
            <a:p>
              <a:pPr algn="ctr" defTabSz="609585"/>
              <a:endPara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Shape 990"/>
            <p:cNvSpPr/>
            <p:nvPr/>
          </p:nvSpPr>
          <p:spPr>
            <a:xfrm>
              <a:off x="5511800" y="2994211"/>
              <a:ext cx="2726764" cy="336176"/>
            </a:xfrm>
            <a:prstGeom prst="rect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33" rIns="121900" bIns="60933" anchor="ctr" anchorCtr="0">
              <a:noAutofit/>
            </a:bodyPr>
            <a:lstStyle/>
            <a:p>
              <a:pPr algn="ctr" defTabSz="609585"/>
              <a:endPara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" name="Shape 991"/>
            <p:cNvSpPr/>
            <p:nvPr/>
          </p:nvSpPr>
          <p:spPr>
            <a:xfrm>
              <a:off x="5514787" y="3423023"/>
              <a:ext cx="2726764" cy="336176"/>
            </a:xfrm>
            <a:prstGeom prst="rect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60933" rIns="121900" bIns="60933" anchor="ctr" anchorCtr="0">
              <a:noAutofit/>
            </a:bodyPr>
            <a:lstStyle/>
            <a:p>
              <a:pPr algn="ctr" defTabSz="609585"/>
              <a:endPara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9" name="Title 2"/>
          <p:cNvSpPr txBox="1">
            <a:spLocks/>
          </p:cNvSpPr>
          <p:nvPr/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rolev Condensed Bold" panose="02000000000000000000" pitchFamily="50" charset="0"/>
              </a:rPr>
              <a:t>SINGLE USER APPROACH</a:t>
            </a:r>
          </a:p>
        </p:txBody>
      </p:sp>
      <p:pic>
        <p:nvPicPr>
          <p:cNvPr id="30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Korolev Condensed Bold" panose="02000000000000000000" pitchFamily="50" charset="0"/>
              </a:rPr>
              <a:t>MACHINE LEARNING: ALGORITHMIC MODEL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1788" y="6470650"/>
            <a:ext cx="430212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lang="en-US" sz="1067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10" descr="Logistic Equation.gif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88" y="5656263"/>
            <a:ext cx="7894724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/>
          <p:nvPr>
            <p:extLst/>
          </p:nvPr>
        </p:nvGraphicFramePr>
        <p:xfrm>
          <a:off x="812800" y="1484785"/>
          <a:ext cx="10503780" cy="356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754" r="984"/>
          <a:stretch/>
        </p:blipFill>
        <p:spPr>
          <a:xfrm>
            <a:off x="1199456" y="1844824"/>
            <a:ext cx="9253028" cy="298200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75820" y="4981308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Exposure to Marketing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1581926" y="2947082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/>
              <a:t>Probability of Conversion</a:t>
            </a:r>
            <a:endParaRPr lang="en-US" sz="1800" dirty="0"/>
          </a:p>
        </p:txBody>
      </p:sp>
      <p:sp>
        <p:nvSpPr>
          <p:cNvPr id="31" name="Rectangle 30"/>
          <p:cNvSpPr/>
          <p:nvPr/>
        </p:nvSpPr>
        <p:spPr>
          <a:xfrm>
            <a:off x="1242519" y="4750782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60364" y="4750782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11664" y="4750782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749536" y="4750782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207568" y="4746795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076220" y="1853440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540134" y="1824895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985099" y="1801015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774404" y="1803624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479711" y="1801015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624408" y="1802297"/>
            <a:ext cx="113561" cy="104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Korolev Condensed Bold" panose="02000000000000000000" pitchFamily="50" charset="0"/>
              </a:rPr>
              <a:t>CUSTOMER PATH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User-Level journey from first marketing touchpoint to final purchase!</a:t>
            </a:r>
          </a:p>
          <a:p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70650"/>
            <a:ext cx="431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lang="en-US" sz="1067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5" name="Shape 1139"/>
          <p:cNvCxnSpPr/>
          <p:nvPr/>
        </p:nvCxnSpPr>
        <p:spPr>
          <a:xfrm flipV="1">
            <a:off x="1117600" y="3605105"/>
            <a:ext cx="9652000" cy="1"/>
          </a:xfrm>
          <a:prstGeom prst="straightConnector1">
            <a:avLst/>
          </a:prstGeom>
          <a:noFill/>
          <a:ln w="76200" cap="flat" cmpd="sng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7" name="Shape 1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99657" y="2581168"/>
            <a:ext cx="918179" cy="26506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1183"/>
          <p:cNvSpPr/>
          <p:nvPr/>
        </p:nvSpPr>
        <p:spPr>
          <a:xfrm>
            <a:off x="10481032" y="4011576"/>
            <a:ext cx="1524001" cy="27521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SzPct val="25000"/>
            </a:pPr>
            <a:r>
              <a:rPr lang="en-US" sz="146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CONVERSION EVENT</a:t>
            </a:r>
          </a:p>
        </p:txBody>
      </p:sp>
      <p:sp>
        <p:nvSpPr>
          <p:cNvPr id="53" name="Shape 1176"/>
          <p:cNvSpPr/>
          <p:nvPr/>
        </p:nvSpPr>
        <p:spPr>
          <a:xfrm>
            <a:off x="2489863" y="4180786"/>
            <a:ext cx="7602581" cy="29329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   SOCIAL	         VIDEO            SEARCH            EMAIL            DISPLAY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>
                <a:solidFill>
                  <a:srgbClr val="FFFFFF"/>
                </a:solidFill>
              </a:rPr>
              <a:t>Touchpoint: </a:t>
            </a:r>
            <a:r>
              <a:rPr lang="en-US" sz="1333" i="1" dirty="0">
                <a:solidFill>
                  <a:schemeClr val="accent1"/>
                </a:solidFill>
              </a:rPr>
              <a:t>any marketing view (impression) or click (visit) </a:t>
            </a:r>
          </a:p>
        </p:txBody>
      </p:sp>
      <p:pic>
        <p:nvPicPr>
          <p:cNvPr id="4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796574" y="3222997"/>
            <a:ext cx="810451" cy="764217"/>
            <a:chOff x="2220510" y="3222997"/>
            <a:chExt cx="810451" cy="764217"/>
          </a:xfrm>
        </p:grpSpPr>
        <p:sp>
          <p:nvSpPr>
            <p:cNvPr id="36" name="Oval 35"/>
            <p:cNvSpPr/>
            <p:nvPr/>
          </p:nvSpPr>
          <p:spPr>
            <a:xfrm>
              <a:off x="2220510" y="322299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6" name="Freeform 33"/>
            <p:cNvSpPr>
              <a:spLocks noEditPoints="1"/>
            </p:cNvSpPr>
            <p:nvPr/>
          </p:nvSpPr>
          <p:spPr bwMode="auto">
            <a:xfrm>
              <a:off x="2385001" y="3360214"/>
              <a:ext cx="483597" cy="362226"/>
            </a:xfrm>
            <a:custGeom>
              <a:avLst/>
              <a:gdLst>
                <a:gd name="T0" fmla="*/ 169 w 485"/>
                <a:gd name="T1" fmla="*/ 91 h 364"/>
                <a:gd name="T2" fmla="*/ 169 w 485"/>
                <a:gd name="T3" fmla="*/ 81 h 364"/>
                <a:gd name="T4" fmla="*/ 177 w 485"/>
                <a:gd name="T5" fmla="*/ 74 h 364"/>
                <a:gd name="T6" fmla="*/ 123 w 485"/>
                <a:gd name="T7" fmla="*/ 279 h 364"/>
                <a:gd name="T8" fmla="*/ 49 w 485"/>
                <a:gd name="T9" fmla="*/ 232 h 364"/>
                <a:gd name="T10" fmla="*/ 0 w 485"/>
                <a:gd name="T11" fmla="*/ 359 h 364"/>
                <a:gd name="T12" fmla="*/ 190 w 485"/>
                <a:gd name="T13" fmla="*/ 359 h 364"/>
                <a:gd name="T14" fmla="*/ 95 w 485"/>
                <a:gd name="T15" fmla="*/ 181 h 364"/>
                <a:gd name="T16" fmla="*/ 58 w 485"/>
                <a:gd name="T17" fmla="*/ 232 h 364"/>
                <a:gd name="T18" fmla="*/ 56 w 485"/>
                <a:gd name="T19" fmla="*/ 320 h 364"/>
                <a:gd name="T20" fmla="*/ 114 w 485"/>
                <a:gd name="T21" fmla="*/ 286 h 364"/>
                <a:gd name="T22" fmla="*/ 180 w 485"/>
                <a:gd name="T23" fmla="*/ 355 h 364"/>
                <a:gd name="T24" fmla="*/ 246 w 485"/>
                <a:gd name="T25" fmla="*/ 109 h 364"/>
                <a:gd name="T26" fmla="*/ 262 w 485"/>
                <a:gd name="T27" fmla="*/ 92 h 364"/>
                <a:gd name="T28" fmla="*/ 262 w 485"/>
                <a:gd name="T29" fmla="*/ 102 h 364"/>
                <a:gd name="T30" fmla="*/ 316 w 485"/>
                <a:gd name="T31" fmla="*/ 109 h 364"/>
                <a:gd name="T32" fmla="*/ 299 w 485"/>
                <a:gd name="T33" fmla="*/ 126 h 364"/>
                <a:gd name="T34" fmla="*/ 292 w 485"/>
                <a:gd name="T35" fmla="*/ 109 h 364"/>
                <a:gd name="T36" fmla="*/ 299 w 485"/>
                <a:gd name="T37" fmla="*/ 117 h 364"/>
                <a:gd name="T38" fmla="*/ 327 w 485"/>
                <a:gd name="T39" fmla="*/ 215 h 364"/>
                <a:gd name="T40" fmla="*/ 378 w 485"/>
                <a:gd name="T41" fmla="*/ 108 h 364"/>
                <a:gd name="T42" fmla="*/ 203 w 485"/>
                <a:gd name="T43" fmla="*/ 0 h 364"/>
                <a:gd name="T44" fmla="*/ 154 w 485"/>
                <a:gd name="T45" fmla="*/ 183 h 364"/>
                <a:gd name="T46" fmla="*/ 208 w 485"/>
                <a:gd name="T47" fmla="*/ 143 h 364"/>
                <a:gd name="T48" fmla="*/ 321 w 485"/>
                <a:gd name="T49" fmla="*/ 216 h 364"/>
                <a:gd name="T50" fmla="*/ 226 w 485"/>
                <a:gd name="T51" fmla="*/ 130 h 364"/>
                <a:gd name="T52" fmla="*/ 199 w 485"/>
                <a:gd name="T53" fmla="*/ 137 h 364"/>
                <a:gd name="T54" fmla="*/ 180 w 485"/>
                <a:gd name="T55" fmla="*/ 134 h 364"/>
                <a:gd name="T56" fmla="*/ 131 w 485"/>
                <a:gd name="T57" fmla="*/ 71 h 364"/>
                <a:gd name="T58" fmla="*/ 275 w 485"/>
                <a:gd name="T59" fmla="*/ 49 h 364"/>
                <a:gd name="T60" fmla="*/ 314 w 485"/>
                <a:gd name="T61" fmla="*/ 169 h 364"/>
                <a:gd name="T62" fmla="*/ 296 w 485"/>
                <a:gd name="T63" fmla="*/ 173 h 364"/>
                <a:gd name="T64" fmla="*/ 418 w 485"/>
                <a:gd name="T65" fmla="*/ 279 h 364"/>
                <a:gd name="T66" fmla="*/ 343 w 485"/>
                <a:gd name="T67" fmla="*/ 232 h 364"/>
                <a:gd name="T68" fmla="*/ 295 w 485"/>
                <a:gd name="T69" fmla="*/ 359 h 364"/>
                <a:gd name="T70" fmla="*/ 485 w 485"/>
                <a:gd name="T71" fmla="*/ 359 h 364"/>
                <a:gd name="T72" fmla="*/ 390 w 485"/>
                <a:gd name="T73" fmla="*/ 181 h 364"/>
                <a:gd name="T74" fmla="*/ 353 w 485"/>
                <a:gd name="T75" fmla="*/ 232 h 364"/>
                <a:gd name="T76" fmla="*/ 350 w 485"/>
                <a:gd name="T77" fmla="*/ 320 h 364"/>
                <a:gd name="T78" fmla="*/ 409 w 485"/>
                <a:gd name="T79" fmla="*/ 286 h 364"/>
                <a:gd name="T80" fmla="*/ 475 w 485"/>
                <a:gd name="T81" fmla="*/ 355 h 364"/>
                <a:gd name="T82" fmla="*/ 189 w 485"/>
                <a:gd name="T83" fmla="*/ 74 h 364"/>
                <a:gd name="T84" fmla="*/ 206 w 485"/>
                <a:gd name="T85" fmla="*/ 57 h 364"/>
                <a:gd name="T86" fmla="*/ 206 w 485"/>
                <a:gd name="T87" fmla="*/ 66 h 364"/>
                <a:gd name="T88" fmla="*/ 260 w 485"/>
                <a:gd name="T89" fmla="*/ 74 h 364"/>
                <a:gd name="T90" fmla="*/ 243 w 485"/>
                <a:gd name="T91" fmla="*/ 91 h 364"/>
                <a:gd name="T92" fmla="*/ 236 w 485"/>
                <a:gd name="T93" fmla="*/ 74 h 364"/>
                <a:gd name="T94" fmla="*/ 243 w 485"/>
                <a:gd name="T95" fmla="*/ 81 h 364"/>
                <a:gd name="T96" fmla="*/ 336 w 485"/>
                <a:gd name="T97" fmla="*/ 92 h 364"/>
                <a:gd name="T98" fmla="*/ 336 w 485"/>
                <a:gd name="T99" fmla="*/ 102 h 364"/>
                <a:gd name="T100" fmla="*/ 329 w 485"/>
                <a:gd name="T101" fmla="*/ 10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364">
                  <a:moveTo>
                    <a:pt x="169" y="57"/>
                  </a:moveTo>
                  <a:cubicBezTo>
                    <a:pt x="160" y="57"/>
                    <a:pt x="153" y="65"/>
                    <a:pt x="153" y="74"/>
                  </a:cubicBezTo>
                  <a:cubicBezTo>
                    <a:pt x="153" y="83"/>
                    <a:pt x="160" y="91"/>
                    <a:pt x="169" y="91"/>
                  </a:cubicBezTo>
                  <a:cubicBezTo>
                    <a:pt x="179" y="91"/>
                    <a:pt x="186" y="83"/>
                    <a:pt x="186" y="74"/>
                  </a:cubicBezTo>
                  <a:cubicBezTo>
                    <a:pt x="186" y="65"/>
                    <a:pt x="179" y="57"/>
                    <a:pt x="169" y="57"/>
                  </a:cubicBezTo>
                  <a:close/>
                  <a:moveTo>
                    <a:pt x="169" y="81"/>
                  </a:moveTo>
                  <a:cubicBezTo>
                    <a:pt x="165" y="81"/>
                    <a:pt x="162" y="78"/>
                    <a:pt x="162" y="74"/>
                  </a:cubicBezTo>
                  <a:cubicBezTo>
                    <a:pt x="162" y="70"/>
                    <a:pt x="165" y="66"/>
                    <a:pt x="169" y="66"/>
                  </a:cubicBezTo>
                  <a:cubicBezTo>
                    <a:pt x="173" y="66"/>
                    <a:pt x="177" y="70"/>
                    <a:pt x="177" y="74"/>
                  </a:cubicBezTo>
                  <a:cubicBezTo>
                    <a:pt x="177" y="78"/>
                    <a:pt x="173" y="81"/>
                    <a:pt x="169" y="81"/>
                  </a:cubicBezTo>
                  <a:close/>
                  <a:moveTo>
                    <a:pt x="138" y="312"/>
                  </a:moveTo>
                  <a:cubicBezTo>
                    <a:pt x="127" y="309"/>
                    <a:pt x="124" y="290"/>
                    <a:pt x="123" y="279"/>
                  </a:cubicBezTo>
                  <a:cubicBezTo>
                    <a:pt x="134" y="267"/>
                    <a:pt x="141" y="250"/>
                    <a:pt x="141" y="232"/>
                  </a:cubicBezTo>
                  <a:cubicBezTo>
                    <a:pt x="141" y="195"/>
                    <a:pt x="123" y="171"/>
                    <a:pt x="95" y="171"/>
                  </a:cubicBezTo>
                  <a:cubicBezTo>
                    <a:pt x="66" y="171"/>
                    <a:pt x="49" y="195"/>
                    <a:pt x="49" y="232"/>
                  </a:cubicBezTo>
                  <a:cubicBezTo>
                    <a:pt x="49" y="251"/>
                    <a:pt x="56" y="268"/>
                    <a:pt x="67" y="279"/>
                  </a:cubicBezTo>
                  <a:cubicBezTo>
                    <a:pt x="67" y="293"/>
                    <a:pt x="62" y="308"/>
                    <a:pt x="53" y="311"/>
                  </a:cubicBezTo>
                  <a:cubicBezTo>
                    <a:pt x="9" y="320"/>
                    <a:pt x="0" y="342"/>
                    <a:pt x="0" y="359"/>
                  </a:cubicBezTo>
                  <a:cubicBezTo>
                    <a:pt x="0" y="362"/>
                    <a:pt x="2" y="364"/>
                    <a:pt x="4" y="364"/>
                  </a:cubicBezTo>
                  <a:cubicBezTo>
                    <a:pt x="185" y="364"/>
                    <a:pt x="185" y="364"/>
                    <a:pt x="185" y="364"/>
                  </a:cubicBezTo>
                  <a:cubicBezTo>
                    <a:pt x="188" y="364"/>
                    <a:pt x="190" y="362"/>
                    <a:pt x="190" y="359"/>
                  </a:cubicBezTo>
                  <a:cubicBezTo>
                    <a:pt x="190" y="343"/>
                    <a:pt x="181" y="321"/>
                    <a:pt x="138" y="312"/>
                  </a:cubicBezTo>
                  <a:close/>
                  <a:moveTo>
                    <a:pt x="58" y="232"/>
                  </a:moveTo>
                  <a:cubicBezTo>
                    <a:pt x="58" y="185"/>
                    <a:pt x="86" y="181"/>
                    <a:pt x="95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2" y="283"/>
                    <a:pt x="95" y="283"/>
                  </a:cubicBezTo>
                  <a:cubicBezTo>
                    <a:pt x="77" y="283"/>
                    <a:pt x="58" y="261"/>
                    <a:pt x="58" y="232"/>
                  </a:cubicBezTo>
                  <a:close/>
                  <a:moveTo>
                    <a:pt x="9" y="355"/>
                  </a:moveTo>
                  <a:cubicBezTo>
                    <a:pt x="12" y="338"/>
                    <a:pt x="27" y="326"/>
                    <a:pt x="55" y="320"/>
                  </a:cubicBezTo>
                  <a:cubicBezTo>
                    <a:pt x="55" y="320"/>
                    <a:pt x="55" y="320"/>
                    <a:pt x="56" y="320"/>
                  </a:cubicBezTo>
                  <a:cubicBezTo>
                    <a:pt x="68" y="316"/>
                    <a:pt x="74" y="301"/>
                    <a:pt x="76" y="286"/>
                  </a:cubicBezTo>
                  <a:cubicBezTo>
                    <a:pt x="82" y="290"/>
                    <a:pt x="88" y="292"/>
                    <a:pt x="95" y="292"/>
                  </a:cubicBezTo>
                  <a:cubicBezTo>
                    <a:pt x="102" y="292"/>
                    <a:pt x="108" y="290"/>
                    <a:pt x="114" y="286"/>
                  </a:cubicBezTo>
                  <a:cubicBezTo>
                    <a:pt x="116" y="302"/>
                    <a:pt x="122" y="317"/>
                    <a:pt x="136" y="321"/>
                  </a:cubicBezTo>
                  <a:cubicBezTo>
                    <a:pt x="136" y="321"/>
                    <a:pt x="136" y="321"/>
                    <a:pt x="136" y="321"/>
                  </a:cubicBezTo>
                  <a:cubicBezTo>
                    <a:pt x="163" y="326"/>
                    <a:pt x="178" y="338"/>
                    <a:pt x="180" y="355"/>
                  </a:cubicBezTo>
                  <a:lnTo>
                    <a:pt x="9" y="355"/>
                  </a:lnTo>
                  <a:close/>
                  <a:moveTo>
                    <a:pt x="262" y="92"/>
                  </a:moveTo>
                  <a:cubicBezTo>
                    <a:pt x="253" y="92"/>
                    <a:pt x="246" y="100"/>
                    <a:pt x="246" y="109"/>
                  </a:cubicBezTo>
                  <a:cubicBezTo>
                    <a:pt x="246" y="118"/>
                    <a:pt x="253" y="126"/>
                    <a:pt x="262" y="126"/>
                  </a:cubicBezTo>
                  <a:cubicBezTo>
                    <a:pt x="272" y="126"/>
                    <a:pt x="279" y="118"/>
                    <a:pt x="279" y="109"/>
                  </a:cubicBezTo>
                  <a:cubicBezTo>
                    <a:pt x="279" y="100"/>
                    <a:pt x="272" y="92"/>
                    <a:pt x="262" y="92"/>
                  </a:cubicBezTo>
                  <a:close/>
                  <a:moveTo>
                    <a:pt x="262" y="117"/>
                  </a:moveTo>
                  <a:cubicBezTo>
                    <a:pt x="258" y="117"/>
                    <a:pt x="255" y="113"/>
                    <a:pt x="255" y="109"/>
                  </a:cubicBezTo>
                  <a:cubicBezTo>
                    <a:pt x="255" y="105"/>
                    <a:pt x="258" y="102"/>
                    <a:pt x="262" y="102"/>
                  </a:cubicBezTo>
                  <a:cubicBezTo>
                    <a:pt x="267" y="102"/>
                    <a:pt x="270" y="105"/>
                    <a:pt x="270" y="109"/>
                  </a:cubicBezTo>
                  <a:cubicBezTo>
                    <a:pt x="270" y="113"/>
                    <a:pt x="267" y="117"/>
                    <a:pt x="262" y="117"/>
                  </a:cubicBezTo>
                  <a:close/>
                  <a:moveTo>
                    <a:pt x="316" y="109"/>
                  </a:moveTo>
                  <a:cubicBezTo>
                    <a:pt x="316" y="100"/>
                    <a:pt x="308" y="92"/>
                    <a:pt x="299" y="92"/>
                  </a:cubicBezTo>
                  <a:cubicBezTo>
                    <a:pt x="290" y="92"/>
                    <a:pt x="282" y="100"/>
                    <a:pt x="282" y="109"/>
                  </a:cubicBezTo>
                  <a:cubicBezTo>
                    <a:pt x="282" y="118"/>
                    <a:pt x="290" y="126"/>
                    <a:pt x="299" y="126"/>
                  </a:cubicBezTo>
                  <a:cubicBezTo>
                    <a:pt x="308" y="126"/>
                    <a:pt x="316" y="118"/>
                    <a:pt x="316" y="109"/>
                  </a:cubicBezTo>
                  <a:close/>
                  <a:moveTo>
                    <a:pt x="299" y="117"/>
                  </a:moveTo>
                  <a:cubicBezTo>
                    <a:pt x="295" y="117"/>
                    <a:pt x="292" y="113"/>
                    <a:pt x="292" y="109"/>
                  </a:cubicBezTo>
                  <a:cubicBezTo>
                    <a:pt x="292" y="105"/>
                    <a:pt x="295" y="102"/>
                    <a:pt x="299" y="102"/>
                  </a:cubicBezTo>
                  <a:cubicBezTo>
                    <a:pt x="303" y="102"/>
                    <a:pt x="307" y="105"/>
                    <a:pt x="307" y="109"/>
                  </a:cubicBezTo>
                  <a:cubicBezTo>
                    <a:pt x="307" y="113"/>
                    <a:pt x="303" y="117"/>
                    <a:pt x="299" y="117"/>
                  </a:cubicBezTo>
                  <a:close/>
                  <a:moveTo>
                    <a:pt x="321" y="216"/>
                  </a:moveTo>
                  <a:cubicBezTo>
                    <a:pt x="322" y="216"/>
                    <a:pt x="323" y="216"/>
                    <a:pt x="324" y="216"/>
                  </a:cubicBezTo>
                  <a:cubicBezTo>
                    <a:pt x="325" y="216"/>
                    <a:pt x="326" y="216"/>
                    <a:pt x="327" y="215"/>
                  </a:cubicBezTo>
                  <a:cubicBezTo>
                    <a:pt x="328" y="214"/>
                    <a:pt x="329" y="212"/>
                    <a:pt x="328" y="210"/>
                  </a:cubicBezTo>
                  <a:cubicBezTo>
                    <a:pt x="328" y="210"/>
                    <a:pt x="321" y="195"/>
                    <a:pt x="320" y="177"/>
                  </a:cubicBezTo>
                  <a:cubicBezTo>
                    <a:pt x="354" y="168"/>
                    <a:pt x="378" y="140"/>
                    <a:pt x="378" y="108"/>
                  </a:cubicBezTo>
                  <a:cubicBezTo>
                    <a:pt x="378" y="69"/>
                    <a:pt x="341" y="37"/>
                    <a:pt x="296" y="37"/>
                  </a:cubicBezTo>
                  <a:cubicBezTo>
                    <a:pt x="289" y="37"/>
                    <a:pt x="283" y="37"/>
                    <a:pt x="276" y="39"/>
                  </a:cubicBezTo>
                  <a:cubicBezTo>
                    <a:pt x="262" y="15"/>
                    <a:pt x="234" y="0"/>
                    <a:pt x="203" y="0"/>
                  </a:cubicBezTo>
                  <a:cubicBezTo>
                    <a:pt x="158" y="0"/>
                    <a:pt x="122" y="32"/>
                    <a:pt x="122" y="71"/>
                  </a:cubicBezTo>
                  <a:cubicBezTo>
                    <a:pt x="122" y="100"/>
                    <a:pt x="141" y="125"/>
                    <a:pt x="171" y="137"/>
                  </a:cubicBezTo>
                  <a:cubicBezTo>
                    <a:pt x="169" y="163"/>
                    <a:pt x="154" y="183"/>
                    <a:pt x="154" y="183"/>
                  </a:cubicBezTo>
                  <a:cubicBezTo>
                    <a:pt x="152" y="185"/>
                    <a:pt x="152" y="188"/>
                    <a:pt x="154" y="189"/>
                  </a:cubicBezTo>
                  <a:cubicBezTo>
                    <a:pt x="155" y="191"/>
                    <a:pt x="157" y="191"/>
                    <a:pt x="159" y="191"/>
                  </a:cubicBezTo>
                  <a:cubicBezTo>
                    <a:pt x="184" y="179"/>
                    <a:pt x="200" y="164"/>
                    <a:pt x="208" y="143"/>
                  </a:cubicBezTo>
                  <a:cubicBezTo>
                    <a:pt x="213" y="142"/>
                    <a:pt x="218" y="142"/>
                    <a:pt x="224" y="141"/>
                  </a:cubicBezTo>
                  <a:cubicBezTo>
                    <a:pt x="236" y="163"/>
                    <a:pt x="261" y="177"/>
                    <a:pt x="289" y="179"/>
                  </a:cubicBezTo>
                  <a:cubicBezTo>
                    <a:pt x="295" y="193"/>
                    <a:pt x="306" y="205"/>
                    <a:pt x="321" y="216"/>
                  </a:cubicBezTo>
                  <a:close/>
                  <a:moveTo>
                    <a:pt x="292" y="170"/>
                  </a:moveTo>
                  <a:cubicBezTo>
                    <a:pt x="265" y="169"/>
                    <a:pt x="241" y="155"/>
                    <a:pt x="230" y="133"/>
                  </a:cubicBezTo>
                  <a:cubicBezTo>
                    <a:pt x="229" y="131"/>
                    <a:pt x="228" y="130"/>
                    <a:pt x="226" y="130"/>
                  </a:cubicBezTo>
                  <a:cubicBezTo>
                    <a:pt x="226" y="130"/>
                    <a:pt x="225" y="130"/>
                    <a:pt x="225" y="131"/>
                  </a:cubicBezTo>
                  <a:cubicBezTo>
                    <a:pt x="218" y="132"/>
                    <a:pt x="211" y="133"/>
                    <a:pt x="204" y="133"/>
                  </a:cubicBezTo>
                  <a:cubicBezTo>
                    <a:pt x="202" y="133"/>
                    <a:pt x="200" y="135"/>
                    <a:pt x="199" y="137"/>
                  </a:cubicBezTo>
                  <a:cubicBezTo>
                    <a:pt x="199" y="138"/>
                    <a:pt x="199" y="138"/>
                    <a:pt x="199" y="139"/>
                  </a:cubicBezTo>
                  <a:cubicBezTo>
                    <a:pt x="194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2"/>
                    <a:pt x="179" y="130"/>
                    <a:pt x="177" y="129"/>
                  </a:cubicBezTo>
                  <a:cubicBezTo>
                    <a:pt x="149" y="120"/>
                    <a:pt x="131" y="97"/>
                    <a:pt x="131" y="71"/>
                  </a:cubicBezTo>
                  <a:cubicBezTo>
                    <a:pt x="131" y="37"/>
                    <a:pt x="164" y="9"/>
                    <a:pt x="203" y="9"/>
                  </a:cubicBezTo>
                  <a:cubicBezTo>
                    <a:pt x="232" y="9"/>
                    <a:pt x="258" y="24"/>
                    <a:pt x="269" y="47"/>
                  </a:cubicBezTo>
                  <a:cubicBezTo>
                    <a:pt x="270" y="48"/>
                    <a:pt x="273" y="49"/>
                    <a:pt x="275" y="49"/>
                  </a:cubicBezTo>
                  <a:cubicBezTo>
                    <a:pt x="282" y="47"/>
                    <a:pt x="289" y="46"/>
                    <a:pt x="296" y="46"/>
                  </a:cubicBezTo>
                  <a:cubicBezTo>
                    <a:pt x="336" y="46"/>
                    <a:pt x="368" y="74"/>
                    <a:pt x="368" y="108"/>
                  </a:cubicBezTo>
                  <a:cubicBezTo>
                    <a:pt x="368" y="137"/>
                    <a:pt x="346" y="162"/>
                    <a:pt x="314" y="169"/>
                  </a:cubicBezTo>
                  <a:cubicBezTo>
                    <a:pt x="312" y="169"/>
                    <a:pt x="310" y="171"/>
                    <a:pt x="310" y="173"/>
                  </a:cubicBezTo>
                  <a:cubicBezTo>
                    <a:pt x="311" y="183"/>
                    <a:pt x="312" y="191"/>
                    <a:pt x="314" y="198"/>
                  </a:cubicBezTo>
                  <a:cubicBezTo>
                    <a:pt x="306" y="190"/>
                    <a:pt x="300" y="182"/>
                    <a:pt x="296" y="173"/>
                  </a:cubicBezTo>
                  <a:cubicBezTo>
                    <a:pt x="296" y="171"/>
                    <a:pt x="294" y="170"/>
                    <a:pt x="292" y="170"/>
                  </a:cubicBezTo>
                  <a:close/>
                  <a:moveTo>
                    <a:pt x="433" y="312"/>
                  </a:moveTo>
                  <a:cubicBezTo>
                    <a:pt x="422" y="309"/>
                    <a:pt x="418" y="290"/>
                    <a:pt x="418" y="279"/>
                  </a:cubicBezTo>
                  <a:cubicBezTo>
                    <a:pt x="429" y="267"/>
                    <a:pt x="436" y="250"/>
                    <a:pt x="436" y="232"/>
                  </a:cubicBezTo>
                  <a:cubicBezTo>
                    <a:pt x="436" y="195"/>
                    <a:pt x="418" y="171"/>
                    <a:pt x="390" y="171"/>
                  </a:cubicBezTo>
                  <a:cubicBezTo>
                    <a:pt x="361" y="171"/>
                    <a:pt x="343" y="195"/>
                    <a:pt x="343" y="232"/>
                  </a:cubicBezTo>
                  <a:cubicBezTo>
                    <a:pt x="343" y="251"/>
                    <a:pt x="351" y="268"/>
                    <a:pt x="362" y="279"/>
                  </a:cubicBezTo>
                  <a:cubicBezTo>
                    <a:pt x="362" y="293"/>
                    <a:pt x="357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299" y="364"/>
                  </a:cubicBezTo>
                  <a:cubicBezTo>
                    <a:pt x="480" y="364"/>
                    <a:pt x="480" y="364"/>
                    <a:pt x="480" y="364"/>
                  </a:cubicBezTo>
                  <a:cubicBezTo>
                    <a:pt x="483" y="364"/>
                    <a:pt x="485" y="362"/>
                    <a:pt x="485" y="359"/>
                  </a:cubicBezTo>
                  <a:cubicBezTo>
                    <a:pt x="485" y="343"/>
                    <a:pt x="476" y="321"/>
                    <a:pt x="433" y="312"/>
                  </a:cubicBezTo>
                  <a:close/>
                  <a:moveTo>
                    <a:pt x="353" y="232"/>
                  </a:moveTo>
                  <a:cubicBezTo>
                    <a:pt x="353" y="185"/>
                    <a:pt x="381" y="181"/>
                    <a:pt x="390" y="181"/>
                  </a:cubicBezTo>
                  <a:cubicBezTo>
                    <a:pt x="398" y="181"/>
                    <a:pt x="427" y="185"/>
                    <a:pt x="427" y="232"/>
                  </a:cubicBezTo>
                  <a:cubicBezTo>
                    <a:pt x="427" y="261"/>
                    <a:pt x="407" y="283"/>
                    <a:pt x="390" y="283"/>
                  </a:cubicBezTo>
                  <a:cubicBezTo>
                    <a:pt x="372" y="283"/>
                    <a:pt x="353" y="261"/>
                    <a:pt x="353" y="232"/>
                  </a:cubicBezTo>
                  <a:close/>
                  <a:moveTo>
                    <a:pt x="304" y="355"/>
                  </a:moveTo>
                  <a:cubicBezTo>
                    <a:pt x="307" y="338"/>
                    <a:pt x="322" y="326"/>
                    <a:pt x="350" y="320"/>
                  </a:cubicBezTo>
                  <a:cubicBezTo>
                    <a:pt x="350" y="320"/>
                    <a:pt x="350" y="320"/>
                    <a:pt x="350" y="320"/>
                  </a:cubicBezTo>
                  <a:cubicBezTo>
                    <a:pt x="363" y="316"/>
                    <a:pt x="369" y="301"/>
                    <a:pt x="371" y="286"/>
                  </a:cubicBezTo>
                  <a:cubicBezTo>
                    <a:pt x="377" y="290"/>
                    <a:pt x="383" y="292"/>
                    <a:pt x="390" y="292"/>
                  </a:cubicBezTo>
                  <a:cubicBezTo>
                    <a:pt x="397" y="292"/>
                    <a:pt x="403" y="290"/>
                    <a:pt x="409" y="286"/>
                  </a:cubicBezTo>
                  <a:cubicBezTo>
                    <a:pt x="411" y="302"/>
                    <a:pt x="417" y="317"/>
                    <a:pt x="431" y="321"/>
                  </a:cubicBezTo>
                  <a:cubicBezTo>
                    <a:pt x="431" y="321"/>
                    <a:pt x="431" y="321"/>
                    <a:pt x="431" y="321"/>
                  </a:cubicBezTo>
                  <a:cubicBezTo>
                    <a:pt x="458" y="326"/>
                    <a:pt x="473" y="338"/>
                    <a:pt x="475" y="355"/>
                  </a:cubicBezTo>
                  <a:lnTo>
                    <a:pt x="304" y="355"/>
                  </a:lnTo>
                  <a:close/>
                  <a:moveTo>
                    <a:pt x="206" y="57"/>
                  </a:moveTo>
                  <a:cubicBezTo>
                    <a:pt x="197" y="57"/>
                    <a:pt x="189" y="65"/>
                    <a:pt x="189" y="74"/>
                  </a:cubicBezTo>
                  <a:cubicBezTo>
                    <a:pt x="189" y="83"/>
                    <a:pt x="197" y="91"/>
                    <a:pt x="206" y="91"/>
                  </a:cubicBezTo>
                  <a:cubicBezTo>
                    <a:pt x="215" y="91"/>
                    <a:pt x="223" y="83"/>
                    <a:pt x="223" y="74"/>
                  </a:cubicBezTo>
                  <a:cubicBezTo>
                    <a:pt x="223" y="65"/>
                    <a:pt x="215" y="57"/>
                    <a:pt x="206" y="57"/>
                  </a:cubicBezTo>
                  <a:close/>
                  <a:moveTo>
                    <a:pt x="206" y="81"/>
                  </a:moveTo>
                  <a:cubicBezTo>
                    <a:pt x="202" y="81"/>
                    <a:pt x="199" y="78"/>
                    <a:pt x="199" y="74"/>
                  </a:cubicBezTo>
                  <a:cubicBezTo>
                    <a:pt x="199" y="70"/>
                    <a:pt x="202" y="66"/>
                    <a:pt x="206" y="66"/>
                  </a:cubicBezTo>
                  <a:cubicBezTo>
                    <a:pt x="210" y="66"/>
                    <a:pt x="214" y="70"/>
                    <a:pt x="214" y="74"/>
                  </a:cubicBezTo>
                  <a:cubicBezTo>
                    <a:pt x="214" y="78"/>
                    <a:pt x="210" y="81"/>
                    <a:pt x="206" y="81"/>
                  </a:cubicBezTo>
                  <a:close/>
                  <a:moveTo>
                    <a:pt x="260" y="74"/>
                  </a:moveTo>
                  <a:cubicBezTo>
                    <a:pt x="260" y="65"/>
                    <a:pt x="252" y="57"/>
                    <a:pt x="243" y="57"/>
                  </a:cubicBezTo>
                  <a:cubicBezTo>
                    <a:pt x="234" y="57"/>
                    <a:pt x="226" y="65"/>
                    <a:pt x="226" y="74"/>
                  </a:cubicBezTo>
                  <a:cubicBezTo>
                    <a:pt x="226" y="83"/>
                    <a:pt x="234" y="91"/>
                    <a:pt x="243" y="91"/>
                  </a:cubicBezTo>
                  <a:cubicBezTo>
                    <a:pt x="252" y="91"/>
                    <a:pt x="260" y="83"/>
                    <a:pt x="260" y="74"/>
                  </a:cubicBezTo>
                  <a:close/>
                  <a:moveTo>
                    <a:pt x="243" y="81"/>
                  </a:moveTo>
                  <a:cubicBezTo>
                    <a:pt x="239" y="81"/>
                    <a:pt x="236" y="78"/>
                    <a:pt x="236" y="74"/>
                  </a:cubicBezTo>
                  <a:cubicBezTo>
                    <a:pt x="236" y="70"/>
                    <a:pt x="239" y="66"/>
                    <a:pt x="243" y="66"/>
                  </a:cubicBezTo>
                  <a:cubicBezTo>
                    <a:pt x="247" y="66"/>
                    <a:pt x="250" y="70"/>
                    <a:pt x="250" y="74"/>
                  </a:cubicBezTo>
                  <a:cubicBezTo>
                    <a:pt x="250" y="78"/>
                    <a:pt x="247" y="81"/>
                    <a:pt x="243" y="81"/>
                  </a:cubicBezTo>
                  <a:close/>
                  <a:moveTo>
                    <a:pt x="336" y="126"/>
                  </a:moveTo>
                  <a:cubicBezTo>
                    <a:pt x="345" y="126"/>
                    <a:pt x="353" y="118"/>
                    <a:pt x="353" y="109"/>
                  </a:cubicBezTo>
                  <a:cubicBezTo>
                    <a:pt x="353" y="100"/>
                    <a:pt x="345" y="92"/>
                    <a:pt x="336" y="92"/>
                  </a:cubicBezTo>
                  <a:cubicBezTo>
                    <a:pt x="327" y="92"/>
                    <a:pt x="319" y="100"/>
                    <a:pt x="319" y="109"/>
                  </a:cubicBezTo>
                  <a:cubicBezTo>
                    <a:pt x="319" y="118"/>
                    <a:pt x="327" y="126"/>
                    <a:pt x="336" y="126"/>
                  </a:cubicBezTo>
                  <a:close/>
                  <a:moveTo>
                    <a:pt x="336" y="102"/>
                  </a:moveTo>
                  <a:cubicBezTo>
                    <a:pt x="340" y="102"/>
                    <a:pt x="343" y="105"/>
                    <a:pt x="343" y="109"/>
                  </a:cubicBezTo>
                  <a:cubicBezTo>
                    <a:pt x="343" y="113"/>
                    <a:pt x="340" y="117"/>
                    <a:pt x="336" y="117"/>
                  </a:cubicBezTo>
                  <a:cubicBezTo>
                    <a:pt x="332" y="117"/>
                    <a:pt x="329" y="113"/>
                    <a:pt x="329" y="109"/>
                  </a:cubicBezTo>
                  <a:cubicBezTo>
                    <a:pt x="329" y="105"/>
                    <a:pt x="332" y="102"/>
                    <a:pt x="33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17414" y="3210907"/>
            <a:ext cx="810451" cy="764217"/>
            <a:chOff x="7641350" y="3210907"/>
            <a:chExt cx="810451" cy="764217"/>
          </a:xfrm>
        </p:grpSpPr>
        <p:sp>
          <p:nvSpPr>
            <p:cNvPr id="55" name="Oval 54"/>
            <p:cNvSpPr/>
            <p:nvPr/>
          </p:nvSpPr>
          <p:spPr>
            <a:xfrm>
              <a:off x="7641350" y="321090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7815484" y="3436168"/>
              <a:ext cx="460213" cy="337873"/>
            </a:xfrm>
            <a:custGeom>
              <a:avLst/>
              <a:gdLst>
                <a:gd name="T0" fmla="*/ 69 w 465"/>
                <a:gd name="T1" fmla="*/ 241 h 287"/>
                <a:gd name="T2" fmla="*/ 396 w 465"/>
                <a:gd name="T3" fmla="*/ 241 h 287"/>
                <a:gd name="T4" fmla="*/ 415 w 465"/>
                <a:gd name="T5" fmla="*/ 222 h 287"/>
                <a:gd name="T6" fmla="*/ 415 w 465"/>
                <a:gd name="T7" fmla="*/ 19 h 287"/>
                <a:gd name="T8" fmla="*/ 396 w 465"/>
                <a:gd name="T9" fmla="*/ 0 h 287"/>
                <a:gd name="T10" fmla="*/ 69 w 465"/>
                <a:gd name="T11" fmla="*/ 0 h 287"/>
                <a:gd name="T12" fmla="*/ 50 w 465"/>
                <a:gd name="T13" fmla="*/ 19 h 287"/>
                <a:gd name="T14" fmla="*/ 50 w 465"/>
                <a:gd name="T15" fmla="*/ 222 h 287"/>
                <a:gd name="T16" fmla="*/ 69 w 465"/>
                <a:gd name="T17" fmla="*/ 241 h 287"/>
                <a:gd name="T18" fmla="*/ 59 w 465"/>
                <a:gd name="T19" fmla="*/ 19 h 287"/>
                <a:gd name="T20" fmla="*/ 69 w 465"/>
                <a:gd name="T21" fmla="*/ 9 h 287"/>
                <a:gd name="T22" fmla="*/ 396 w 465"/>
                <a:gd name="T23" fmla="*/ 9 h 287"/>
                <a:gd name="T24" fmla="*/ 406 w 465"/>
                <a:gd name="T25" fmla="*/ 19 h 287"/>
                <a:gd name="T26" fmla="*/ 406 w 465"/>
                <a:gd name="T27" fmla="*/ 222 h 287"/>
                <a:gd name="T28" fmla="*/ 396 w 465"/>
                <a:gd name="T29" fmla="*/ 232 h 287"/>
                <a:gd name="T30" fmla="*/ 69 w 465"/>
                <a:gd name="T31" fmla="*/ 232 h 287"/>
                <a:gd name="T32" fmla="*/ 59 w 465"/>
                <a:gd name="T33" fmla="*/ 222 h 287"/>
                <a:gd name="T34" fmla="*/ 59 w 465"/>
                <a:gd name="T35" fmla="*/ 19 h 287"/>
                <a:gd name="T36" fmla="*/ 461 w 465"/>
                <a:gd name="T37" fmla="*/ 253 h 287"/>
                <a:gd name="T38" fmla="*/ 5 w 465"/>
                <a:gd name="T39" fmla="*/ 253 h 287"/>
                <a:gd name="T40" fmla="*/ 0 w 465"/>
                <a:gd name="T41" fmla="*/ 257 h 287"/>
                <a:gd name="T42" fmla="*/ 30 w 465"/>
                <a:gd name="T43" fmla="*/ 287 h 287"/>
                <a:gd name="T44" fmla="*/ 436 w 465"/>
                <a:gd name="T45" fmla="*/ 287 h 287"/>
                <a:gd name="T46" fmla="*/ 465 w 465"/>
                <a:gd name="T47" fmla="*/ 257 h 287"/>
                <a:gd name="T48" fmla="*/ 461 w 465"/>
                <a:gd name="T49" fmla="*/ 253 h 287"/>
                <a:gd name="T50" fmla="*/ 436 w 465"/>
                <a:gd name="T51" fmla="*/ 278 h 287"/>
                <a:gd name="T52" fmla="*/ 30 w 465"/>
                <a:gd name="T53" fmla="*/ 278 h 287"/>
                <a:gd name="T54" fmla="*/ 10 w 465"/>
                <a:gd name="T55" fmla="*/ 262 h 287"/>
                <a:gd name="T56" fmla="*/ 455 w 465"/>
                <a:gd name="T57" fmla="*/ 262 h 287"/>
                <a:gd name="T58" fmla="*/ 436 w 465"/>
                <a:gd name="T59" fmla="*/ 278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287">
                  <a:moveTo>
                    <a:pt x="69" y="241"/>
                  </a:moveTo>
                  <a:cubicBezTo>
                    <a:pt x="396" y="241"/>
                    <a:pt x="396" y="241"/>
                    <a:pt x="396" y="241"/>
                  </a:cubicBezTo>
                  <a:cubicBezTo>
                    <a:pt x="407" y="241"/>
                    <a:pt x="415" y="233"/>
                    <a:pt x="415" y="222"/>
                  </a:cubicBezTo>
                  <a:cubicBezTo>
                    <a:pt x="415" y="19"/>
                    <a:pt x="415" y="19"/>
                    <a:pt x="415" y="19"/>
                  </a:cubicBezTo>
                  <a:cubicBezTo>
                    <a:pt x="415" y="8"/>
                    <a:pt x="407" y="0"/>
                    <a:pt x="39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8"/>
                    <a:pt x="50" y="19"/>
                  </a:cubicBezTo>
                  <a:cubicBezTo>
                    <a:pt x="50" y="222"/>
                    <a:pt x="50" y="222"/>
                    <a:pt x="50" y="222"/>
                  </a:cubicBezTo>
                  <a:cubicBezTo>
                    <a:pt x="50" y="233"/>
                    <a:pt x="59" y="241"/>
                    <a:pt x="69" y="241"/>
                  </a:cubicBezTo>
                  <a:close/>
                  <a:moveTo>
                    <a:pt x="59" y="19"/>
                  </a:moveTo>
                  <a:cubicBezTo>
                    <a:pt x="59" y="13"/>
                    <a:pt x="64" y="9"/>
                    <a:pt x="69" y="9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402" y="9"/>
                    <a:pt x="406" y="13"/>
                    <a:pt x="406" y="19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06" y="227"/>
                    <a:pt x="402" y="232"/>
                    <a:pt x="396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4" y="232"/>
                    <a:pt x="59" y="227"/>
                    <a:pt x="59" y="222"/>
                  </a:cubicBezTo>
                  <a:lnTo>
                    <a:pt x="59" y="19"/>
                  </a:lnTo>
                  <a:close/>
                  <a:moveTo>
                    <a:pt x="461" y="253"/>
                  </a:moveTo>
                  <a:cubicBezTo>
                    <a:pt x="5" y="253"/>
                    <a:pt x="5" y="253"/>
                    <a:pt x="5" y="253"/>
                  </a:cubicBezTo>
                  <a:cubicBezTo>
                    <a:pt x="2" y="253"/>
                    <a:pt x="0" y="255"/>
                    <a:pt x="0" y="257"/>
                  </a:cubicBezTo>
                  <a:cubicBezTo>
                    <a:pt x="0" y="274"/>
                    <a:pt x="14" y="287"/>
                    <a:pt x="30" y="287"/>
                  </a:cubicBezTo>
                  <a:cubicBezTo>
                    <a:pt x="436" y="287"/>
                    <a:pt x="436" y="287"/>
                    <a:pt x="436" y="287"/>
                  </a:cubicBezTo>
                  <a:cubicBezTo>
                    <a:pt x="452" y="287"/>
                    <a:pt x="465" y="274"/>
                    <a:pt x="465" y="257"/>
                  </a:cubicBezTo>
                  <a:cubicBezTo>
                    <a:pt x="465" y="255"/>
                    <a:pt x="463" y="253"/>
                    <a:pt x="461" y="253"/>
                  </a:cubicBezTo>
                  <a:close/>
                  <a:moveTo>
                    <a:pt x="436" y="278"/>
                  </a:moveTo>
                  <a:cubicBezTo>
                    <a:pt x="30" y="278"/>
                    <a:pt x="30" y="278"/>
                    <a:pt x="30" y="278"/>
                  </a:cubicBezTo>
                  <a:cubicBezTo>
                    <a:pt x="20" y="278"/>
                    <a:pt x="12" y="271"/>
                    <a:pt x="10" y="262"/>
                  </a:cubicBezTo>
                  <a:cubicBezTo>
                    <a:pt x="455" y="262"/>
                    <a:pt x="455" y="262"/>
                    <a:pt x="455" y="262"/>
                  </a:cubicBezTo>
                  <a:cubicBezTo>
                    <a:pt x="453" y="271"/>
                    <a:pt x="445" y="278"/>
                    <a:pt x="436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62204" y="3210907"/>
            <a:ext cx="810451" cy="764217"/>
            <a:chOff x="6286140" y="3210907"/>
            <a:chExt cx="810451" cy="764217"/>
          </a:xfrm>
        </p:grpSpPr>
        <p:sp>
          <p:nvSpPr>
            <p:cNvPr id="54" name="Oval 53"/>
            <p:cNvSpPr/>
            <p:nvPr/>
          </p:nvSpPr>
          <p:spPr>
            <a:xfrm>
              <a:off x="6286140" y="321090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8" name="Freeform 133"/>
            <p:cNvSpPr>
              <a:spLocks noEditPoints="1"/>
            </p:cNvSpPr>
            <p:nvPr/>
          </p:nvSpPr>
          <p:spPr bwMode="auto">
            <a:xfrm>
              <a:off x="6474809" y="3356992"/>
              <a:ext cx="435635" cy="438085"/>
            </a:xfrm>
            <a:custGeom>
              <a:avLst/>
              <a:gdLst>
                <a:gd name="T0" fmla="*/ 534 w 534"/>
                <a:gd name="T1" fmla="*/ 211 h 536"/>
                <a:gd name="T2" fmla="*/ 533 w 534"/>
                <a:gd name="T3" fmla="*/ 209 h 536"/>
                <a:gd name="T4" fmla="*/ 532 w 534"/>
                <a:gd name="T5" fmla="*/ 208 h 536"/>
                <a:gd name="T6" fmla="*/ 532 w 534"/>
                <a:gd name="T7" fmla="*/ 207 h 536"/>
                <a:gd name="T8" fmla="*/ 531 w 534"/>
                <a:gd name="T9" fmla="*/ 207 h 536"/>
                <a:gd name="T10" fmla="*/ 465 w 534"/>
                <a:gd name="T11" fmla="*/ 93 h 536"/>
                <a:gd name="T12" fmla="*/ 391 w 534"/>
                <a:gd name="T13" fmla="*/ 86 h 536"/>
                <a:gd name="T14" fmla="*/ 219 w 534"/>
                <a:gd name="T15" fmla="*/ 23 h 536"/>
                <a:gd name="T16" fmla="*/ 76 w 534"/>
                <a:gd name="T17" fmla="*/ 86 h 536"/>
                <a:gd name="T18" fmla="*/ 69 w 534"/>
                <a:gd name="T19" fmla="*/ 150 h 536"/>
                <a:gd name="T20" fmla="*/ 2 w 534"/>
                <a:gd name="T21" fmla="*/ 207 h 536"/>
                <a:gd name="T22" fmla="*/ 1 w 534"/>
                <a:gd name="T23" fmla="*/ 208 h 536"/>
                <a:gd name="T24" fmla="*/ 1 w 534"/>
                <a:gd name="T25" fmla="*/ 209 h 536"/>
                <a:gd name="T26" fmla="*/ 0 w 534"/>
                <a:gd name="T27" fmla="*/ 210 h 536"/>
                <a:gd name="T28" fmla="*/ 0 w 534"/>
                <a:gd name="T29" fmla="*/ 212 h 536"/>
                <a:gd name="T30" fmla="*/ 0 w 534"/>
                <a:gd name="T31" fmla="*/ 529 h 536"/>
                <a:gd name="T32" fmla="*/ 527 w 534"/>
                <a:gd name="T33" fmla="*/ 536 h 536"/>
                <a:gd name="T34" fmla="*/ 534 w 534"/>
                <a:gd name="T35" fmla="*/ 212 h 536"/>
                <a:gd name="T36" fmla="*/ 520 w 534"/>
                <a:gd name="T37" fmla="*/ 227 h 536"/>
                <a:gd name="T38" fmla="*/ 373 w 534"/>
                <a:gd name="T39" fmla="*/ 352 h 536"/>
                <a:gd name="T40" fmla="*/ 516 w 534"/>
                <a:gd name="T41" fmla="*/ 212 h 536"/>
                <a:gd name="T42" fmla="*/ 465 w 534"/>
                <a:gd name="T43" fmla="*/ 168 h 536"/>
                <a:gd name="T44" fmla="*/ 228 w 534"/>
                <a:gd name="T45" fmla="*/ 33 h 536"/>
                <a:gd name="T46" fmla="*/ 369 w 534"/>
                <a:gd name="T47" fmla="*/ 86 h 536"/>
                <a:gd name="T48" fmla="*/ 228 w 534"/>
                <a:gd name="T49" fmla="*/ 33 h 536"/>
                <a:gd name="T50" fmla="*/ 451 w 534"/>
                <a:gd name="T51" fmla="*/ 267 h 536"/>
                <a:gd name="T52" fmla="*/ 316 w 534"/>
                <a:gd name="T53" fmla="*/ 303 h 536"/>
                <a:gd name="T54" fmla="*/ 171 w 534"/>
                <a:gd name="T55" fmla="*/ 344 h 536"/>
                <a:gd name="T56" fmla="*/ 83 w 534"/>
                <a:gd name="T57" fmla="*/ 100 h 536"/>
                <a:gd name="T58" fmla="*/ 14 w 534"/>
                <a:gd name="T59" fmla="*/ 227 h 536"/>
                <a:gd name="T60" fmla="*/ 14 w 534"/>
                <a:gd name="T61" fmla="*/ 477 h 536"/>
                <a:gd name="T62" fmla="*/ 69 w 534"/>
                <a:gd name="T63" fmla="*/ 256 h 536"/>
                <a:gd name="T64" fmla="*/ 69 w 534"/>
                <a:gd name="T65" fmla="*/ 169 h 536"/>
                <a:gd name="T66" fmla="*/ 14 w 534"/>
                <a:gd name="T67" fmla="*/ 522 h 536"/>
                <a:gd name="T68" fmla="*/ 228 w 534"/>
                <a:gd name="T69" fmla="*/ 314 h 536"/>
                <a:gd name="T70" fmla="*/ 520 w 534"/>
                <a:gd name="T71" fmla="*/ 496 h 536"/>
                <a:gd name="T72" fmla="*/ 14 w 534"/>
                <a:gd name="T73" fmla="*/ 52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4" h="536">
                  <a:moveTo>
                    <a:pt x="534" y="212"/>
                  </a:moveTo>
                  <a:cubicBezTo>
                    <a:pt x="534" y="211"/>
                    <a:pt x="534" y="211"/>
                    <a:pt x="534" y="211"/>
                  </a:cubicBezTo>
                  <a:cubicBezTo>
                    <a:pt x="533" y="211"/>
                    <a:pt x="533" y="210"/>
                    <a:pt x="533" y="210"/>
                  </a:cubicBezTo>
                  <a:cubicBezTo>
                    <a:pt x="533" y="210"/>
                    <a:pt x="533" y="210"/>
                    <a:pt x="533" y="209"/>
                  </a:cubicBezTo>
                  <a:cubicBezTo>
                    <a:pt x="533" y="209"/>
                    <a:pt x="533" y="209"/>
                    <a:pt x="533" y="209"/>
                  </a:cubicBezTo>
                  <a:cubicBezTo>
                    <a:pt x="533" y="209"/>
                    <a:pt x="533" y="208"/>
                    <a:pt x="532" y="208"/>
                  </a:cubicBezTo>
                  <a:cubicBezTo>
                    <a:pt x="532" y="208"/>
                    <a:pt x="532" y="208"/>
                    <a:pt x="532" y="208"/>
                  </a:cubicBezTo>
                  <a:cubicBezTo>
                    <a:pt x="532" y="208"/>
                    <a:pt x="532" y="207"/>
                    <a:pt x="532" y="207"/>
                  </a:cubicBezTo>
                  <a:cubicBezTo>
                    <a:pt x="532" y="207"/>
                    <a:pt x="532" y="207"/>
                    <a:pt x="532" y="207"/>
                  </a:cubicBezTo>
                  <a:cubicBezTo>
                    <a:pt x="531" y="207"/>
                    <a:pt x="531" y="207"/>
                    <a:pt x="531" y="207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5" y="93"/>
                    <a:pt x="465" y="93"/>
                    <a:pt x="465" y="93"/>
                  </a:cubicBezTo>
                  <a:cubicBezTo>
                    <a:pt x="465" y="89"/>
                    <a:pt x="461" y="86"/>
                    <a:pt x="458" y="86"/>
                  </a:cubicBezTo>
                  <a:cubicBezTo>
                    <a:pt x="391" y="86"/>
                    <a:pt x="391" y="86"/>
                    <a:pt x="391" y="86"/>
                  </a:cubicBezTo>
                  <a:cubicBezTo>
                    <a:pt x="316" y="23"/>
                    <a:pt x="316" y="23"/>
                    <a:pt x="316" y="23"/>
                  </a:cubicBezTo>
                  <a:cubicBezTo>
                    <a:pt x="289" y="0"/>
                    <a:pt x="246" y="0"/>
                    <a:pt x="219" y="2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2" y="86"/>
                    <a:pt x="69" y="89"/>
                    <a:pt x="69" y="93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2" y="207"/>
                    <a:pt x="2" y="207"/>
                    <a:pt x="1" y="207"/>
                  </a:cubicBezTo>
                  <a:cubicBezTo>
                    <a:pt x="1" y="207"/>
                    <a:pt x="1" y="208"/>
                    <a:pt x="1" y="208"/>
                  </a:cubicBezTo>
                  <a:cubicBezTo>
                    <a:pt x="1" y="208"/>
                    <a:pt x="1" y="208"/>
                    <a:pt x="1" y="208"/>
                  </a:cubicBezTo>
                  <a:cubicBezTo>
                    <a:pt x="1" y="208"/>
                    <a:pt x="1" y="209"/>
                    <a:pt x="1" y="20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1"/>
                    <a:pt x="0" y="211"/>
                  </a:cubicBezTo>
                  <a:cubicBezTo>
                    <a:pt x="0" y="211"/>
                    <a:pt x="0" y="211"/>
                    <a:pt x="0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529"/>
                    <a:pt x="0" y="529"/>
                    <a:pt x="0" y="529"/>
                  </a:cubicBezTo>
                  <a:cubicBezTo>
                    <a:pt x="0" y="533"/>
                    <a:pt x="3" y="536"/>
                    <a:pt x="7" y="536"/>
                  </a:cubicBezTo>
                  <a:cubicBezTo>
                    <a:pt x="527" y="536"/>
                    <a:pt x="527" y="536"/>
                    <a:pt x="527" y="536"/>
                  </a:cubicBezTo>
                  <a:cubicBezTo>
                    <a:pt x="530" y="536"/>
                    <a:pt x="534" y="533"/>
                    <a:pt x="534" y="529"/>
                  </a:cubicBezTo>
                  <a:cubicBezTo>
                    <a:pt x="534" y="212"/>
                    <a:pt x="534" y="212"/>
                    <a:pt x="534" y="212"/>
                  </a:cubicBezTo>
                  <a:cubicBezTo>
                    <a:pt x="534" y="212"/>
                    <a:pt x="534" y="212"/>
                    <a:pt x="534" y="212"/>
                  </a:cubicBezTo>
                  <a:close/>
                  <a:moveTo>
                    <a:pt x="520" y="227"/>
                  </a:moveTo>
                  <a:cubicBezTo>
                    <a:pt x="520" y="477"/>
                    <a:pt x="520" y="477"/>
                    <a:pt x="520" y="477"/>
                  </a:cubicBezTo>
                  <a:cubicBezTo>
                    <a:pt x="373" y="352"/>
                    <a:pt x="373" y="352"/>
                    <a:pt x="373" y="352"/>
                  </a:cubicBezTo>
                  <a:lnTo>
                    <a:pt x="520" y="227"/>
                  </a:lnTo>
                  <a:close/>
                  <a:moveTo>
                    <a:pt x="516" y="212"/>
                  </a:moveTo>
                  <a:cubicBezTo>
                    <a:pt x="465" y="255"/>
                    <a:pt x="465" y="255"/>
                    <a:pt x="465" y="255"/>
                  </a:cubicBezTo>
                  <a:cubicBezTo>
                    <a:pt x="465" y="168"/>
                    <a:pt x="465" y="168"/>
                    <a:pt x="465" y="168"/>
                  </a:cubicBezTo>
                  <a:lnTo>
                    <a:pt x="516" y="212"/>
                  </a:lnTo>
                  <a:close/>
                  <a:moveTo>
                    <a:pt x="228" y="33"/>
                  </a:moveTo>
                  <a:cubicBezTo>
                    <a:pt x="250" y="15"/>
                    <a:pt x="285" y="15"/>
                    <a:pt x="307" y="33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166" y="86"/>
                    <a:pt x="166" y="86"/>
                    <a:pt x="166" y="86"/>
                  </a:cubicBezTo>
                  <a:lnTo>
                    <a:pt x="228" y="33"/>
                  </a:lnTo>
                  <a:close/>
                  <a:moveTo>
                    <a:pt x="451" y="100"/>
                  </a:moveTo>
                  <a:cubicBezTo>
                    <a:pt x="451" y="267"/>
                    <a:pt x="451" y="267"/>
                    <a:pt x="451" y="267"/>
                  </a:cubicBezTo>
                  <a:cubicBezTo>
                    <a:pt x="362" y="342"/>
                    <a:pt x="362" y="342"/>
                    <a:pt x="362" y="342"/>
                  </a:cubicBezTo>
                  <a:cubicBezTo>
                    <a:pt x="316" y="303"/>
                    <a:pt x="316" y="303"/>
                    <a:pt x="316" y="303"/>
                  </a:cubicBezTo>
                  <a:cubicBezTo>
                    <a:pt x="289" y="280"/>
                    <a:pt x="246" y="280"/>
                    <a:pt x="219" y="303"/>
                  </a:cubicBezTo>
                  <a:cubicBezTo>
                    <a:pt x="171" y="344"/>
                    <a:pt x="171" y="344"/>
                    <a:pt x="171" y="344"/>
                  </a:cubicBezTo>
                  <a:cubicBezTo>
                    <a:pt x="83" y="268"/>
                    <a:pt x="83" y="268"/>
                    <a:pt x="83" y="268"/>
                  </a:cubicBezTo>
                  <a:cubicBezTo>
                    <a:pt x="83" y="100"/>
                    <a:pt x="83" y="100"/>
                    <a:pt x="83" y="100"/>
                  </a:cubicBezTo>
                  <a:lnTo>
                    <a:pt x="451" y="100"/>
                  </a:lnTo>
                  <a:close/>
                  <a:moveTo>
                    <a:pt x="14" y="227"/>
                  </a:moveTo>
                  <a:cubicBezTo>
                    <a:pt x="161" y="353"/>
                    <a:pt x="161" y="353"/>
                    <a:pt x="161" y="353"/>
                  </a:cubicBezTo>
                  <a:cubicBezTo>
                    <a:pt x="14" y="477"/>
                    <a:pt x="14" y="477"/>
                    <a:pt x="14" y="477"/>
                  </a:cubicBezTo>
                  <a:lnTo>
                    <a:pt x="14" y="227"/>
                  </a:lnTo>
                  <a:close/>
                  <a:moveTo>
                    <a:pt x="69" y="256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69" y="169"/>
                    <a:pt x="69" y="169"/>
                    <a:pt x="69" y="169"/>
                  </a:cubicBezTo>
                  <a:lnTo>
                    <a:pt x="69" y="256"/>
                  </a:lnTo>
                  <a:close/>
                  <a:moveTo>
                    <a:pt x="14" y="522"/>
                  </a:moveTo>
                  <a:cubicBezTo>
                    <a:pt x="14" y="496"/>
                    <a:pt x="14" y="496"/>
                    <a:pt x="14" y="496"/>
                  </a:cubicBezTo>
                  <a:cubicBezTo>
                    <a:pt x="228" y="314"/>
                    <a:pt x="228" y="314"/>
                    <a:pt x="228" y="314"/>
                  </a:cubicBezTo>
                  <a:cubicBezTo>
                    <a:pt x="250" y="295"/>
                    <a:pt x="285" y="295"/>
                    <a:pt x="307" y="314"/>
                  </a:cubicBezTo>
                  <a:cubicBezTo>
                    <a:pt x="520" y="496"/>
                    <a:pt x="520" y="496"/>
                    <a:pt x="520" y="496"/>
                  </a:cubicBezTo>
                  <a:cubicBezTo>
                    <a:pt x="520" y="522"/>
                    <a:pt x="520" y="522"/>
                    <a:pt x="520" y="522"/>
                  </a:cubicBezTo>
                  <a:lnTo>
                    <a:pt x="14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Freeform 110"/>
          <p:cNvSpPr>
            <a:spLocks noEditPoints="1"/>
          </p:cNvSpPr>
          <p:nvPr/>
        </p:nvSpPr>
        <p:spPr bwMode="auto">
          <a:xfrm>
            <a:off x="10918514" y="3122369"/>
            <a:ext cx="718172" cy="836223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506994" y="3222995"/>
            <a:ext cx="810451" cy="764217"/>
            <a:chOff x="4930930" y="3222995"/>
            <a:chExt cx="810451" cy="764217"/>
          </a:xfrm>
        </p:grpSpPr>
        <p:sp>
          <p:nvSpPr>
            <p:cNvPr id="40" name="Oval 39"/>
            <p:cNvSpPr/>
            <p:nvPr/>
          </p:nvSpPr>
          <p:spPr>
            <a:xfrm>
              <a:off x="4930930" y="3222995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Freeform 107"/>
            <p:cNvSpPr>
              <a:spLocks noEditPoints="1"/>
            </p:cNvSpPr>
            <p:nvPr/>
          </p:nvSpPr>
          <p:spPr bwMode="auto">
            <a:xfrm>
              <a:off x="5153938" y="3411737"/>
              <a:ext cx="388354" cy="385307"/>
            </a:xfrm>
            <a:custGeom>
              <a:avLst/>
              <a:gdLst>
                <a:gd name="T0" fmla="*/ 591 w 610"/>
                <a:gd name="T1" fmla="*/ 523 h 606"/>
                <a:gd name="T2" fmla="*/ 463 w 610"/>
                <a:gd name="T3" fmla="*/ 395 h 606"/>
                <a:gd name="T4" fmla="*/ 432 w 610"/>
                <a:gd name="T5" fmla="*/ 74 h 606"/>
                <a:gd name="T6" fmla="*/ 253 w 610"/>
                <a:gd name="T7" fmla="*/ 0 h 606"/>
                <a:gd name="T8" fmla="*/ 74 w 610"/>
                <a:gd name="T9" fmla="*/ 74 h 606"/>
                <a:gd name="T10" fmla="*/ 0 w 610"/>
                <a:gd name="T11" fmla="*/ 253 h 606"/>
                <a:gd name="T12" fmla="*/ 74 w 610"/>
                <a:gd name="T13" fmla="*/ 433 h 606"/>
                <a:gd name="T14" fmla="*/ 253 w 610"/>
                <a:gd name="T15" fmla="*/ 507 h 606"/>
                <a:gd name="T16" fmla="*/ 395 w 610"/>
                <a:gd name="T17" fmla="*/ 464 h 606"/>
                <a:gd name="T18" fmla="*/ 522 w 610"/>
                <a:gd name="T19" fmla="*/ 591 h 606"/>
                <a:gd name="T20" fmla="*/ 557 w 610"/>
                <a:gd name="T21" fmla="*/ 606 h 606"/>
                <a:gd name="T22" fmla="*/ 591 w 610"/>
                <a:gd name="T23" fmla="*/ 591 h 606"/>
                <a:gd name="T24" fmla="*/ 591 w 610"/>
                <a:gd name="T25" fmla="*/ 523 h 606"/>
                <a:gd name="T26" fmla="*/ 84 w 610"/>
                <a:gd name="T27" fmla="*/ 423 h 606"/>
                <a:gd name="T28" fmla="*/ 14 w 610"/>
                <a:gd name="T29" fmla="*/ 253 h 606"/>
                <a:gd name="T30" fmla="*/ 84 w 610"/>
                <a:gd name="T31" fmla="*/ 84 h 606"/>
                <a:gd name="T32" fmla="*/ 253 w 610"/>
                <a:gd name="T33" fmla="*/ 14 h 606"/>
                <a:gd name="T34" fmla="*/ 422 w 610"/>
                <a:gd name="T35" fmla="*/ 84 h 606"/>
                <a:gd name="T36" fmla="*/ 449 w 610"/>
                <a:gd name="T37" fmla="*/ 391 h 606"/>
                <a:gd name="T38" fmla="*/ 448 w 610"/>
                <a:gd name="T39" fmla="*/ 392 h 606"/>
                <a:gd name="T40" fmla="*/ 422 w 610"/>
                <a:gd name="T41" fmla="*/ 423 h 606"/>
                <a:gd name="T42" fmla="*/ 392 w 610"/>
                <a:gd name="T43" fmla="*/ 448 h 606"/>
                <a:gd name="T44" fmla="*/ 391 w 610"/>
                <a:gd name="T45" fmla="*/ 449 h 606"/>
                <a:gd name="T46" fmla="*/ 253 w 610"/>
                <a:gd name="T47" fmla="*/ 493 h 606"/>
                <a:gd name="T48" fmla="*/ 84 w 610"/>
                <a:gd name="T49" fmla="*/ 423 h 606"/>
                <a:gd name="T50" fmla="*/ 581 w 610"/>
                <a:gd name="T51" fmla="*/ 581 h 606"/>
                <a:gd name="T52" fmla="*/ 532 w 610"/>
                <a:gd name="T53" fmla="*/ 581 h 606"/>
                <a:gd name="T54" fmla="*/ 406 w 610"/>
                <a:gd name="T55" fmla="*/ 455 h 606"/>
                <a:gd name="T56" fmla="*/ 432 w 610"/>
                <a:gd name="T57" fmla="*/ 433 h 606"/>
                <a:gd name="T58" fmla="*/ 455 w 610"/>
                <a:gd name="T59" fmla="*/ 406 h 606"/>
                <a:gd name="T60" fmla="*/ 581 w 610"/>
                <a:gd name="T61" fmla="*/ 533 h 606"/>
                <a:gd name="T62" fmla="*/ 581 w 610"/>
                <a:gd name="T63" fmla="*/ 58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0" h="606">
                  <a:moveTo>
                    <a:pt x="591" y="523"/>
                  </a:moveTo>
                  <a:cubicBezTo>
                    <a:pt x="463" y="395"/>
                    <a:pt x="463" y="395"/>
                    <a:pt x="463" y="395"/>
                  </a:cubicBezTo>
                  <a:cubicBezTo>
                    <a:pt x="530" y="296"/>
                    <a:pt x="519" y="161"/>
                    <a:pt x="432" y="74"/>
                  </a:cubicBezTo>
                  <a:cubicBezTo>
                    <a:pt x="384" y="26"/>
                    <a:pt x="321" y="0"/>
                    <a:pt x="253" y="0"/>
                  </a:cubicBezTo>
                  <a:cubicBezTo>
                    <a:pt x="185" y="0"/>
                    <a:pt x="122" y="26"/>
                    <a:pt x="74" y="74"/>
                  </a:cubicBezTo>
                  <a:cubicBezTo>
                    <a:pt x="26" y="122"/>
                    <a:pt x="0" y="186"/>
                    <a:pt x="0" y="253"/>
                  </a:cubicBezTo>
                  <a:cubicBezTo>
                    <a:pt x="0" y="321"/>
                    <a:pt x="26" y="385"/>
                    <a:pt x="74" y="433"/>
                  </a:cubicBezTo>
                  <a:cubicBezTo>
                    <a:pt x="122" y="480"/>
                    <a:pt x="185" y="507"/>
                    <a:pt x="253" y="507"/>
                  </a:cubicBezTo>
                  <a:cubicBezTo>
                    <a:pt x="304" y="507"/>
                    <a:pt x="353" y="492"/>
                    <a:pt x="395" y="464"/>
                  </a:cubicBezTo>
                  <a:cubicBezTo>
                    <a:pt x="522" y="591"/>
                    <a:pt x="522" y="591"/>
                    <a:pt x="522" y="591"/>
                  </a:cubicBezTo>
                  <a:cubicBezTo>
                    <a:pt x="532" y="601"/>
                    <a:pt x="544" y="606"/>
                    <a:pt x="557" y="606"/>
                  </a:cubicBezTo>
                  <a:cubicBezTo>
                    <a:pt x="569" y="606"/>
                    <a:pt x="582" y="601"/>
                    <a:pt x="591" y="591"/>
                  </a:cubicBezTo>
                  <a:cubicBezTo>
                    <a:pt x="610" y="572"/>
                    <a:pt x="610" y="542"/>
                    <a:pt x="591" y="523"/>
                  </a:cubicBezTo>
                  <a:close/>
                  <a:moveTo>
                    <a:pt x="84" y="423"/>
                  </a:moveTo>
                  <a:cubicBezTo>
                    <a:pt x="39" y="377"/>
                    <a:pt x="14" y="317"/>
                    <a:pt x="14" y="253"/>
                  </a:cubicBezTo>
                  <a:cubicBezTo>
                    <a:pt x="14" y="189"/>
                    <a:pt x="39" y="129"/>
                    <a:pt x="84" y="84"/>
                  </a:cubicBezTo>
                  <a:cubicBezTo>
                    <a:pt x="129" y="39"/>
                    <a:pt x="189" y="14"/>
                    <a:pt x="253" y="14"/>
                  </a:cubicBezTo>
                  <a:cubicBezTo>
                    <a:pt x="317" y="14"/>
                    <a:pt x="377" y="39"/>
                    <a:pt x="422" y="84"/>
                  </a:cubicBezTo>
                  <a:cubicBezTo>
                    <a:pt x="506" y="168"/>
                    <a:pt x="514" y="298"/>
                    <a:pt x="449" y="391"/>
                  </a:cubicBezTo>
                  <a:cubicBezTo>
                    <a:pt x="448" y="392"/>
                    <a:pt x="448" y="392"/>
                    <a:pt x="448" y="392"/>
                  </a:cubicBezTo>
                  <a:cubicBezTo>
                    <a:pt x="440" y="403"/>
                    <a:pt x="432" y="413"/>
                    <a:pt x="422" y="423"/>
                  </a:cubicBezTo>
                  <a:cubicBezTo>
                    <a:pt x="413" y="432"/>
                    <a:pt x="403" y="441"/>
                    <a:pt x="392" y="448"/>
                  </a:cubicBezTo>
                  <a:cubicBezTo>
                    <a:pt x="392" y="448"/>
                    <a:pt x="391" y="449"/>
                    <a:pt x="391" y="449"/>
                  </a:cubicBezTo>
                  <a:cubicBezTo>
                    <a:pt x="351" y="477"/>
                    <a:pt x="303" y="493"/>
                    <a:pt x="253" y="493"/>
                  </a:cubicBezTo>
                  <a:cubicBezTo>
                    <a:pt x="189" y="493"/>
                    <a:pt x="129" y="468"/>
                    <a:pt x="84" y="423"/>
                  </a:cubicBezTo>
                  <a:close/>
                  <a:moveTo>
                    <a:pt x="581" y="581"/>
                  </a:moveTo>
                  <a:cubicBezTo>
                    <a:pt x="568" y="595"/>
                    <a:pt x="546" y="595"/>
                    <a:pt x="532" y="581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15" y="448"/>
                    <a:pt x="424" y="441"/>
                    <a:pt x="432" y="433"/>
                  </a:cubicBezTo>
                  <a:cubicBezTo>
                    <a:pt x="440" y="424"/>
                    <a:pt x="448" y="415"/>
                    <a:pt x="455" y="406"/>
                  </a:cubicBezTo>
                  <a:cubicBezTo>
                    <a:pt x="581" y="533"/>
                    <a:pt x="581" y="533"/>
                    <a:pt x="581" y="533"/>
                  </a:cubicBezTo>
                  <a:cubicBezTo>
                    <a:pt x="595" y="546"/>
                    <a:pt x="595" y="568"/>
                    <a:pt x="581" y="5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51784" y="3222997"/>
            <a:ext cx="810451" cy="764217"/>
            <a:chOff x="3575720" y="3222997"/>
            <a:chExt cx="810451" cy="764217"/>
          </a:xfrm>
        </p:grpSpPr>
        <p:sp>
          <p:nvSpPr>
            <p:cNvPr id="37" name="Oval 36"/>
            <p:cNvSpPr/>
            <p:nvPr/>
          </p:nvSpPr>
          <p:spPr>
            <a:xfrm>
              <a:off x="3575720" y="322299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3" name="Freeform 31"/>
            <p:cNvSpPr>
              <a:spLocks noEditPoints="1"/>
            </p:cNvSpPr>
            <p:nvPr/>
          </p:nvSpPr>
          <p:spPr bwMode="auto">
            <a:xfrm>
              <a:off x="3778376" y="3337625"/>
              <a:ext cx="409412" cy="436416"/>
            </a:xfrm>
            <a:custGeom>
              <a:avLst/>
              <a:gdLst>
                <a:gd name="T0" fmla="*/ 68 w 436"/>
                <a:gd name="T1" fmla="*/ 141 h 421"/>
                <a:gd name="T2" fmla="*/ 29 w 436"/>
                <a:gd name="T3" fmla="*/ 353 h 421"/>
                <a:gd name="T4" fmla="*/ 321 w 436"/>
                <a:gd name="T5" fmla="*/ 392 h 421"/>
                <a:gd name="T6" fmla="*/ 360 w 436"/>
                <a:gd name="T7" fmla="*/ 180 h 421"/>
                <a:gd name="T8" fmla="*/ 351 w 436"/>
                <a:gd name="T9" fmla="*/ 353 h 421"/>
                <a:gd name="T10" fmla="*/ 68 w 436"/>
                <a:gd name="T11" fmla="*/ 383 h 421"/>
                <a:gd name="T12" fmla="*/ 38 w 436"/>
                <a:gd name="T13" fmla="*/ 180 h 421"/>
                <a:gd name="T14" fmla="*/ 321 w 436"/>
                <a:gd name="T15" fmla="*/ 150 h 421"/>
                <a:gd name="T16" fmla="*/ 351 w 436"/>
                <a:gd name="T17" fmla="*/ 353 h 421"/>
                <a:gd name="T18" fmla="*/ 370 w 436"/>
                <a:gd name="T19" fmla="*/ 203 h 421"/>
                <a:gd name="T20" fmla="*/ 417 w 436"/>
                <a:gd name="T21" fmla="*/ 203 h 421"/>
                <a:gd name="T22" fmla="*/ 393 w 436"/>
                <a:gd name="T23" fmla="*/ 217 h 421"/>
                <a:gd name="T24" fmla="*/ 393 w 436"/>
                <a:gd name="T25" fmla="*/ 189 h 421"/>
                <a:gd name="T26" fmla="*/ 393 w 436"/>
                <a:gd name="T27" fmla="*/ 217 h 421"/>
                <a:gd name="T28" fmla="*/ 231 w 436"/>
                <a:gd name="T29" fmla="*/ 112 h 421"/>
                <a:gd name="T30" fmla="*/ 338 w 436"/>
                <a:gd name="T31" fmla="*/ 2 h 421"/>
                <a:gd name="T32" fmla="*/ 219 w 436"/>
                <a:gd name="T33" fmla="*/ 110 h 421"/>
                <a:gd name="T34" fmla="*/ 154 w 436"/>
                <a:gd name="T35" fmla="*/ 60 h 421"/>
                <a:gd name="T36" fmla="*/ 207 w 436"/>
                <a:gd name="T37" fmla="*/ 112 h 421"/>
                <a:gd name="T38" fmla="*/ 0 w 436"/>
                <a:gd name="T39" fmla="*/ 175 h 421"/>
                <a:gd name="T40" fmla="*/ 63 w 436"/>
                <a:gd name="T41" fmla="*/ 421 h 421"/>
                <a:gd name="T42" fmla="*/ 436 w 436"/>
                <a:gd name="T43" fmla="*/ 358 h 421"/>
                <a:gd name="T44" fmla="*/ 373 w 436"/>
                <a:gd name="T45" fmla="*/ 112 h 421"/>
                <a:gd name="T46" fmla="*/ 373 w 436"/>
                <a:gd name="T47" fmla="*/ 411 h 421"/>
                <a:gd name="T48" fmla="*/ 9 w 436"/>
                <a:gd name="T49" fmla="*/ 358 h 421"/>
                <a:gd name="T50" fmla="*/ 63 w 436"/>
                <a:gd name="T51" fmla="*/ 121 h 421"/>
                <a:gd name="T52" fmla="*/ 427 w 436"/>
                <a:gd name="T53" fmla="*/ 175 h 421"/>
                <a:gd name="T54" fmla="*/ 393 w 436"/>
                <a:gd name="T55" fmla="*/ 249 h 421"/>
                <a:gd name="T56" fmla="*/ 393 w 436"/>
                <a:gd name="T57" fmla="*/ 296 h 421"/>
                <a:gd name="T58" fmla="*/ 393 w 436"/>
                <a:gd name="T59" fmla="*/ 249 h 421"/>
                <a:gd name="T60" fmla="*/ 379 w 436"/>
                <a:gd name="T61" fmla="*/ 273 h 421"/>
                <a:gd name="T62" fmla="*/ 408 w 436"/>
                <a:gd name="T63" fmla="*/ 273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6" h="421">
                  <a:moveTo>
                    <a:pt x="321" y="141"/>
                  </a:moveTo>
                  <a:cubicBezTo>
                    <a:pt x="68" y="141"/>
                    <a:pt x="68" y="141"/>
                    <a:pt x="68" y="141"/>
                  </a:cubicBezTo>
                  <a:cubicBezTo>
                    <a:pt x="47" y="141"/>
                    <a:pt x="29" y="158"/>
                    <a:pt x="29" y="180"/>
                  </a:cubicBezTo>
                  <a:cubicBezTo>
                    <a:pt x="29" y="353"/>
                    <a:pt x="29" y="353"/>
                    <a:pt x="29" y="353"/>
                  </a:cubicBezTo>
                  <a:cubicBezTo>
                    <a:pt x="29" y="375"/>
                    <a:pt x="47" y="392"/>
                    <a:pt x="68" y="392"/>
                  </a:cubicBezTo>
                  <a:cubicBezTo>
                    <a:pt x="321" y="392"/>
                    <a:pt x="321" y="392"/>
                    <a:pt x="321" y="392"/>
                  </a:cubicBezTo>
                  <a:cubicBezTo>
                    <a:pt x="342" y="392"/>
                    <a:pt x="360" y="375"/>
                    <a:pt x="360" y="353"/>
                  </a:cubicBezTo>
                  <a:cubicBezTo>
                    <a:pt x="360" y="180"/>
                    <a:pt x="360" y="180"/>
                    <a:pt x="360" y="180"/>
                  </a:cubicBezTo>
                  <a:cubicBezTo>
                    <a:pt x="360" y="158"/>
                    <a:pt x="342" y="141"/>
                    <a:pt x="321" y="141"/>
                  </a:cubicBezTo>
                  <a:close/>
                  <a:moveTo>
                    <a:pt x="351" y="353"/>
                  </a:moveTo>
                  <a:cubicBezTo>
                    <a:pt x="351" y="369"/>
                    <a:pt x="337" y="383"/>
                    <a:pt x="321" y="383"/>
                  </a:cubicBezTo>
                  <a:cubicBezTo>
                    <a:pt x="68" y="383"/>
                    <a:pt x="68" y="383"/>
                    <a:pt x="68" y="383"/>
                  </a:cubicBezTo>
                  <a:cubicBezTo>
                    <a:pt x="52" y="383"/>
                    <a:pt x="38" y="369"/>
                    <a:pt x="38" y="353"/>
                  </a:cubicBezTo>
                  <a:cubicBezTo>
                    <a:pt x="38" y="180"/>
                    <a:pt x="38" y="180"/>
                    <a:pt x="38" y="180"/>
                  </a:cubicBezTo>
                  <a:cubicBezTo>
                    <a:pt x="38" y="163"/>
                    <a:pt x="52" y="150"/>
                    <a:pt x="68" y="150"/>
                  </a:cubicBezTo>
                  <a:cubicBezTo>
                    <a:pt x="321" y="150"/>
                    <a:pt x="321" y="150"/>
                    <a:pt x="321" y="150"/>
                  </a:cubicBezTo>
                  <a:cubicBezTo>
                    <a:pt x="337" y="150"/>
                    <a:pt x="351" y="163"/>
                    <a:pt x="351" y="180"/>
                  </a:cubicBezTo>
                  <a:lnTo>
                    <a:pt x="351" y="353"/>
                  </a:lnTo>
                  <a:close/>
                  <a:moveTo>
                    <a:pt x="393" y="180"/>
                  </a:moveTo>
                  <a:cubicBezTo>
                    <a:pt x="380" y="180"/>
                    <a:pt x="370" y="190"/>
                    <a:pt x="370" y="203"/>
                  </a:cubicBezTo>
                  <a:cubicBezTo>
                    <a:pt x="370" y="216"/>
                    <a:pt x="380" y="227"/>
                    <a:pt x="393" y="227"/>
                  </a:cubicBezTo>
                  <a:cubicBezTo>
                    <a:pt x="406" y="227"/>
                    <a:pt x="417" y="216"/>
                    <a:pt x="417" y="203"/>
                  </a:cubicBezTo>
                  <a:cubicBezTo>
                    <a:pt x="417" y="190"/>
                    <a:pt x="406" y="180"/>
                    <a:pt x="393" y="180"/>
                  </a:cubicBezTo>
                  <a:close/>
                  <a:moveTo>
                    <a:pt x="393" y="217"/>
                  </a:moveTo>
                  <a:cubicBezTo>
                    <a:pt x="386" y="217"/>
                    <a:pt x="379" y="211"/>
                    <a:pt x="379" y="203"/>
                  </a:cubicBezTo>
                  <a:cubicBezTo>
                    <a:pt x="379" y="195"/>
                    <a:pt x="386" y="189"/>
                    <a:pt x="393" y="189"/>
                  </a:cubicBezTo>
                  <a:cubicBezTo>
                    <a:pt x="401" y="189"/>
                    <a:pt x="408" y="195"/>
                    <a:pt x="408" y="203"/>
                  </a:cubicBezTo>
                  <a:cubicBezTo>
                    <a:pt x="408" y="211"/>
                    <a:pt x="401" y="217"/>
                    <a:pt x="393" y="217"/>
                  </a:cubicBezTo>
                  <a:close/>
                  <a:moveTo>
                    <a:pt x="373" y="112"/>
                  </a:moveTo>
                  <a:cubicBezTo>
                    <a:pt x="231" y="112"/>
                    <a:pt x="231" y="112"/>
                    <a:pt x="231" y="112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40" y="6"/>
                    <a:pt x="340" y="4"/>
                    <a:pt x="338" y="2"/>
                  </a:cubicBezTo>
                  <a:cubicBezTo>
                    <a:pt x="336" y="0"/>
                    <a:pt x="333" y="0"/>
                    <a:pt x="331" y="2"/>
                  </a:cubicBezTo>
                  <a:cubicBezTo>
                    <a:pt x="219" y="110"/>
                    <a:pt x="219" y="110"/>
                    <a:pt x="219" y="110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58"/>
                    <a:pt x="156" y="58"/>
                    <a:pt x="154" y="60"/>
                  </a:cubicBezTo>
                  <a:cubicBezTo>
                    <a:pt x="152" y="62"/>
                    <a:pt x="152" y="65"/>
                    <a:pt x="154" y="66"/>
                  </a:cubicBezTo>
                  <a:cubicBezTo>
                    <a:pt x="207" y="112"/>
                    <a:pt x="207" y="112"/>
                    <a:pt x="207" y="11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28" y="112"/>
                    <a:pt x="0" y="140"/>
                    <a:pt x="0" y="175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92"/>
                    <a:pt x="28" y="421"/>
                    <a:pt x="63" y="421"/>
                  </a:cubicBezTo>
                  <a:cubicBezTo>
                    <a:pt x="373" y="421"/>
                    <a:pt x="373" y="421"/>
                    <a:pt x="373" y="421"/>
                  </a:cubicBezTo>
                  <a:cubicBezTo>
                    <a:pt x="408" y="421"/>
                    <a:pt x="436" y="392"/>
                    <a:pt x="436" y="358"/>
                  </a:cubicBezTo>
                  <a:cubicBezTo>
                    <a:pt x="436" y="175"/>
                    <a:pt x="436" y="175"/>
                    <a:pt x="436" y="175"/>
                  </a:cubicBezTo>
                  <a:cubicBezTo>
                    <a:pt x="436" y="140"/>
                    <a:pt x="408" y="112"/>
                    <a:pt x="373" y="112"/>
                  </a:cubicBezTo>
                  <a:close/>
                  <a:moveTo>
                    <a:pt x="427" y="358"/>
                  </a:moveTo>
                  <a:cubicBezTo>
                    <a:pt x="427" y="387"/>
                    <a:pt x="403" y="411"/>
                    <a:pt x="373" y="411"/>
                  </a:cubicBezTo>
                  <a:cubicBezTo>
                    <a:pt x="63" y="411"/>
                    <a:pt x="63" y="411"/>
                    <a:pt x="63" y="411"/>
                  </a:cubicBezTo>
                  <a:cubicBezTo>
                    <a:pt x="33" y="411"/>
                    <a:pt x="9" y="387"/>
                    <a:pt x="9" y="358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9" y="146"/>
                    <a:pt x="33" y="121"/>
                    <a:pt x="63" y="121"/>
                  </a:cubicBezTo>
                  <a:cubicBezTo>
                    <a:pt x="373" y="121"/>
                    <a:pt x="373" y="121"/>
                    <a:pt x="373" y="121"/>
                  </a:cubicBezTo>
                  <a:cubicBezTo>
                    <a:pt x="403" y="121"/>
                    <a:pt x="427" y="146"/>
                    <a:pt x="427" y="175"/>
                  </a:cubicBezTo>
                  <a:lnTo>
                    <a:pt x="427" y="358"/>
                  </a:lnTo>
                  <a:close/>
                  <a:moveTo>
                    <a:pt x="393" y="249"/>
                  </a:moveTo>
                  <a:cubicBezTo>
                    <a:pt x="380" y="249"/>
                    <a:pt x="370" y="260"/>
                    <a:pt x="370" y="273"/>
                  </a:cubicBezTo>
                  <a:cubicBezTo>
                    <a:pt x="370" y="286"/>
                    <a:pt x="380" y="296"/>
                    <a:pt x="393" y="296"/>
                  </a:cubicBezTo>
                  <a:cubicBezTo>
                    <a:pt x="406" y="296"/>
                    <a:pt x="417" y="286"/>
                    <a:pt x="417" y="273"/>
                  </a:cubicBezTo>
                  <a:cubicBezTo>
                    <a:pt x="417" y="260"/>
                    <a:pt x="406" y="249"/>
                    <a:pt x="393" y="249"/>
                  </a:cubicBezTo>
                  <a:close/>
                  <a:moveTo>
                    <a:pt x="393" y="287"/>
                  </a:moveTo>
                  <a:cubicBezTo>
                    <a:pt x="386" y="287"/>
                    <a:pt x="379" y="281"/>
                    <a:pt x="379" y="273"/>
                  </a:cubicBezTo>
                  <a:cubicBezTo>
                    <a:pt x="379" y="265"/>
                    <a:pt x="386" y="259"/>
                    <a:pt x="393" y="259"/>
                  </a:cubicBezTo>
                  <a:cubicBezTo>
                    <a:pt x="401" y="259"/>
                    <a:pt x="408" y="265"/>
                    <a:pt x="408" y="273"/>
                  </a:cubicBezTo>
                  <a:cubicBezTo>
                    <a:pt x="408" y="281"/>
                    <a:pt x="401" y="287"/>
                    <a:pt x="393" y="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8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CONVERTING &amp; NON-CONVERTING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70650"/>
            <a:ext cx="431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lang="en-US" sz="1067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22587" y="1577860"/>
            <a:ext cx="7739931" cy="517446"/>
          </a:xfrm>
          <a:prstGeom prst="rect">
            <a:avLst/>
          </a:prstGeom>
          <a:noFill/>
        </p:spPr>
        <p:txBody>
          <a:bodyPr wrap="none" lIns="85721" tIns="42861" rIns="85721" bIns="42861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 AFFILIATE          SEARCH                      DISPLAY                    SOCIAL</a:t>
            </a:r>
          </a:p>
        </p:txBody>
      </p:sp>
      <p:cxnSp>
        <p:nvCxnSpPr>
          <p:cNvPr id="5" name="Shape 1139"/>
          <p:cNvCxnSpPr/>
          <p:nvPr/>
        </p:nvCxnSpPr>
        <p:spPr>
          <a:xfrm flipV="1">
            <a:off x="544442" y="2696325"/>
            <a:ext cx="10042351" cy="5387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24" name="Group 23"/>
          <p:cNvGrpSpPr/>
          <p:nvPr/>
        </p:nvGrpSpPr>
        <p:grpSpPr>
          <a:xfrm>
            <a:off x="8432800" y="2339536"/>
            <a:ext cx="810451" cy="764217"/>
            <a:chOff x="8432800" y="2339536"/>
            <a:chExt cx="810451" cy="764217"/>
          </a:xfrm>
        </p:grpSpPr>
        <p:sp>
          <p:nvSpPr>
            <p:cNvPr id="11" name="Oval 10"/>
            <p:cNvSpPr/>
            <p:nvPr/>
          </p:nvSpPr>
          <p:spPr>
            <a:xfrm>
              <a:off x="8432800" y="2339536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" name="Picture 7" descr="SocialMedia.e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6746" y="2582225"/>
              <a:ext cx="377673" cy="248344"/>
            </a:xfrm>
            <a:prstGeom prst="rect">
              <a:avLst/>
            </a:prstGeom>
            <a:solidFill>
              <a:schemeClr val="accent1"/>
            </a:solidFill>
          </p:spPr>
        </p:pic>
      </p:grpSp>
      <p:pic>
        <p:nvPicPr>
          <p:cNvPr id="9" name="Shape 1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06406" y="2339535"/>
            <a:ext cx="292692" cy="834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6228107" y="2283057"/>
            <a:ext cx="810451" cy="764217"/>
            <a:chOff x="6228107" y="2283057"/>
            <a:chExt cx="810451" cy="764217"/>
          </a:xfrm>
        </p:grpSpPr>
        <p:sp>
          <p:nvSpPr>
            <p:cNvPr id="6" name="Oval 5"/>
            <p:cNvSpPr/>
            <p:nvPr/>
          </p:nvSpPr>
          <p:spPr>
            <a:xfrm>
              <a:off x="6228107" y="2283057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0" name="Picture 9" descr="Online.em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3478" y="2552284"/>
              <a:ext cx="437308" cy="225763"/>
            </a:xfrm>
            <a:prstGeom prst="rect">
              <a:avLst/>
            </a:prstGeom>
            <a:solidFill>
              <a:schemeClr val="accent1"/>
            </a:solidFill>
          </p:spPr>
        </p:pic>
      </p:grpSp>
      <p:cxnSp>
        <p:nvCxnSpPr>
          <p:cNvPr id="12" name="Shape 1139"/>
          <p:cNvCxnSpPr/>
          <p:nvPr/>
        </p:nvCxnSpPr>
        <p:spPr>
          <a:xfrm flipV="1">
            <a:off x="553223" y="3665459"/>
            <a:ext cx="10042351" cy="5387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47" name="Group 46"/>
          <p:cNvGrpSpPr/>
          <p:nvPr/>
        </p:nvGrpSpPr>
        <p:grpSpPr>
          <a:xfrm>
            <a:off x="3815925" y="3314662"/>
            <a:ext cx="810451" cy="764217"/>
            <a:chOff x="3815925" y="3314662"/>
            <a:chExt cx="810451" cy="764217"/>
          </a:xfrm>
        </p:grpSpPr>
        <p:sp>
          <p:nvSpPr>
            <p:cNvPr id="13" name="Oval 12"/>
            <p:cNvSpPr/>
            <p:nvPr/>
          </p:nvSpPr>
          <p:spPr>
            <a:xfrm>
              <a:off x="3815925" y="3314662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4" name="Picture 13" descr="Segmentation.em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420" y="3576480"/>
              <a:ext cx="345861" cy="274731"/>
            </a:xfrm>
            <a:prstGeom prst="rect">
              <a:avLst/>
            </a:prstGeom>
            <a:solidFill>
              <a:schemeClr val="accent1"/>
            </a:solidFill>
          </p:spPr>
        </p:pic>
      </p:grpSp>
      <p:grpSp>
        <p:nvGrpSpPr>
          <p:cNvPr id="32" name="Group 31"/>
          <p:cNvGrpSpPr/>
          <p:nvPr/>
        </p:nvGrpSpPr>
        <p:grpSpPr>
          <a:xfrm>
            <a:off x="8432800" y="3302414"/>
            <a:ext cx="810451" cy="764217"/>
            <a:chOff x="8432800" y="3302414"/>
            <a:chExt cx="810451" cy="764217"/>
          </a:xfrm>
        </p:grpSpPr>
        <p:sp>
          <p:nvSpPr>
            <p:cNvPr id="15" name="Oval 14"/>
            <p:cNvSpPr/>
            <p:nvPr/>
          </p:nvSpPr>
          <p:spPr>
            <a:xfrm>
              <a:off x="8432800" y="3302414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6" name="Picture 15" descr="SocialMedia.e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6746" y="3547153"/>
              <a:ext cx="377673" cy="248344"/>
            </a:xfrm>
            <a:prstGeom prst="rect">
              <a:avLst/>
            </a:prstGeom>
            <a:solidFill>
              <a:schemeClr val="accent1"/>
            </a:solidFill>
          </p:spPr>
        </p:pic>
      </p:grpSp>
      <p:grpSp>
        <p:nvGrpSpPr>
          <p:cNvPr id="46" name="Group 45"/>
          <p:cNvGrpSpPr/>
          <p:nvPr/>
        </p:nvGrpSpPr>
        <p:grpSpPr>
          <a:xfrm>
            <a:off x="6228107" y="3377848"/>
            <a:ext cx="810451" cy="764217"/>
            <a:chOff x="6228107" y="3377848"/>
            <a:chExt cx="810451" cy="764217"/>
          </a:xfrm>
        </p:grpSpPr>
        <p:sp>
          <p:nvSpPr>
            <p:cNvPr id="17" name="Oval 16"/>
            <p:cNvSpPr/>
            <p:nvPr/>
          </p:nvSpPr>
          <p:spPr>
            <a:xfrm>
              <a:off x="6228107" y="3377848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8" name="Picture 17" descr="Online.em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6934" y="3647721"/>
              <a:ext cx="437308" cy="225763"/>
            </a:xfrm>
            <a:prstGeom prst="rect">
              <a:avLst/>
            </a:prstGeom>
            <a:solidFill>
              <a:schemeClr val="accent1"/>
            </a:solidFill>
          </p:spPr>
        </p:pic>
      </p:grpSp>
      <p:pic>
        <p:nvPicPr>
          <p:cNvPr id="22" name="Shape 1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8095" y="3289719"/>
            <a:ext cx="292692" cy="8341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hape 1139"/>
          <p:cNvCxnSpPr/>
          <p:nvPr/>
        </p:nvCxnSpPr>
        <p:spPr>
          <a:xfrm flipV="1">
            <a:off x="544442" y="4641273"/>
            <a:ext cx="10042351" cy="5387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25" name="Shape 1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06406" y="4280247"/>
            <a:ext cx="292692" cy="834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roup 47"/>
          <p:cNvGrpSpPr/>
          <p:nvPr/>
        </p:nvGrpSpPr>
        <p:grpSpPr>
          <a:xfrm>
            <a:off x="1866165" y="4280248"/>
            <a:ext cx="810451" cy="764217"/>
            <a:chOff x="1866165" y="4280248"/>
            <a:chExt cx="810451" cy="764217"/>
          </a:xfrm>
        </p:grpSpPr>
        <p:sp>
          <p:nvSpPr>
            <p:cNvPr id="26" name="Oval 25"/>
            <p:cNvSpPr/>
            <p:nvPr/>
          </p:nvSpPr>
          <p:spPr>
            <a:xfrm>
              <a:off x="1866165" y="4280248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27" name="Picture 26" descr="websites.em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329" y="4525515"/>
              <a:ext cx="414377" cy="221876"/>
            </a:xfrm>
            <a:prstGeom prst="rect">
              <a:avLst/>
            </a:prstGeom>
            <a:solidFill>
              <a:schemeClr val="accent1"/>
            </a:solidFill>
          </p:spPr>
        </p:pic>
      </p:grpSp>
      <p:cxnSp>
        <p:nvCxnSpPr>
          <p:cNvPr id="30" name="Shape 1139"/>
          <p:cNvCxnSpPr/>
          <p:nvPr/>
        </p:nvCxnSpPr>
        <p:spPr>
          <a:xfrm flipV="1">
            <a:off x="553223" y="5724265"/>
            <a:ext cx="10042351" cy="5387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31" name="Shape 1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06406" y="5333650"/>
            <a:ext cx="292692" cy="834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roup 44"/>
          <p:cNvGrpSpPr/>
          <p:nvPr/>
        </p:nvGrpSpPr>
        <p:grpSpPr>
          <a:xfrm>
            <a:off x="8474720" y="5333650"/>
            <a:ext cx="810451" cy="764217"/>
            <a:chOff x="8474720" y="5333650"/>
            <a:chExt cx="810451" cy="764217"/>
          </a:xfrm>
        </p:grpSpPr>
        <p:sp>
          <p:nvSpPr>
            <p:cNvPr id="35" name="Oval 34"/>
            <p:cNvSpPr/>
            <p:nvPr/>
          </p:nvSpPr>
          <p:spPr>
            <a:xfrm>
              <a:off x="8474720" y="5333650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36" name="Picture 35" descr="SocialMedia.e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8666" y="5578389"/>
              <a:ext cx="377673" cy="248344"/>
            </a:xfrm>
            <a:prstGeom prst="rect">
              <a:avLst/>
            </a:prstGeom>
            <a:solidFill>
              <a:schemeClr val="accent1"/>
            </a:solidFill>
          </p:spPr>
        </p:pic>
      </p:grpSp>
      <p:grpSp>
        <p:nvGrpSpPr>
          <p:cNvPr id="49" name="Group 48"/>
          <p:cNvGrpSpPr/>
          <p:nvPr/>
        </p:nvGrpSpPr>
        <p:grpSpPr>
          <a:xfrm>
            <a:off x="3815925" y="5378957"/>
            <a:ext cx="810451" cy="764217"/>
            <a:chOff x="3815925" y="5378957"/>
            <a:chExt cx="810451" cy="764217"/>
          </a:xfrm>
        </p:grpSpPr>
        <p:sp>
          <p:nvSpPr>
            <p:cNvPr id="37" name="Oval 36"/>
            <p:cNvSpPr/>
            <p:nvPr/>
          </p:nvSpPr>
          <p:spPr>
            <a:xfrm>
              <a:off x="3815925" y="5378957"/>
              <a:ext cx="810451" cy="76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38" name="Picture 37" descr="Segmentation.em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420" y="5640775"/>
              <a:ext cx="345861" cy="274731"/>
            </a:xfrm>
            <a:prstGeom prst="rect">
              <a:avLst/>
            </a:prstGeom>
            <a:solidFill>
              <a:schemeClr val="accent1"/>
            </a:solidFill>
          </p:spPr>
        </p:pic>
      </p:grpSp>
      <p:sp>
        <p:nvSpPr>
          <p:cNvPr id="39" name="TextBox 38"/>
          <p:cNvSpPr txBox="1"/>
          <p:nvPr/>
        </p:nvSpPr>
        <p:spPr>
          <a:xfrm>
            <a:off x="1511003" y="6183261"/>
            <a:ext cx="7681582" cy="496993"/>
          </a:xfrm>
          <a:prstGeom prst="rect">
            <a:avLst/>
          </a:prstGeom>
          <a:noFill/>
        </p:spPr>
        <p:txBody>
          <a:bodyPr wrap="none" lIns="85721" tIns="42861" rIns="85721" bIns="42861" rtlCol="0">
            <a:spAutoFit/>
          </a:bodyPr>
          <a:lstStyle/>
          <a:p>
            <a:r>
              <a:rPr lang="en-US" sz="2667" b="1" dirty="0">
                <a:solidFill>
                  <a:srgbClr val="FFFFFF"/>
                </a:solidFill>
              </a:rPr>
              <a:t>   2 / 2              0 / 2                   1 / 2                 1 / 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51200" y="2177176"/>
            <a:ext cx="0" cy="3933001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86400" y="2177176"/>
            <a:ext cx="0" cy="3933001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21600" y="2177176"/>
            <a:ext cx="0" cy="3933001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866165" y="2346705"/>
            <a:ext cx="810451" cy="764217"/>
            <a:chOff x="1288909" y="1760028"/>
            <a:chExt cx="607838" cy="573163"/>
          </a:xfrm>
        </p:grpSpPr>
        <p:sp>
          <p:nvSpPr>
            <p:cNvPr id="43" name="Oval 42"/>
            <p:cNvSpPr/>
            <p:nvPr/>
          </p:nvSpPr>
          <p:spPr>
            <a:xfrm>
              <a:off x="1288909" y="1760028"/>
              <a:ext cx="607838" cy="5731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44" name="Picture 43" descr="websites.em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531" y="1943979"/>
              <a:ext cx="310783" cy="166407"/>
            </a:xfrm>
            <a:prstGeom prst="rect">
              <a:avLst/>
            </a:prstGeom>
            <a:solidFill>
              <a:schemeClr val="accent1"/>
            </a:solidFill>
          </p:spPr>
        </p:pic>
      </p:grpSp>
      <p:pic>
        <p:nvPicPr>
          <p:cNvPr id="57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reeform 110"/>
          <p:cNvSpPr>
            <a:spLocks noEditPoints="1"/>
          </p:cNvSpPr>
          <p:nvPr/>
        </p:nvSpPr>
        <p:spPr bwMode="auto">
          <a:xfrm>
            <a:off x="10752164" y="2245007"/>
            <a:ext cx="718172" cy="836223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774401" y="3280260"/>
            <a:ext cx="718172" cy="847867"/>
            <a:chOff x="10774401" y="3280260"/>
            <a:chExt cx="718172" cy="8478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0796089" y="3416927"/>
              <a:ext cx="659509" cy="71120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796089" y="3416927"/>
              <a:ext cx="659509" cy="71120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110"/>
            <p:cNvSpPr>
              <a:spLocks noEditPoints="1"/>
            </p:cNvSpPr>
            <p:nvPr/>
          </p:nvSpPr>
          <p:spPr bwMode="auto">
            <a:xfrm>
              <a:off x="10774401" y="3280260"/>
              <a:ext cx="718172" cy="836223"/>
            </a:xfrm>
            <a:custGeom>
              <a:avLst/>
              <a:gdLst>
                <a:gd name="T0" fmla="*/ 196 w 577"/>
                <a:gd name="T1" fmla="*/ 432 h 646"/>
                <a:gd name="T2" fmla="*/ 292 w 577"/>
                <a:gd name="T3" fmla="*/ 304 h 646"/>
                <a:gd name="T4" fmla="*/ 361 w 577"/>
                <a:gd name="T5" fmla="*/ 355 h 646"/>
                <a:gd name="T6" fmla="*/ 292 w 577"/>
                <a:gd name="T7" fmla="*/ 318 h 646"/>
                <a:gd name="T8" fmla="*/ 210 w 577"/>
                <a:gd name="T9" fmla="*/ 432 h 646"/>
                <a:gd name="T10" fmla="*/ 351 w 577"/>
                <a:gd name="T11" fmla="*/ 511 h 646"/>
                <a:gd name="T12" fmla="*/ 363 w 577"/>
                <a:gd name="T13" fmla="*/ 519 h 646"/>
                <a:gd name="T14" fmla="*/ 299 w 577"/>
                <a:gd name="T15" fmla="*/ 406 h 646"/>
                <a:gd name="T16" fmla="*/ 169 w 577"/>
                <a:gd name="T17" fmla="*/ 399 h 646"/>
                <a:gd name="T18" fmla="*/ 169 w 577"/>
                <a:gd name="T19" fmla="*/ 413 h 646"/>
                <a:gd name="T20" fmla="*/ 299 w 577"/>
                <a:gd name="T21" fmla="*/ 406 h 646"/>
                <a:gd name="T22" fmla="*/ 299 w 577"/>
                <a:gd name="T23" fmla="*/ 460 h 646"/>
                <a:gd name="T24" fmla="*/ 169 w 577"/>
                <a:gd name="T25" fmla="*/ 453 h 646"/>
                <a:gd name="T26" fmla="*/ 169 w 577"/>
                <a:gd name="T27" fmla="*/ 467 h 646"/>
                <a:gd name="T28" fmla="*/ 364 w 577"/>
                <a:gd name="T29" fmla="*/ 219 h 646"/>
                <a:gd name="T30" fmla="*/ 350 w 577"/>
                <a:gd name="T31" fmla="*/ 216 h 646"/>
                <a:gd name="T32" fmla="*/ 226 w 577"/>
                <a:gd name="T33" fmla="*/ 216 h 646"/>
                <a:gd name="T34" fmla="*/ 213 w 577"/>
                <a:gd name="T35" fmla="*/ 219 h 646"/>
                <a:gd name="T36" fmla="*/ 364 w 577"/>
                <a:gd name="T37" fmla="*/ 219 h 646"/>
                <a:gd name="T38" fmla="*/ 364 w 577"/>
                <a:gd name="T39" fmla="*/ 213 h 646"/>
                <a:gd name="T40" fmla="*/ 447 w 577"/>
                <a:gd name="T41" fmla="*/ 80 h 646"/>
                <a:gd name="T42" fmla="*/ 430 w 577"/>
                <a:gd name="T43" fmla="*/ 37 h 646"/>
                <a:gd name="T44" fmla="*/ 377 w 577"/>
                <a:gd name="T45" fmla="*/ 51 h 646"/>
                <a:gd name="T46" fmla="*/ 341 w 577"/>
                <a:gd name="T47" fmla="*/ 28 h 646"/>
                <a:gd name="T48" fmla="*/ 236 w 577"/>
                <a:gd name="T49" fmla="*/ 28 h 646"/>
                <a:gd name="T50" fmla="*/ 200 w 577"/>
                <a:gd name="T51" fmla="*/ 51 h 646"/>
                <a:gd name="T52" fmla="*/ 185 w 577"/>
                <a:gd name="T53" fmla="*/ 47 h 646"/>
                <a:gd name="T54" fmla="*/ 119 w 577"/>
                <a:gd name="T55" fmla="*/ 51 h 646"/>
                <a:gd name="T56" fmla="*/ 134 w 577"/>
                <a:gd name="T57" fmla="*/ 83 h 646"/>
                <a:gd name="T58" fmla="*/ 0 w 577"/>
                <a:gd name="T59" fmla="*/ 462 h 646"/>
                <a:gd name="T60" fmla="*/ 577 w 577"/>
                <a:gd name="T61" fmla="*/ 462 h 646"/>
                <a:gd name="T62" fmla="*/ 200 w 577"/>
                <a:gd name="T63" fmla="*/ 65 h 646"/>
                <a:gd name="T64" fmla="*/ 243 w 577"/>
                <a:gd name="T65" fmla="*/ 41 h 646"/>
                <a:gd name="T66" fmla="*/ 288 w 577"/>
                <a:gd name="T67" fmla="*/ 14 h 646"/>
                <a:gd name="T68" fmla="*/ 334 w 577"/>
                <a:gd name="T69" fmla="*/ 41 h 646"/>
                <a:gd name="T70" fmla="*/ 398 w 577"/>
                <a:gd name="T71" fmla="*/ 59 h 646"/>
                <a:gd name="T72" fmla="*/ 445 w 577"/>
                <a:gd name="T73" fmla="*/ 56 h 646"/>
                <a:gd name="T74" fmla="*/ 435 w 577"/>
                <a:gd name="T75" fmla="*/ 72 h 646"/>
                <a:gd name="T76" fmla="*/ 355 w 577"/>
                <a:gd name="T77" fmla="*/ 224 h 646"/>
                <a:gd name="T78" fmla="*/ 288 w 577"/>
                <a:gd name="T79" fmla="*/ 632 h 646"/>
                <a:gd name="T80" fmla="*/ 222 w 577"/>
                <a:gd name="T81" fmla="*/ 224 h 646"/>
                <a:gd name="T82" fmla="*/ 142 w 577"/>
                <a:gd name="T83" fmla="*/ 72 h 646"/>
                <a:gd name="T84" fmla="*/ 132 w 577"/>
                <a:gd name="T85" fmla="*/ 56 h 646"/>
                <a:gd name="T86" fmla="*/ 179 w 577"/>
                <a:gd name="T87" fmla="*/ 59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7" h="646">
                  <a:moveTo>
                    <a:pt x="292" y="561"/>
                  </a:moveTo>
                  <a:cubicBezTo>
                    <a:pt x="233" y="561"/>
                    <a:pt x="196" y="510"/>
                    <a:pt x="196" y="432"/>
                  </a:cubicBezTo>
                  <a:cubicBezTo>
                    <a:pt x="196" y="395"/>
                    <a:pt x="204" y="363"/>
                    <a:pt x="221" y="340"/>
                  </a:cubicBezTo>
                  <a:cubicBezTo>
                    <a:pt x="238" y="316"/>
                    <a:pt x="263" y="304"/>
                    <a:pt x="292" y="304"/>
                  </a:cubicBezTo>
                  <a:cubicBezTo>
                    <a:pt x="320" y="304"/>
                    <a:pt x="344" y="317"/>
                    <a:pt x="363" y="345"/>
                  </a:cubicBezTo>
                  <a:cubicBezTo>
                    <a:pt x="365" y="348"/>
                    <a:pt x="364" y="353"/>
                    <a:pt x="361" y="355"/>
                  </a:cubicBezTo>
                  <a:cubicBezTo>
                    <a:pt x="358" y="357"/>
                    <a:pt x="354" y="356"/>
                    <a:pt x="351" y="353"/>
                  </a:cubicBezTo>
                  <a:cubicBezTo>
                    <a:pt x="335" y="329"/>
                    <a:pt x="316" y="318"/>
                    <a:pt x="292" y="318"/>
                  </a:cubicBezTo>
                  <a:cubicBezTo>
                    <a:pt x="267" y="318"/>
                    <a:pt x="247" y="328"/>
                    <a:pt x="232" y="348"/>
                  </a:cubicBezTo>
                  <a:cubicBezTo>
                    <a:pt x="218" y="369"/>
                    <a:pt x="210" y="398"/>
                    <a:pt x="210" y="432"/>
                  </a:cubicBezTo>
                  <a:cubicBezTo>
                    <a:pt x="210" y="502"/>
                    <a:pt x="242" y="547"/>
                    <a:pt x="292" y="547"/>
                  </a:cubicBezTo>
                  <a:cubicBezTo>
                    <a:pt x="316" y="547"/>
                    <a:pt x="335" y="535"/>
                    <a:pt x="351" y="511"/>
                  </a:cubicBezTo>
                  <a:cubicBezTo>
                    <a:pt x="354" y="508"/>
                    <a:pt x="358" y="507"/>
                    <a:pt x="361" y="509"/>
                  </a:cubicBezTo>
                  <a:cubicBezTo>
                    <a:pt x="364" y="512"/>
                    <a:pt x="365" y="516"/>
                    <a:pt x="363" y="519"/>
                  </a:cubicBezTo>
                  <a:cubicBezTo>
                    <a:pt x="344" y="547"/>
                    <a:pt x="320" y="561"/>
                    <a:pt x="292" y="561"/>
                  </a:cubicBezTo>
                  <a:close/>
                  <a:moveTo>
                    <a:pt x="299" y="406"/>
                  </a:moveTo>
                  <a:cubicBezTo>
                    <a:pt x="299" y="402"/>
                    <a:pt x="296" y="399"/>
                    <a:pt x="292" y="399"/>
                  </a:cubicBezTo>
                  <a:cubicBezTo>
                    <a:pt x="169" y="399"/>
                    <a:pt x="169" y="399"/>
                    <a:pt x="169" y="399"/>
                  </a:cubicBezTo>
                  <a:cubicBezTo>
                    <a:pt x="165" y="399"/>
                    <a:pt x="162" y="402"/>
                    <a:pt x="162" y="406"/>
                  </a:cubicBezTo>
                  <a:cubicBezTo>
                    <a:pt x="162" y="410"/>
                    <a:pt x="165" y="413"/>
                    <a:pt x="169" y="413"/>
                  </a:cubicBezTo>
                  <a:cubicBezTo>
                    <a:pt x="292" y="413"/>
                    <a:pt x="292" y="413"/>
                    <a:pt x="292" y="413"/>
                  </a:cubicBezTo>
                  <a:cubicBezTo>
                    <a:pt x="296" y="413"/>
                    <a:pt x="299" y="410"/>
                    <a:pt x="299" y="406"/>
                  </a:cubicBezTo>
                  <a:close/>
                  <a:moveTo>
                    <a:pt x="292" y="467"/>
                  </a:moveTo>
                  <a:cubicBezTo>
                    <a:pt x="296" y="467"/>
                    <a:pt x="299" y="464"/>
                    <a:pt x="299" y="460"/>
                  </a:cubicBezTo>
                  <a:cubicBezTo>
                    <a:pt x="299" y="456"/>
                    <a:pt x="296" y="453"/>
                    <a:pt x="292" y="453"/>
                  </a:cubicBezTo>
                  <a:cubicBezTo>
                    <a:pt x="169" y="453"/>
                    <a:pt x="169" y="453"/>
                    <a:pt x="169" y="453"/>
                  </a:cubicBezTo>
                  <a:cubicBezTo>
                    <a:pt x="165" y="453"/>
                    <a:pt x="162" y="456"/>
                    <a:pt x="162" y="460"/>
                  </a:cubicBezTo>
                  <a:cubicBezTo>
                    <a:pt x="162" y="464"/>
                    <a:pt x="165" y="467"/>
                    <a:pt x="169" y="467"/>
                  </a:cubicBezTo>
                  <a:lnTo>
                    <a:pt x="292" y="467"/>
                  </a:lnTo>
                  <a:close/>
                  <a:moveTo>
                    <a:pt x="364" y="219"/>
                  </a:move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44" y="231"/>
                    <a:pt x="288" y="231"/>
                  </a:cubicBezTo>
                  <a:cubicBezTo>
                    <a:pt x="233" y="231"/>
                    <a:pt x="227" y="216"/>
                    <a:pt x="226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13" y="219"/>
                    <a:pt x="213" y="219"/>
                    <a:pt x="213" y="219"/>
                  </a:cubicBezTo>
                  <a:cubicBezTo>
                    <a:pt x="214" y="224"/>
                    <a:pt x="222" y="245"/>
                    <a:pt x="288" y="245"/>
                  </a:cubicBezTo>
                  <a:cubicBezTo>
                    <a:pt x="355" y="245"/>
                    <a:pt x="363" y="224"/>
                    <a:pt x="364" y="219"/>
                  </a:cubicBezTo>
                  <a:close/>
                  <a:moveTo>
                    <a:pt x="577" y="462"/>
                  </a:moveTo>
                  <a:cubicBezTo>
                    <a:pt x="577" y="344"/>
                    <a:pt x="452" y="245"/>
                    <a:pt x="364" y="213"/>
                  </a:cubicBezTo>
                  <a:cubicBezTo>
                    <a:pt x="366" y="181"/>
                    <a:pt x="381" y="134"/>
                    <a:pt x="443" y="83"/>
                  </a:cubicBezTo>
                  <a:cubicBezTo>
                    <a:pt x="445" y="81"/>
                    <a:pt x="447" y="80"/>
                    <a:pt x="447" y="80"/>
                  </a:cubicBezTo>
                  <a:cubicBezTo>
                    <a:pt x="461" y="67"/>
                    <a:pt x="461" y="57"/>
                    <a:pt x="458" y="51"/>
                  </a:cubicBezTo>
                  <a:cubicBezTo>
                    <a:pt x="455" y="42"/>
                    <a:pt x="444" y="37"/>
                    <a:pt x="430" y="37"/>
                  </a:cubicBezTo>
                  <a:cubicBezTo>
                    <a:pt x="418" y="37"/>
                    <a:pt x="405" y="41"/>
                    <a:pt x="392" y="47"/>
                  </a:cubicBezTo>
                  <a:cubicBezTo>
                    <a:pt x="387" y="49"/>
                    <a:pt x="382" y="51"/>
                    <a:pt x="377" y="51"/>
                  </a:cubicBezTo>
                  <a:cubicBezTo>
                    <a:pt x="365" y="51"/>
                    <a:pt x="355" y="43"/>
                    <a:pt x="344" y="31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28" y="15"/>
                    <a:pt x="314" y="0"/>
                    <a:pt x="288" y="0"/>
                  </a:cubicBezTo>
                  <a:cubicBezTo>
                    <a:pt x="263" y="0"/>
                    <a:pt x="249" y="15"/>
                    <a:pt x="236" y="28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2" y="43"/>
                    <a:pt x="212" y="51"/>
                    <a:pt x="200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5" y="51"/>
                    <a:pt x="190" y="49"/>
                    <a:pt x="185" y="47"/>
                  </a:cubicBezTo>
                  <a:cubicBezTo>
                    <a:pt x="172" y="41"/>
                    <a:pt x="159" y="37"/>
                    <a:pt x="147" y="37"/>
                  </a:cubicBezTo>
                  <a:cubicBezTo>
                    <a:pt x="133" y="37"/>
                    <a:pt x="122" y="42"/>
                    <a:pt x="119" y="51"/>
                  </a:cubicBezTo>
                  <a:cubicBezTo>
                    <a:pt x="116" y="57"/>
                    <a:pt x="116" y="67"/>
                    <a:pt x="130" y="80"/>
                  </a:cubicBezTo>
                  <a:cubicBezTo>
                    <a:pt x="130" y="80"/>
                    <a:pt x="132" y="81"/>
                    <a:pt x="134" y="83"/>
                  </a:cubicBezTo>
                  <a:cubicBezTo>
                    <a:pt x="196" y="134"/>
                    <a:pt x="211" y="181"/>
                    <a:pt x="213" y="213"/>
                  </a:cubicBezTo>
                  <a:cubicBezTo>
                    <a:pt x="125" y="245"/>
                    <a:pt x="0" y="344"/>
                    <a:pt x="0" y="462"/>
                  </a:cubicBezTo>
                  <a:cubicBezTo>
                    <a:pt x="0" y="579"/>
                    <a:pt x="47" y="646"/>
                    <a:pt x="288" y="646"/>
                  </a:cubicBezTo>
                  <a:cubicBezTo>
                    <a:pt x="530" y="646"/>
                    <a:pt x="577" y="579"/>
                    <a:pt x="577" y="462"/>
                  </a:cubicBezTo>
                  <a:close/>
                  <a:moveTo>
                    <a:pt x="179" y="59"/>
                  </a:moveTo>
                  <a:cubicBezTo>
                    <a:pt x="186" y="63"/>
                    <a:pt x="193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18" y="65"/>
                    <a:pt x="231" y="53"/>
                    <a:pt x="243" y="41"/>
                  </a:cubicBezTo>
                  <a:cubicBezTo>
                    <a:pt x="246" y="37"/>
                    <a:pt x="246" y="37"/>
                    <a:pt x="246" y="37"/>
                  </a:cubicBezTo>
                  <a:cubicBezTo>
                    <a:pt x="258" y="25"/>
                    <a:pt x="269" y="14"/>
                    <a:pt x="288" y="14"/>
                  </a:cubicBezTo>
                  <a:cubicBezTo>
                    <a:pt x="308" y="14"/>
                    <a:pt x="319" y="25"/>
                    <a:pt x="331" y="37"/>
                  </a:cubicBezTo>
                  <a:cubicBezTo>
                    <a:pt x="334" y="41"/>
                    <a:pt x="334" y="41"/>
                    <a:pt x="334" y="41"/>
                  </a:cubicBezTo>
                  <a:cubicBezTo>
                    <a:pt x="346" y="53"/>
                    <a:pt x="359" y="65"/>
                    <a:pt x="377" y="65"/>
                  </a:cubicBezTo>
                  <a:cubicBezTo>
                    <a:pt x="384" y="65"/>
                    <a:pt x="391" y="63"/>
                    <a:pt x="398" y="59"/>
                  </a:cubicBezTo>
                  <a:cubicBezTo>
                    <a:pt x="409" y="54"/>
                    <a:pt x="420" y="51"/>
                    <a:pt x="430" y="51"/>
                  </a:cubicBezTo>
                  <a:cubicBezTo>
                    <a:pt x="439" y="51"/>
                    <a:pt x="444" y="54"/>
                    <a:pt x="445" y="56"/>
                  </a:cubicBezTo>
                  <a:cubicBezTo>
                    <a:pt x="446" y="58"/>
                    <a:pt x="444" y="63"/>
                    <a:pt x="438" y="70"/>
                  </a:cubicBezTo>
                  <a:cubicBezTo>
                    <a:pt x="437" y="70"/>
                    <a:pt x="436" y="71"/>
                    <a:pt x="435" y="72"/>
                  </a:cubicBezTo>
                  <a:cubicBezTo>
                    <a:pt x="365" y="129"/>
                    <a:pt x="350" y="183"/>
                    <a:pt x="350" y="218"/>
                  </a:cubicBezTo>
                  <a:cubicBezTo>
                    <a:pt x="350" y="221"/>
                    <a:pt x="352" y="223"/>
                    <a:pt x="355" y="224"/>
                  </a:cubicBezTo>
                  <a:cubicBezTo>
                    <a:pt x="439" y="253"/>
                    <a:pt x="563" y="349"/>
                    <a:pt x="563" y="462"/>
                  </a:cubicBezTo>
                  <a:cubicBezTo>
                    <a:pt x="563" y="573"/>
                    <a:pt x="519" y="632"/>
                    <a:pt x="288" y="632"/>
                  </a:cubicBezTo>
                  <a:cubicBezTo>
                    <a:pt x="58" y="632"/>
                    <a:pt x="14" y="573"/>
                    <a:pt x="14" y="462"/>
                  </a:cubicBezTo>
                  <a:cubicBezTo>
                    <a:pt x="14" y="349"/>
                    <a:pt x="138" y="253"/>
                    <a:pt x="222" y="224"/>
                  </a:cubicBezTo>
                  <a:cubicBezTo>
                    <a:pt x="225" y="223"/>
                    <a:pt x="227" y="221"/>
                    <a:pt x="227" y="218"/>
                  </a:cubicBezTo>
                  <a:cubicBezTo>
                    <a:pt x="227" y="183"/>
                    <a:pt x="212" y="129"/>
                    <a:pt x="142" y="72"/>
                  </a:cubicBezTo>
                  <a:cubicBezTo>
                    <a:pt x="141" y="71"/>
                    <a:pt x="140" y="70"/>
                    <a:pt x="139" y="70"/>
                  </a:cubicBezTo>
                  <a:cubicBezTo>
                    <a:pt x="133" y="63"/>
                    <a:pt x="131" y="58"/>
                    <a:pt x="132" y="56"/>
                  </a:cubicBezTo>
                  <a:cubicBezTo>
                    <a:pt x="133" y="54"/>
                    <a:pt x="138" y="51"/>
                    <a:pt x="147" y="51"/>
                  </a:cubicBezTo>
                  <a:cubicBezTo>
                    <a:pt x="157" y="51"/>
                    <a:pt x="168" y="54"/>
                    <a:pt x="17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Freeform 110"/>
          <p:cNvSpPr>
            <a:spLocks noEditPoints="1"/>
          </p:cNvSpPr>
          <p:nvPr/>
        </p:nvSpPr>
        <p:spPr bwMode="auto">
          <a:xfrm>
            <a:off x="10757111" y="4310963"/>
            <a:ext cx="718172" cy="836223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752164" y="5333650"/>
            <a:ext cx="718172" cy="860433"/>
            <a:chOff x="10752164" y="5333650"/>
            <a:chExt cx="718172" cy="86043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0796089" y="5482883"/>
              <a:ext cx="659509" cy="71120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796089" y="5482883"/>
              <a:ext cx="659509" cy="71120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Freeform 110"/>
            <p:cNvSpPr>
              <a:spLocks noEditPoints="1"/>
            </p:cNvSpPr>
            <p:nvPr/>
          </p:nvSpPr>
          <p:spPr bwMode="auto">
            <a:xfrm>
              <a:off x="10752164" y="5333650"/>
              <a:ext cx="718172" cy="836223"/>
            </a:xfrm>
            <a:custGeom>
              <a:avLst/>
              <a:gdLst>
                <a:gd name="T0" fmla="*/ 196 w 577"/>
                <a:gd name="T1" fmla="*/ 432 h 646"/>
                <a:gd name="T2" fmla="*/ 292 w 577"/>
                <a:gd name="T3" fmla="*/ 304 h 646"/>
                <a:gd name="T4" fmla="*/ 361 w 577"/>
                <a:gd name="T5" fmla="*/ 355 h 646"/>
                <a:gd name="T6" fmla="*/ 292 w 577"/>
                <a:gd name="T7" fmla="*/ 318 h 646"/>
                <a:gd name="T8" fmla="*/ 210 w 577"/>
                <a:gd name="T9" fmla="*/ 432 h 646"/>
                <a:gd name="T10" fmla="*/ 351 w 577"/>
                <a:gd name="T11" fmla="*/ 511 h 646"/>
                <a:gd name="T12" fmla="*/ 363 w 577"/>
                <a:gd name="T13" fmla="*/ 519 h 646"/>
                <a:gd name="T14" fmla="*/ 299 w 577"/>
                <a:gd name="T15" fmla="*/ 406 h 646"/>
                <a:gd name="T16" fmla="*/ 169 w 577"/>
                <a:gd name="T17" fmla="*/ 399 h 646"/>
                <a:gd name="T18" fmla="*/ 169 w 577"/>
                <a:gd name="T19" fmla="*/ 413 h 646"/>
                <a:gd name="T20" fmla="*/ 299 w 577"/>
                <a:gd name="T21" fmla="*/ 406 h 646"/>
                <a:gd name="T22" fmla="*/ 299 w 577"/>
                <a:gd name="T23" fmla="*/ 460 h 646"/>
                <a:gd name="T24" fmla="*/ 169 w 577"/>
                <a:gd name="T25" fmla="*/ 453 h 646"/>
                <a:gd name="T26" fmla="*/ 169 w 577"/>
                <a:gd name="T27" fmla="*/ 467 h 646"/>
                <a:gd name="T28" fmla="*/ 364 w 577"/>
                <a:gd name="T29" fmla="*/ 219 h 646"/>
                <a:gd name="T30" fmla="*/ 350 w 577"/>
                <a:gd name="T31" fmla="*/ 216 h 646"/>
                <a:gd name="T32" fmla="*/ 226 w 577"/>
                <a:gd name="T33" fmla="*/ 216 h 646"/>
                <a:gd name="T34" fmla="*/ 213 w 577"/>
                <a:gd name="T35" fmla="*/ 219 h 646"/>
                <a:gd name="T36" fmla="*/ 364 w 577"/>
                <a:gd name="T37" fmla="*/ 219 h 646"/>
                <a:gd name="T38" fmla="*/ 364 w 577"/>
                <a:gd name="T39" fmla="*/ 213 h 646"/>
                <a:gd name="T40" fmla="*/ 447 w 577"/>
                <a:gd name="T41" fmla="*/ 80 h 646"/>
                <a:gd name="T42" fmla="*/ 430 w 577"/>
                <a:gd name="T43" fmla="*/ 37 h 646"/>
                <a:gd name="T44" fmla="*/ 377 w 577"/>
                <a:gd name="T45" fmla="*/ 51 h 646"/>
                <a:gd name="T46" fmla="*/ 341 w 577"/>
                <a:gd name="T47" fmla="*/ 28 h 646"/>
                <a:gd name="T48" fmla="*/ 236 w 577"/>
                <a:gd name="T49" fmla="*/ 28 h 646"/>
                <a:gd name="T50" fmla="*/ 200 w 577"/>
                <a:gd name="T51" fmla="*/ 51 h 646"/>
                <a:gd name="T52" fmla="*/ 185 w 577"/>
                <a:gd name="T53" fmla="*/ 47 h 646"/>
                <a:gd name="T54" fmla="*/ 119 w 577"/>
                <a:gd name="T55" fmla="*/ 51 h 646"/>
                <a:gd name="T56" fmla="*/ 134 w 577"/>
                <a:gd name="T57" fmla="*/ 83 h 646"/>
                <a:gd name="T58" fmla="*/ 0 w 577"/>
                <a:gd name="T59" fmla="*/ 462 h 646"/>
                <a:gd name="T60" fmla="*/ 577 w 577"/>
                <a:gd name="T61" fmla="*/ 462 h 646"/>
                <a:gd name="T62" fmla="*/ 200 w 577"/>
                <a:gd name="T63" fmla="*/ 65 h 646"/>
                <a:gd name="T64" fmla="*/ 243 w 577"/>
                <a:gd name="T65" fmla="*/ 41 h 646"/>
                <a:gd name="T66" fmla="*/ 288 w 577"/>
                <a:gd name="T67" fmla="*/ 14 h 646"/>
                <a:gd name="T68" fmla="*/ 334 w 577"/>
                <a:gd name="T69" fmla="*/ 41 h 646"/>
                <a:gd name="T70" fmla="*/ 398 w 577"/>
                <a:gd name="T71" fmla="*/ 59 h 646"/>
                <a:gd name="T72" fmla="*/ 445 w 577"/>
                <a:gd name="T73" fmla="*/ 56 h 646"/>
                <a:gd name="T74" fmla="*/ 435 w 577"/>
                <a:gd name="T75" fmla="*/ 72 h 646"/>
                <a:gd name="T76" fmla="*/ 355 w 577"/>
                <a:gd name="T77" fmla="*/ 224 h 646"/>
                <a:gd name="T78" fmla="*/ 288 w 577"/>
                <a:gd name="T79" fmla="*/ 632 h 646"/>
                <a:gd name="T80" fmla="*/ 222 w 577"/>
                <a:gd name="T81" fmla="*/ 224 h 646"/>
                <a:gd name="T82" fmla="*/ 142 w 577"/>
                <a:gd name="T83" fmla="*/ 72 h 646"/>
                <a:gd name="T84" fmla="*/ 132 w 577"/>
                <a:gd name="T85" fmla="*/ 56 h 646"/>
                <a:gd name="T86" fmla="*/ 179 w 577"/>
                <a:gd name="T87" fmla="*/ 59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7" h="646">
                  <a:moveTo>
                    <a:pt x="292" y="561"/>
                  </a:moveTo>
                  <a:cubicBezTo>
                    <a:pt x="233" y="561"/>
                    <a:pt x="196" y="510"/>
                    <a:pt x="196" y="432"/>
                  </a:cubicBezTo>
                  <a:cubicBezTo>
                    <a:pt x="196" y="395"/>
                    <a:pt x="204" y="363"/>
                    <a:pt x="221" y="340"/>
                  </a:cubicBezTo>
                  <a:cubicBezTo>
                    <a:pt x="238" y="316"/>
                    <a:pt x="263" y="304"/>
                    <a:pt x="292" y="304"/>
                  </a:cubicBezTo>
                  <a:cubicBezTo>
                    <a:pt x="320" y="304"/>
                    <a:pt x="344" y="317"/>
                    <a:pt x="363" y="345"/>
                  </a:cubicBezTo>
                  <a:cubicBezTo>
                    <a:pt x="365" y="348"/>
                    <a:pt x="364" y="353"/>
                    <a:pt x="361" y="355"/>
                  </a:cubicBezTo>
                  <a:cubicBezTo>
                    <a:pt x="358" y="357"/>
                    <a:pt x="354" y="356"/>
                    <a:pt x="351" y="353"/>
                  </a:cubicBezTo>
                  <a:cubicBezTo>
                    <a:pt x="335" y="329"/>
                    <a:pt x="316" y="318"/>
                    <a:pt x="292" y="318"/>
                  </a:cubicBezTo>
                  <a:cubicBezTo>
                    <a:pt x="267" y="318"/>
                    <a:pt x="247" y="328"/>
                    <a:pt x="232" y="348"/>
                  </a:cubicBezTo>
                  <a:cubicBezTo>
                    <a:pt x="218" y="369"/>
                    <a:pt x="210" y="398"/>
                    <a:pt x="210" y="432"/>
                  </a:cubicBezTo>
                  <a:cubicBezTo>
                    <a:pt x="210" y="502"/>
                    <a:pt x="242" y="547"/>
                    <a:pt x="292" y="547"/>
                  </a:cubicBezTo>
                  <a:cubicBezTo>
                    <a:pt x="316" y="547"/>
                    <a:pt x="335" y="535"/>
                    <a:pt x="351" y="511"/>
                  </a:cubicBezTo>
                  <a:cubicBezTo>
                    <a:pt x="354" y="508"/>
                    <a:pt x="358" y="507"/>
                    <a:pt x="361" y="509"/>
                  </a:cubicBezTo>
                  <a:cubicBezTo>
                    <a:pt x="364" y="512"/>
                    <a:pt x="365" y="516"/>
                    <a:pt x="363" y="519"/>
                  </a:cubicBezTo>
                  <a:cubicBezTo>
                    <a:pt x="344" y="547"/>
                    <a:pt x="320" y="561"/>
                    <a:pt x="292" y="561"/>
                  </a:cubicBezTo>
                  <a:close/>
                  <a:moveTo>
                    <a:pt x="299" y="406"/>
                  </a:moveTo>
                  <a:cubicBezTo>
                    <a:pt x="299" y="402"/>
                    <a:pt x="296" y="399"/>
                    <a:pt x="292" y="399"/>
                  </a:cubicBezTo>
                  <a:cubicBezTo>
                    <a:pt x="169" y="399"/>
                    <a:pt x="169" y="399"/>
                    <a:pt x="169" y="399"/>
                  </a:cubicBezTo>
                  <a:cubicBezTo>
                    <a:pt x="165" y="399"/>
                    <a:pt x="162" y="402"/>
                    <a:pt x="162" y="406"/>
                  </a:cubicBezTo>
                  <a:cubicBezTo>
                    <a:pt x="162" y="410"/>
                    <a:pt x="165" y="413"/>
                    <a:pt x="169" y="413"/>
                  </a:cubicBezTo>
                  <a:cubicBezTo>
                    <a:pt x="292" y="413"/>
                    <a:pt x="292" y="413"/>
                    <a:pt x="292" y="413"/>
                  </a:cubicBezTo>
                  <a:cubicBezTo>
                    <a:pt x="296" y="413"/>
                    <a:pt x="299" y="410"/>
                    <a:pt x="299" y="406"/>
                  </a:cubicBezTo>
                  <a:close/>
                  <a:moveTo>
                    <a:pt x="292" y="467"/>
                  </a:moveTo>
                  <a:cubicBezTo>
                    <a:pt x="296" y="467"/>
                    <a:pt x="299" y="464"/>
                    <a:pt x="299" y="460"/>
                  </a:cubicBezTo>
                  <a:cubicBezTo>
                    <a:pt x="299" y="456"/>
                    <a:pt x="296" y="453"/>
                    <a:pt x="292" y="453"/>
                  </a:cubicBezTo>
                  <a:cubicBezTo>
                    <a:pt x="169" y="453"/>
                    <a:pt x="169" y="453"/>
                    <a:pt x="169" y="453"/>
                  </a:cubicBezTo>
                  <a:cubicBezTo>
                    <a:pt x="165" y="453"/>
                    <a:pt x="162" y="456"/>
                    <a:pt x="162" y="460"/>
                  </a:cubicBezTo>
                  <a:cubicBezTo>
                    <a:pt x="162" y="464"/>
                    <a:pt x="165" y="467"/>
                    <a:pt x="169" y="467"/>
                  </a:cubicBezTo>
                  <a:lnTo>
                    <a:pt x="292" y="467"/>
                  </a:lnTo>
                  <a:close/>
                  <a:moveTo>
                    <a:pt x="364" y="219"/>
                  </a:move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44" y="231"/>
                    <a:pt x="288" y="231"/>
                  </a:cubicBezTo>
                  <a:cubicBezTo>
                    <a:pt x="233" y="231"/>
                    <a:pt x="227" y="216"/>
                    <a:pt x="226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13" y="219"/>
                    <a:pt x="213" y="219"/>
                    <a:pt x="213" y="219"/>
                  </a:cubicBezTo>
                  <a:cubicBezTo>
                    <a:pt x="214" y="224"/>
                    <a:pt x="222" y="245"/>
                    <a:pt x="288" y="245"/>
                  </a:cubicBezTo>
                  <a:cubicBezTo>
                    <a:pt x="355" y="245"/>
                    <a:pt x="363" y="224"/>
                    <a:pt x="364" y="219"/>
                  </a:cubicBezTo>
                  <a:close/>
                  <a:moveTo>
                    <a:pt x="577" y="462"/>
                  </a:moveTo>
                  <a:cubicBezTo>
                    <a:pt x="577" y="344"/>
                    <a:pt x="452" y="245"/>
                    <a:pt x="364" y="213"/>
                  </a:cubicBezTo>
                  <a:cubicBezTo>
                    <a:pt x="366" y="181"/>
                    <a:pt x="381" y="134"/>
                    <a:pt x="443" y="83"/>
                  </a:cubicBezTo>
                  <a:cubicBezTo>
                    <a:pt x="445" y="81"/>
                    <a:pt x="447" y="80"/>
                    <a:pt x="447" y="80"/>
                  </a:cubicBezTo>
                  <a:cubicBezTo>
                    <a:pt x="461" y="67"/>
                    <a:pt x="461" y="57"/>
                    <a:pt x="458" y="51"/>
                  </a:cubicBezTo>
                  <a:cubicBezTo>
                    <a:pt x="455" y="42"/>
                    <a:pt x="444" y="37"/>
                    <a:pt x="430" y="37"/>
                  </a:cubicBezTo>
                  <a:cubicBezTo>
                    <a:pt x="418" y="37"/>
                    <a:pt x="405" y="41"/>
                    <a:pt x="392" y="47"/>
                  </a:cubicBezTo>
                  <a:cubicBezTo>
                    <a:pt x="387" y="49"/>
                    <a:pt x="382" y="51"/>
                    <a:pt x="377" y="51"/>
                  </a:cubicBezTo>
                  <a:cubicBezTo>
                    <a:pt x="365" y="51"/>
                    <a:pt x="355" y="43"/>
                    <a:pt x="344" y="31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28" y="15"/>
                    <a:pt x="314" y="0"/>
                    <a:pt x="288" y="0"/>
                  </a:cubicBezTo>
                  <a:cubicBezTo>
                    <a:pt x="263" y="0"/>
                    <a:pt x="249" y="15"/>
                    <a:pt x="236" y="28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2" y="43"/>
                    <a:pt x="212" y="51"/>
                    <a:pt x="200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5" y="51"/>
                    <a:pt x="190" y="49"/>
                    <a:pt x="185" y="47"/>
                  </a:cubicBezTo>
                  <a:cubicBezTo>
                    <a:pt x="172" y="41"/>
                    <a:pt x="159" y="37"/>
                    <a:pt x="147" y="37"/>
                  </a:cubicBezTo>
                  <a:cubicBezTo>
                    <a:pt x="133" y="37"/>
                    <a:pt x="122" y="42"/>
                    <a:pt x="119" y="51"/>
                  </a:cubicBezTo>
                  <a:cubicBezTo>
                    <a:pt x="116" y="57"/>
                    <a:pt x="116" y="67"/>
                    <a:pt x="130" y="80"/>
                  </a:cubicBezTo>
                  <a:cubicBezTo>
                    <a:pt x="130" y="80"/>
                    <a:pt x="132" y="81"/>
                    <a:pt x="134" y="83"/>
                  </a:cubicBezTo>
                  <a:cubicBezTo>
                    <a:pt x="196" y="134"/>
                    <a:pt x="211" y="181"/>
                    <a:pt x="213" y="213"/>
                  </a:cubicBezTo>
                  <a:cubicBezTo>
                    <a:pt x="125" y="245"/>
                    <a:pt x="0" y="344"/>
                    <a:pt x="0" y="462"/>
                  </a:cubicBezTo>
                  <a:cubicBezTo>
                    <a:pt x="0" y="579"/>
                    <a:pt x="47" y="646"/>
                    <a:pt x="288" y="646"/>
                  </a:cubicBezTo>
                  <a:cubicBezTo>
                    <a:pt x="530" y="646"/>
                    <a:pt x="577" y="579"/>
                    <a:pt x="577" y="462"/>
                  </a:cubicBezTo>
                  <a:close/>
                  <a:moveTo>
                    <a:pt x="179" y="59"/>
                  </a:moveTo>
                  <a:cubicBezTo>
                    <a:pt x="186" y="63"/>
                    <a:pt x="193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18" y="65"/>
                    <a:pt x="231" y="53"/>
                    <a:pt x="243" y="41"/>
                  </a:cubicBezTo>
                  <a:cubicBezTo>
                    <a:pt x="246" y="37"/>
                    <a:pt x="246" y="37"/>
                    <a:pt x="246" y="37"/>
                  </a:cubicBezTo>
                  <a:cubicBezTo>
                    <a:pt x="258" y="25"/>
                    <a:pt x="269" y="14"/>
                    <a:pt x="288" y="14"/>
                  </a:cubicBezTo>
                  <a:cubicBezTo>
                    <a:pt x="308" y="14"/>
                    <a:pt x="319" y="25"/>
                    <a:pt x="331" y="37"/>
                  </a:cubicBezTo>
                  <a:cubicBezTo>
                    <a:pt x="334" y="41"/>
                    <a:pt x="334" y="41"/>
                    <a:pt x="334" y="41"/>
                  </a:cubicBezTo>
                  <a:cubicBezTo>
                    <a:pt x="346" y="53"/>
                    <a:pt x="359" y="65"/>
                    <a:pt x="377" y="65"/>
                  </a:cubicBezTo>
                  <a:cubicBezTo>
                    <a:pt x="384" y="65"/>
                    <a:pt x="391" y="63"/>
                    <a:pt x="398" y="59"/>
                  </a:cubicBezTo>
                  <a:cubicBezTo>
                    <a:pt x="409" y="54"/>
                    <a:pt x="420" y="51"/>
                    <a:pt x="430" y="51"/>
                  </a:cubicBezTo>
                  <a:cubicBezTo>
                    <a:pt x="439" y="51"/>
                    <a:pt x="444" y="54"/>
                    <a:pt x="445" y="56"/>
                  </a:cubicBezTo>
                  <a:cubicBezTo>
                    <a:pt x="446" y="58"/>
                    <a:pt x="444" y="63"/>
                    <a:pt x="438" y="70"/>
                  </a:cubicBezTo>
                  <a:cubicBezTo>
                    <a:pt x="437" y="70"/>
                    <a:pt x="436" y="71"/>
                    <a:pt x="435" y="72"/>
                  </a:cubicBezTo>
                  <a:cubicBezTo>
                    <a:pt x="365" y="129"/>
                    <a:pt x="350" y="183"/>
                    <a:pt x="350" y="218"/>
                  </a:cubicBezTo>
                  <a:cubicBezTo>
                    <a:pt x="350" y="221"/>
                    <a:pt x="352" y="223"/>
                    <a:pt x="355" y="224"/>
                  </a:cubicBezTo>
                  <a:cubicBezTo>
                    <a:pt x="439" y="253"/>
                    <a:pt x="563" y="349"/>
                    <a:pt x="563" y="462"/>
                  </a:cubicBezTo>
                  <a:cubicBezTo>
                    <a:pt x="563" y="573"/>
                    <a:pt x="519" y="632"/>
                    <a:pt x="288" y="632"/>
                  </a:cubicBezTo>
                  <a:cubicBezTo>
                    <a:pt x="58" y="632"/>
                    <a:pt x="14" y="573"/>
                    <a:pt x="14" y="462"/>
                  </a:cubicBezTo>
                  <a:cubicBezTo>
                    <a:pt x="14" y="349"/>
                    <a:pt x="138" y="253"/>
                    <a:pt x="222" y="224"/>
                  </a:cubicBezTo>
                  <a:cubicBezTo>
                    <a:pt x="225" y="223"/>
                    <a:pt x="227" y="221"/>
                    <a:pt x="227" y="218"/>
                  </a:cubicBezTo>
                  <a:cubicBezTo>
                    <a:pt x="227" y="183"/>
                    <a:pt x="212" y="129"/>
                    <a:pt x="142" y="72"/>
                  </a:cubicBezTo>
                  <a:cubicBezTo>
                    <a:pt x="141" y="71"/>
                    <a:pt x="140" y="70"/>
                    <a:pt x="139" y="70"/>
                  </a:cubicBezTo>
                  <a:cubicBezTo>
                    <a:pt x="133" y="63"/>
                    <a:pt x="131" y="58"/>
                    <a:pt x="132" y="56"/>
                  </a:cubicBezTo>
                  <a:cubicBezTo>
                    <a:pt x="133" y="54"/>
                    <a:pt x="138" y="51"/>
                    <a:pt x="147" y="51"/>
                  </a:cubicBezTo>
                  <a:cubicBezTo>
                    <a:pt x="157" y="51"/>
                    <a:pt x="168" y="54"/>
                    <a:pt x="17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56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9" grpId="0" animBg="1"/>
      <p:bldP spid="7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Korolev Condensed Bold" panose="02000000000000000000" pitchFamily="50" charset="0"/>
              </a:rPr>
              <a:t>CUSTOMER PATH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User-Level journey from first marketing touchpoint to final purchase!</a:t>
            </a:r>
          </a:p>
          <a:p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70650"/>
            <a:ext cx="431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lang="en-US" sz="1067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5" name="Shape 1139"/>
          <p:cNvCxnSpPr/>
          <p:nvPr/>
        </p:nvCxnSpPr>
        <p:spPr>
          <a:xfrm flipV="1">
            <a:off x="1117600" y="3605105"/>
            <a:ext cx="9652000" cy="1"/>
          </a:xfrm>
          <a:prstGeom prst="straightConnector1">
            <a:avLst/>
          </a:prstGeom>
          <a:noFill/>
          <a:ln w="76200" cap="flat" cmpd="sng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</p:spPr>
      </p:cxnSp>
      <p:pic>
        <p:nvPicPr>
          <p:cNvPr id="7" name="Shape 1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99657" y="2581168"/>
            <a:ext cx="918179" cy="265065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1183"/>
          <p:cNvSpPr/>
          <p:nvPr/>
        </p:nvSpPr>
        <p:spPr>
          <a:xfrm>
            <a:off x="10481032" y="4011576"/>
            <a:ext cx="1524001" cy="275219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SzPct val="25000"/>
            </a:pPr>
            <a:r>
              <a:rPr lang="en-US" sz="1467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CONVERSION EVENT</a:t>
            </a:r>
          </a:p>
        </p:txBody>
      </p:sp>
      <p:sp>
        <p:nvSpPr>
          <p:cNvPr id="53" name="Shape 1176"/>
          <p:cNvSpPr/>
          <p:nvPr/>
        </p:nvSpPr>
        <p:spPr>
          <a:xfrm>
            <a:off x="2489863" y="4180786"/>
            <a:ext cx="7602581" cy="29329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US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   SOCIAL	         VIDEO            SEARCH            EMAIL            DISPLAY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43568" y="6418586"/>
            <a:ext cx="900006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>
                <a:solidFill>
                  <a:srgbClr val="FFFFFF"/>
                </a:solidFill>
              </a:rPr>
              <a:t>Touchpoint: </a:t>
            </a:r>
            <a:r>
              <a:rPr lang="en-US" sz="1333" i="1" dirty="0">
                <a:solidFill>
                  <a:schemeClr val="accent1"/>
                </a:solidFill>
              </a:rPr>
              <a:t>any marketing view (impression) or click (visit) </a:t>
            </a:r>
          </a:p>
        </p:txBody>
      </p:sp>
      <p:pic>
        <p:nvPicPr>
          <p:cNvPr id="4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796574" y="3222997"/>
            <a:ext cx="810451" cy="764217"/>
            <a:chOff x="2220510" y="3222997"/>
            <a:chExt cx="810451" cy="764217"/>
          </a:xfrm>
        </p:grpSpPr>
        <p:sp>
          <p:nvSpPr>
            <p:cNvPr id="36" name="Oval 35"/>
            <p:cNvSpPr/>
            <p:nvPr/>
          </p:nvSpPr>
          <p:spPr>
            <a:xfrm>
              <a:off x="2220510" y="322299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6" name="Freeform 33"/>
            <p:cNvSpPr>
              <a:spLocks noEditPoints="1"/>
            </p:cNvSpPr>
            <p:nvPr/>
          </p:nvSpPr>
          <p:spPr bwMode="auto">
            <a:xfrm>
              <a:off x="2385001" y="3360214"/>
              <a:ext cx="483597" cy="362226"/>
            </a:xfrm>
            <a:custGeom>
              <a:avLst/>
              <a:gdLst>
                <a:gd name="T0" fmla="*/ 169 w 485"/>
                <a:gd name="T1" fmla="*/ 91 h 364"/>
                <a:gd name="T2" fmla="*/ 169 w 485"/>
                <a:gd name="T3" fmla="*/ 81 h 364"/>
                <a:gd name="T4" fmla="*/ 177 w 485"/>
                <a:gd name="T5" fmla="*/ 74 h 364"/>
                <a:gd name="T6" fmla="*/ 123 w 485"/>
                <a:gd name="T7" fmla="*/ 279 h 364"/>
                <a:gd name="T8" fmla="*/ 49 w 485"/>
                <a:gd name="T9" fmla="*/ 232 h 364"/>
                <a:gd name="T10" fmla="*/ 0 w 485"/>
                <a:gd name="T11" fmla="*/ 359 h 364"/>
                <a:gd name="T12" fmla="*/ 190 w 485"/>
                <a:gd name="T13" fmla="*/ 359 h 364"/>
                <a:gd name="T14" fmla="*/ 95 w 485"/>
                <a:gd name="T15" fmla="*/ 181 h 364"/>
                <a:gd name="T16" fmla="*/ 58 w 485"/>
                <a:gd name="T17" fmla="*/ 232 h 364"/>
                <a:gd name="T18" fmla="*/ 56 w 485"/>
                <a:gd name="T19" fmla="*/ 320 h 364"/>
                <a:gd name="T20" fmla="*/ 114 w 485"/>
                <a:gd name="T21" fmla="*/ 286 h 364"/>
                <a:gd name="T22" fmla="*/ 180 w 485"/>
                <a:gd name="T23" fmla="*/ 355 h 364"/>
                <a:gd name="T24" fmla="*/ 246 w 485"/>
                <a:gd name="T25" fmla="*/ 109 h 364"/>
                <a:gd name="T26" fmla="*/ 262 w 485"/>
                <a:gd name="T27" fmla="*/ 92 h 364"/>
                <a:gd name="T28" fmla="*/ 262 w 485"/>
                <a:gd name="T29" fmla="*/ 102 h 364"/>
                <a:gd name="T30" fmla="*/ 316 w 485"/>
                <a:gd name="T31" fmla="*/ 109 h 364"/>
                <a:gd name="T32" fmla="*/ 299 w 485"/>
                <a:gd name="T33" fmla="*/ 126 h 364"/>
                <a:gd name="T34" fmla="*/ 292 w 485"/>
                <a:gd name="T35" fmla="*/ 109 h 364"/>
                <a:gd name="T36" fmla="*/ 299 w 485"/>
                <a:gd name="T37" fmla="*/ 117 h 364"/>
                <a:gd name="T38" fmla="*/ 327 w 485"/>
                <a:gd name="T39" fmla="*/ 215 h 364"/>
                <a:gd name="T40" fmla="*/ 378 w 485"/>
                <a:gd name="T41" fmla="*/ 108 h 364"/>
                <a:gd name="T42" fmla="*/ 203 w 485"/>
                <a:gd name="T43" fmla="*/ 0 h 364"/>
                <a:gd name="T44" fmla="*/ 154 w 485"/>
                <a:gd name="T45" fmla="*/ 183 h 364"/>
                <a:gd name="T46" fmla="*/ 208 w 485"/>
                <a:gd name="T47" fmla="*/ 143 h 364"/>
                <a:gd name="T48" fmla="*/ 321 w 485"/>
                <a:gd name="T49" fmla="*/ 216 h 364"/>
                <a:gd name="T50" fmla="*/ 226 w 485"/>
                <a:gd name="T51" fmla="*/ 130 h 364"/>
                <a:gd name="T52" fmla="*/ 199 w 485"/>
                <a:gd name="T53" fmla="*/ 137 h 364"/>
                <a:gd name="T54" fmla="*/ 180 w 485"/>
                <a:gd name="T55" fmla="*/ 134 h 364"/>
                <a:gd name="T56" fmla="*/ 131 w 485"/>
                <a:gd name="T57" fmla="*/ 71 h 364"/>
                <a:gd name="T58" fmla="*/ 275 w 485"/>
                <a:gd name="T59" fmla="*/ 49 h 364"/>
                <a:gd name="T60" fmla="*/ 314 w 485"/>
                <a:gd name="T61" fmla="*/ 169 h 364"/>
                <a:gd name="T62" fmla="*/ 296 w 485"/>
                <a:gd name="T63" fmla="*/ 173 h 364"/>
                <a:gd name="T64" fmla="*/ 418 w 485"/>
                <a:gd name="T65" fmla="*/ 279 h 364"/>
                <a:gd name="T66" fmla="*/ 343 w 485"/>
                <a:gd name="T67" fmla="*/ 232 h 364"/>
                <a:gd name="T68" fmla="*/ 295 w 485"/>
                <a:gd name="T69" fmla="*/ 359 h 364"/>
                <a:gd name="T70" fmla="*/ 485 w 485"/>
                <a:gd name="T71" fmla="*/ 359 h 364"/>
                <a:gd name="T72" fmla="*/ 390 w 485"/>
                <a:gd name="T73" fmla="*/ 181 h 364"/>
                <a:gd name="T74" fmla="*/ 353 w 485"/>
                <a:gd name="T75" fmla="*/ 232 h 364"/>
                <a:gd name="T76" fmla="*/ 350 w 485"/>
                <a:gd name="T77" fmla="*/ 320 h 364"/>
                <a:gd name="T78" fmla="*/ 409 w 485"/>
                <a:gd name="T79" fmla="*/ 286 h 364"/>
                <a:gd name="T80" fmla="*/ 475 w 485"/>
                <a:gd name="T81" fmla="*/ 355 h 364"/>
                <a:gd name="T82" fmla="*/ 189 w 485"/>
                <a:gd name="T83" fmla="*/ 74 h 364"/>
                <a:gd name="T84" fmla="*/ 206 w 485"/>
                <a:gd name="T85" fmla="*/ 57 h 364"/>
                <a:gd name="T86" fmla="*/ 206 w 485"/>
                <a:gd name="T87" fmla="*/ 66 h 364"/>
                <a:gd name="T88" fmla="*/ 260 w 485"/>
                <a:gd name="T89" fmla="*/ 74 h 364"/>
                <a:gd name="T90" fmla="*/ 243 w 485"/>
                <a:gd name="T91" fmla="*/ 91 h 364"/>
                <a:gd name="T92" fmla="*/ 236 w 485"/>
                <a:gd name="T93" fmla="*/ 74 h 364"/>
                <a:gd name="T94" fmla="*/ 243 w 485"/>
                <a:gd name="T95" fmla="*/ 81 h 364"/>
                <a:gd name="T96" fmla="*/ 336 w 485"/>
                <a:gd name="T97" fmla="*/ 92 h 364"/>
                <a:gd name="T98" fmla="*/ 336 w 485"/>
                <a:gd name="T99" fmla="*/ 102 h 364"/>
                <a:gd name="T100" fmla="*/ 329 w 485"/>
                <a:gd name="T101" fmla="*/ 10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364">
                  <a:moveTo>
                    <a:pt x="169" y="57"/>
                  </a:moveTo>
                  <a:cubicBezTo>
                    <a:pt x="160" y="57"/>
                    <a:pt x="153" y="65"/>
                    <a:pt x="153" y="74"/>
                  </a:cubicBezTo>
                  <a:cubicBezTo>
                    <a:pt x="153" y="83"/>
                    <a:pt x="160" y="91"/>
                    <a:pt x="169" y="91"/>
                  </a:cubicBezTo>
                  <a:cubicBezTo>
                    <a:pt x="179" y="91"/>
                    <a:pt x="186" y="83"/>
                    <a:pt x="186" y="74"/>
                  </a:cubicBezTo>
                  <a:cubicBezTo>
                    <a:pt x="186" y="65"/>
                    <a:pt x="179" y="57"/>
                    <a:pt x="169" y="57"/>
                  </a:cubicBezTo>
                  <a:close/>
                  <a:moveTo>
                    <a:pt x="169" y="81"/>
                  </a:moveTo>
                  <a:cubicBezTo>
                    <a:pt x="165" y="81"/>
                    <a:pt x="162" y="78"/>
                    <a:pt x="162" y="74"/>
                  </a:cubicBezTo>
                  <a:cubicBezTo>
                    <a:pt x="162" y="70"/>
                    <a:pt x="165" y="66"/>
                    <a:pt x="169" y="66"/>
                  </a:cubicBezTo>
                  <a:cubicBezTo>
                    <a:pt x="173" y="66"/>
                    <a:pt x="177" y="70"/>
                    <a:pt x="177" y="74"/>
                  </a:cubicBezTo>
                  <a:cubicBezTo>
                    <a:pt x="177" y="78"/>
                    <a:pt x="173" y="81"/>
                    <a:pt x="169" y="81"/>
                  </a:cubicBezTo>
                  <a:close/>
                  <a:moveTo>
                    <a:pt x="138" y="312"/>
                  </a:moveTo>
                  <a:cubicBezTo>
                    <a:pt x="127" y="309"/>
                    <a:pt x="124" y="290"/>
                    <a:pt x="123" y="279"/>
                  </a:cubicBezTo>
                  <a:cubicBezTo>
                    <a:pt x="134" y="267"/>
                    <a:pt x="141" y="250"/>
                    <a:pt x="141" y="232"/>
                  </a:cubicBezTo>
                  <a:cubicBezTo>
                    <a:pt x="141" y="195"/>
                    <a:pt x="123" y="171"/>
                    <a:pt x="95" y="171"/>
                  </a:cubicBezTo>
                  <a:cubicBezTo>
                    <a:pt x="66" y="171"/>
                    <a:pt x="49" y="195"/>
                    <a:pt x="49" y="232"/>
                  </a:cubicBezTo>
                  <a:cubicBezTo>
                    <a:pt x="49" y="251"/>
                    <a:pt x="56" y="268"/>
                    <a:pt x="67" y="279"/>
                  </a:cubicBezTo>
                  <a:cubicBezTo>
                    <a:pt x="67" y="293"/>
                    <a:pt x="62" y="308"/>
                    <a:pt x="53" y="311"/>
                  </a:cubicBezTo>
                  <a:cubicBezTo>
                    <a:pt x="9" y="320"/>
                    <a:pt x="0" y="342"/>
                    <a:pt x="0" y="359"/>
                  </a:cubicBezTo>
                  <a:cubicBezTo>
                    <a:pt x="0" y="362"/>
                    <a:pt x="2" y="364"/>
                    <a:pt x="4" y="364"/>
                  </a:cubicBezTo>
                  <a:cubicBezTo>
                    <a:pt x="185" y="364"/>
                    <a:pt x="185" y="364"/>
                    <a:pt x="185" y="364"/>
                  </a:cubicBezTo>
                  <a:cubicBezTo>
                    <a:pt x="188" y="364"/>
                    <a:pt x="190" y="362"/>
                    <a:pt x="190" y="359"/>
                  </a:cubicBezTo>
                  <a:cubicBezTo>
                    <a:pt x="190" y="343"/>
                    <a:pt x="181" y="321"/>
                    <a:pt x="138" y="312"/>
                  </a:cubicBezTo>
                  <a:close/>
                  <a:moveTo>
                    <a:pt x="58" y="232"/>
                  </a:moveTo>
                  <a:cubicBezTo>
                    <a:pt x="58" y="185"/>
                    <a:pt x="86" y="181"/>
                    <a:pt x="95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2" y="283"/>
                    <a:pt x="95" y="283"/>
                  </a:cubicBezTo>
                  <a:cubicBezTo>
                    <a:pt x="77" y="283"/>
                    <a:pt x="58" y="261"/>
                    <a:pt x="58" y="232"/>
                  </a:cubicBezTo>
                  <a:close/>
                  <a:moveTo>
                    <a:pt x="9" y="355"/>
                  </a:moveTo>
                  <a:cubicBezTo>
                    <a:pt x="12" y="338"/>
                    <a:pt x="27" y="326"/>
                    <a:pt x="55" y="320"/>
                  </a:cubicBezTo>
                  <a:cubicBezTo>
                    <a:pt x="55" y="320"/>
                    <a:pt x="55" y="320"/>
                    <a:pt x="56" y="320"/>
                  </a:cubicBezTo>
                  <a:cubicBezTo>
                    <a:pt x="68" y="316"/>
                    <a:pt x="74" y="301"/>
                    <a:pt x="76" y="286"/>
                  </a:cubicBezTo>
                  <a:cubicBezTo>
                    <a:pt x="82" y="290"/>
                    <a:pt x="88" y="292"/>
                    <a:pt x="95" y="292"/>
                  </a:cubicBezTo>
                  <a:cubicBezTo>
                    <a:pt x="102" y="292"/>
                    <a:pt x="108" y="290"/>
                    <a:pt x="114" y="286"/>
                  </a:cubicBezTo>
                  <a:cubicBezTo>
                    <a:pt x="116" y="302"/>
                    <a:pt x="122" y="317"/>
                    <a:pt x="136" y="321"/>
                  </a:cubicBezTo>
                  <a:cubicBezTo>
                    <a:pt x="136" y="321"/>
                    <a:pt x="136" y="321"/>
                    <a:pt x="136" y="321"/>
                  </a:cubicBezTo>
                  <a:cubicBezTo>
                    <a:pt x="163" y="326"/>
                    <a:pt x="178" y="338"/>
                    <a:pt x="180" y="355"/>
                  </a:cubicBezTo>
                  <a:lnTo>
                    <a:pt x="9" y="355"/>
                  </a:lnTo>
                  <a:close/>
                  <a:moveTo>
                    <a:pt x="262" y="92"/>
                  </a:moveTo>
                  <a:cubicBezTo>
                    <a:pt x="253" y="92"/>
                    <a:pt x="246" y="100"/>
                    <a:pt x="246" y="109"/>
                  </a:cubicBezTo>
                  <a:cubicBezTo>
                    <a:pt x="246" y="118"/>
                    <a:pt x="253" y="126"/>
                    <a:pt x="262" y="126"/>
                  </a:cubicBezTo>
                  <a:cubicBezTo>
                    <a:pt x="272" y="126"/>
                    <a:pt x="279" y="118"/>
                    <a:pt x="279" y="109"/>
                  </a:cubicBezTo>
                  <a:cubicBezTo>
                    <a:pt x="279" y="100"/>
                    <a:pt x="272" y="92"/>
                    <a:pt x="262" y="92"/>
                  </a:cubicBezTo>
                  <a:close/>
                  <a:moveTo>
                    <a:pt x="262" y="117"/>
                  </a:moveTo>
                  <a:cubicBezTo>
                    <a:pt x="258" y="117"/>
                    <a:pt x="255" y="113"/>
                    <a:pt x="255" y="109"/>
                  </a:cubicBezTo>
                  <a:cubicBezTo>
                    <a:pt x="255" y="105"/>
                    <a:pt x="258" y="102"/>
                    <a:pt x="262" y="102"/>
                  </a:cubicBezTo>
                  <a:cubicBezTo>
                    <a:pt x="267" y="102"/>
                    <a:pt x="270" y="105"/>
                    <a:pt x="270" y="109"/>
                  </a:cubicBezTo>
                  <a:cubicBezTo>
                    <a:pt x="270" y="113"/>
                    <a:pt x="267" y="117"/>
                    <a:pt x="262" y="117"/>
                  </a:cubicBezTo>
                  <a:close/>
                  <a:moveTo>
                    <a:pt x="316" y="109"/>
                  </a:moveTo>
                  <a:cubicBezTo>
                    <a:pt x="316" y="100"/>
                    <a:pt x="308" y="92"/>
                    <a:pt x="299" y="92"/>
                  </a:cubicBezTo>
                  <a:cubicBezTo>
                    <a:pt x="290" y="92"/>
                    <a:pt x="282" y="100"/>
                    <a:pt x="282" y="109"/>
                  </a:cubicBezTo>
                  <a:cubicBezTo>
                    <a:pt x="282" y="118"/>
                    <a:pt x="290" y="126"/>
                    <a:pt x="299" y="126"/>
                  </a:cubicBezTo>
                  <a:cubicBezTo>
                    <a:pt x="308" y="126"/>
                    <a:pt x="316" y="118"/>
                    <a:pt x="316" y="109"/>
                  </a:cubicBezTo>
                  <a:close/>
                  <a:moveTo>
                    <a:pt x="299" y="117"/>
                  </a:moveTo>
                  <a:cubicBezTo>
                    <a:pt x="295" y="117"/>
                    <a:pt x="292" y="113"/>
                    <a:pt x="292" y="109"/>
                  </a:cubicBezTo>
                  <a:cubicBezTo>
                    <a:pt x="292" y="105"/>
                    <a:pt x="295" y="102"/>
                    <a:pt x="299" y="102"/>
                  </a:cubicBezTo>
                  <a:cubicBezTo>
                    <a:pt x="303" y="102"/>
                    <a:pt x="307" y="105"/>
                    <a:pt x="307" y="109"/>
                  </a:cubicBezTo>
                  <a:cubicBezTo>
                    <a:pt x="307" y="113"/>
                    <a:pt x="303" y="117"/>
                    <a:pt x="299" y="117"/>
                  </a:cubicBezTo>
                  <a:close/>
                  <a:moveTo>
                    <a:pt x="321" y="216"/>
                  </a:moveTo>
                  <a:cubicBezTo>
                    <a:pt x="322" y="216"/>
                    <a:pt x="323" y="216"/>
                    <a:pt x="324" y="216"/>
                  </a:cubicBezTo>
                  <a:cubicBezTo>
                    <a:pt x="325" y="216"/>
                    <a:pt x="326" y="216"/>
                    <a:pt x="327" y="215"/>
                  </a:cubicBezTo>
                  <a:cubicBezTo>
                    <a:pt x="328" y="214"/>
                    <a:pt x="329" y="212"/>
                    <a:pt x="328" y="210"/>
                  </a:cubicBezTo>
                  <a:cubicBezTo>
                    <a:pt x="328" y="210"/>
                    <a:pt x="321" y="195"/>
                    <a:pt x="320" y="177"/>
                  </a:cubicBezTo>
                  <a:cubicBezTo>
                    <a:pt x="354" y="168"/>
                    <a:pt x="378" y="140"/>
                    <a:pt x="378" y="108"/>
                  </a:cubicBezTo>
                  <a:cubicBezTo>
                    <a:pt x="378" y="69"/>
                    <a:pt x="341" y="37"/>
                    <a:pt x="296" y="37"/>
                  </a:cubicBezTo>
                  <a:cubicBezTo>
                    <a:pt x="289" y="37"/>
                    <a:pt x="283" y="37"/>
                    <a:pt x="276" y="39"/>
                  </a:cubicBezTo>
                  <a:cubicBezTo>
                    <a:pt x="262" y="15"/>
                    <a:pt x="234" y="0"/>
                    <a:pt x="203" y="0"/>
                  </a:cubicBezTo>
                  <a:cubicBezTo>
                    <a:pt x="158" y="0"/>
                    <a:pt x="122" y="32"/>
                    <a:pt x="122" y="71"/>
                  </a:cubicBezTo>
                  <a:cubicBezTo>
                    <a:pt x="122" y="100"/>
                    <a:pt x="141" y="125"/>
                    <a:pt x="171" y="137"/>
                  </a:cubicBezTo>
                  <a:cubicBezTo>
                    <a:pt x="169" y="163"/>
                    <a:pt x="154" y="183"/>
                    <a:pt x="154" y="183"/>
                  </a:cubicBezTo>
                  <a:cubicBezTo>
                    <a:pt x="152" y="185"/>
                    <a:pt x="152" y="188"/>
                    <a:pt x="154" y="189"/>
                  </a:cubicBezTo>
                  <a:cubicBezTo>
                    <a:pt x="155" y="191"/>
                    <a:pt x="157" y="191"/>
                    <a:pt x="159" y="191"/>
                  </a:cubicBezTo>
                  <a:cubicBezTo>
                    <a:pt x="184" y="179"/>
                    <a:pt x="200" y="164"/>
                    <a:pt x="208" y="143"/>
                  </a:cubicBezTo>
                  <a:cubicBezTo>
                    <a:pt x="213" y="142"/>
                    <a:pt x="218" y="142"/>
                    <a:pt x="224" y="141"/>
                  </a:cubicBezTo>
                  <a:cubicBezTo>
                    <a:pt x="236" y="163"/>
                    <a:pt x="261" y="177"/>
                    <a:pt x="289" y="179"/>
                  </a:cubicBezTo>
                  <a:cubicBezTo>
                    <a:pt x="295" y="193"/>
                    <a:pt x="306" y="205"/>
                    <a:pt x="321" y="216"/>
                  </a:cubicBezTo>
                  <a:close/>
                  <a:moveTo>
                    <a:pt x="292" y="170"/>
                  </a:moveTo>
                  <a:cubicBezTo>
                    <a:pt x="265" y="169"/>
                    <a:pt x="241" y="155"/>
                    <a:pt x="230" y="133"/>
                  </a:cubicBezTo>
                  <a:cubicBezTo>
                    <a:pt x="229" y="131"/>
                    <a:pt x="228" y="130"/>
                    <a:pt x="226" y="130"/>
                  </a:cubicBezTo>
                  <a:cubicBezTo>
                    <a:pt x="226" y="130"/>
                    <a:pt x="225" y="130"/>
                    <a:pt x="225" y="131"/>
                  </a:cubicBezTo>
                  <a:cubicBezTo>
                    <a:pt x="218" y="132"/>
                    <a:pt x="211" y="133"/>
                    <a:pt x="204" y="133"/>
                  </a:cubicBezTo>
                  <a:cubicBezTo>
                    <a:pt x="202" y="133"/>
                    <a:pt x="200" y="135"/>
                    <a:pt x="199" y="137"/>
                  </a:cubicBezTo>
                  <a:cubicBezTo>
                    <a:pt x="199" y="138"/>
                    <a:pt x="199" y="138"/>
                    <a:pt x="199" y="139"/>
                  </a:cubicBezTo>
                  <a:cubicBezTo>
                    <a:pt x="194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2"/>
                    <a:pt x="179" y="130"/>
                    <a:pt x="177" y="129"/>
                  </a:cubicBezTo>
                  <a:cubicBezTo>
                    <a:pt x="149" y="120"/>
                    <a:pt x="131" y="97"/>
                    <a:pt x="131" y="71"/>
                  </a:cubicBezTo>
                  <a:cubicBezTo>
                    <a:pt x="131" y="37"/>
                    <a:pt x="164" y="9"/>
                    <a:pt x="203" y="9"/>
                  </a:cubicBezTo>
                  <a:cubicBezTo>
                    <a:pt x="232" y="9"/>
                    <a:pt x="258" y="24"/>
                    <a:pt x="269" y="47"/>
                  </a:cubicBezTo>
                  <a:cubicBezTo>
                    <a:pt x="270" y="48"/>
                    <a:pt x="273" y="49"/>
                    <a:pt x="275" y="49"/>
                  </a:cubicBezTo>
                  <a:cubicBezTo>
                    <a:pt x="282" y="47"/>
                    <a:pt x="289" y="46"/>
                    <a:pt x="296" y="46"/>
                  </a:cubicBezTo>
                  <a:cubicBezTo>
                    <a:pt x="336" y="46"/>
                    <a:pt x="368" y="74"/>
                    <a:pt x="368" y="108"/>
                  </a:cubicBezTo>
                  <a:cubicBezTo>
                    <a:pt x="368" y="137"/>
                    <a:pt x="346" y="162"/>
                    <a:pt x="314" y="169"/>
                  </a:cubicBezTo>
                  <a:cubicBezTo>
                    <a:pt x="312" y="169"/>
                    <a:pt x="310" y="171"/>
                    <a:pt x="310" y="173"/>
                  </a:cubicBezTo>
                  <a:cubicBezTo>
                    <a:pt x="311" y="183"/>
                    <a:pt x="312" y="191"/>
                    <a:pt x="314" y="198"/>
                  </a:cubicBezTo>
                  <a:cubicBezTo>
                    <a:pt x="306" y="190"/>
                    <a:pt x="300" y="182"/>
                    <a:pt x="296" y="173"/>
                  </a:cubicBezTo>
                  <a:cubicBezTo>
                    <a:pt x="296" y="171"/>
                    <a:pt x="294" y="170"/>
                    <a:pt x="292" y="170"/>
                  </a:cubicBezTo>
                  <a:close/>
                  <a:moveTo>
                    <a:pt x="433" y="312"/>
                  </a:moveTo>
                  <a:cubicBezTo>
                    <a:pt x="422" y="309"/>
                    <a:pt x="418" y="290"/>
                    <a:pt x="418" y="279"/>
                  </a:cubicBezTo>
                  <a:cubicBezTo>
                    <a:pt x="429" y="267"/>
                    <a:pt x="436" y="250"/>
                    <a:pt x="436" y="232"/>
                  </a:cubicBezTo>
                  <a:cubicBezTo>
                    <a:pt x="436" y="195"/>
                    <a:pt x="418" y="171"/>
                    <a:pt x="390" y="171"/>
                  </a:cubicBezTo>
                  <a:cubicBezTo>
                    <a:pt x="361" y="171"/>
                    <a:pt x="343" y="195"/>
                    <a:pt x="343" y="232"/>
                  </a:cubicBezTo>
                  <a:cubicBezTo>
                    <a:pt x="343" y="251"/>
                    <a:pt x="351" y="268"/>
                    <a:pt x="362" y="279"/>
                  </a:cubicBezTo>
                  <a:cubicBezTo>
                    <a:pt x="362" y="293"/>
                    <a:pt x="357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299" y="364"/>
                  </a:cubicBezTo>
                  <a:cubicBezTo>
                    <a:pt x="480" y="364"/>
                    <a:pt x="480" y="364"/>
                    <a:pt x="480" y="364"/>
                  </a:cubicBezTo>
                  <a:cubicBezTo>
                    <a:pt x="483" y="364"/>
                    <a:pt x="485" y="362"/>
                    <a:pt x="485" y="359"/>
                  </a:cubicBezTo>
                  <a:cubicBezTo>
                    <a:pt x="485" y="343"/>
                    <a:pt x="476" y="321"/>
                    <a:pt x="433" y="312"/>
                  </a:cubicBezTo>
                  <a:close/>
                  <a:moveTo>
                    <a:pt x="353" y="232"/>
                  </a:moveTo>
                  <a:cubicBezTo>
                    <a:pt x="353" y="185"/>
                    <a:pt x="381" y="181"/>
                    <a:pt x="390" y="181"/>
                  </a:cubicBezTo>
                  <a:cubicBezTo>
                    <a:pt x="398" y="181"/>
                    <a:pt x="427" y="185"/>
                    <a:pt x="427" y="232"/>
                  </a:cubicBezTo>
                  <a:cubicBezTo>
                    <a:pt x="427" y="261"/>
                    <a:pt x="407" y="283"/>
                    <a:pt x="390" y="283"/>
                  </a:cubicBezTo>
                  <a:cubicBezTo>
                    <a:pt x="372" y="283"/>
                    <a:pt x="353" y="261"/>
                    <a:pt x="353" y="232"/>
                  </a:cubicBezTo>
                  <a:close/>
                  <a:moveTo>
                    <a:pt x="304" y="355"/>
                  </a:moveTo>
                  <a:cubicBezTo>
                    <a:pt x="307" y="338"/>
                    <a:pt x="322" y="326"/>
                    <a:pt x="350" y="320"/>
                  </a:cubicBezTo>
                  <a:cubicBezTo>
                    <a:pt x="350" y="320"/>
                    <a:pt x="350" y="320"/>
                    <a:pt x="350" y="320"/>
                  </a:cubicBezTo>
                  <a:cubicBezTo>
                    <a:pt x="363" y="316"/>
                    <a:pt x="369" y="301"/>
                    <a:pt x="371" y="286"/>
                  </a:cubicBezTo>
                  <a:cubicBezTo>
                    <a:pt x="377" y="290"/>
                    <a:pt x="383" y="292"/>
                    <a:pt x="390" y="292"/>
                  </a:cubicBezTo>
                  <a:cubicBezTo>
                    <a:pt x="397" y="292"/>
                    <a:pt x="403" y="290"/>
                    <a:pt x="409" y="286"/>
                  </a:cubicBezTo>
                  <a:cubicBezTo>
                    <a:pt x="411" y="302"/>
                    <a:pt x="417" y="317"/>
                    <a:pt x="431" y="321"/>
                  </a:cubicBezTo>
                  <a:cubicBezTo>
                    <a:pt x="431" y="321"/>
                    <a:pt x="431" y="321"/>
                    <a:pt x="431" y="321"/>
                  </a:cubicBezTo>
                  <a:cubicBezTo>
                    <a:pt x="458" y="326"/>
                    <a:pt x="473" y="338"/>
                    <a:pt x="475" y="355"/>
                  </a:cubicBezTo>
                  <a:lnTo>
                    <a:pt x="304" y="355"/>
                  </a:lnTo>
                  <a:close/>
                  <a:moveTo>
                    <a:pt x="206" y="57"/>
                  </a:moveTo>
                  <a:cubicBezTo>
                    <a:pt x="197" y="57"/>
                    <a:pt x="189" y="65"/>
                    <a:pt x="189" y="74"/>
                  </a:cubicBezTo>
                  <a:cubicBezTo>
                    <a:pt x="189" y="83"/>
                    <a:pt x="197" y="91"/>
                    <a:pt x="206" y="91"/>
                  </a:cubicBezTo>
                  <a:cubicBezTo>
                    <a:pt x="215" y="91"/>
                    <a:pt x="223" y="83"/>
                    <a:pt x="223" y="74"/>
                  </a:cubicBezTo>
                  <a:cubicBezTo>
                    <a:pt x="223" y="65"/>
                    <a:pt x="215" y="57"/>
                    <a:pt x="206" y="57"/>
                  </a:cubicBezTo>
                  <a:close/>
                  <a:moveTo>
                    <a:pt x="206" y="81"/>
                  </a:moveTo>
                  <a:cubicBezTo>
                    <a:pt x="202" y="81"/>
                    <a:pt x="199" y="78"/>
                    <a:pt x="199" y="74"/>
                  </a:cubicBezTo>
                  <a:cubicBezTo>
                    <a:pt x="199" y="70"/>
                    <a:pt x="202" y="66"/>
                    <a:pt x="206" y="66"/>
                  </a:cubicBezTo>
                  <a:cubicBezTo>
                    <a:pt x="210" y="66"/>
                    <a:pt x="214" y="70"/>
                    <a:pt x="214" y="74"/>
                  </a:cubicBezTo>
                  <a:cubicBezTo>
                    <a:pt x="214" y="78"/>
                    <a:pt x="210" y="81"/>
                    <a:pt x="206" y="81"/>
                  </a:cubicBezTo>
                  <a:close/>
                  <a:moveTo>
                    <a:pt x="260" y="74"/>
                  </a:moveTo>
                  <a:cubicBezTo>
                    <a:pt x="260" y="65"/>
                    <a:pt x="252" y="57"/>
                    <a:pt x="243" y="57"/>
                  </a:cubicBezTo>
                  <a:cubicBezTo>
                    <a:pt x="234" y="57"/>
                    <a:pt x="226" y="65"/>
                    <a:pt x="226" y="74"/>
                  </a:cubicBezTo>
                  <a:cubicBezTo>
                    <a:pt x="226" y="83"/>
                    <a:pt x="234" y="91"/>
                    <a:pt x="243" y="91"/>
                  </a:cubicBezTo>
                  <a:cubicBezTo>
                    <a:pt x="252" y="91"/>
                    <a:pt x="260" y="83"/>
                    <a:pt x="260" y="74"/>
                  </a:cubicBezTo>
                  <a:close/>
                  <a:moveTo>
                    <a:pt x="243" y="81"/>
                  </a:moveTo>
                  <a:cubicBezTo>
                    <a:pt x="239" y="81"/>
                    <a:pt x="236" y="78"/>
                    <a:pt x="236" y="74"/>
                  </a:cubicBezTo>
                  <a:cubicBezTo>
                    <a:pt x="236" y="70"/>
                    <a:pt x="239" y="66"/>
                    <a:pt x="243" y="66"/>
                  </a:cubicBezTo>
                  <a:cubicBezTo>
                    <a:pt x="247" y="66"/>
                    <a:pt x="250" y="70"/>
                    <a:pt x="250" y="74"/>
                  </a:cubicBezTo>
                  <a:cubicBezTo>
                    <a:pt x="250" y="78"/>
                    <a:pt x="247" y="81"/>
                    <a:pt x="243" y="81"/>
                  </a:cubicBezTo>
                  <a:close/>
                  <a:moveTo>
                    <a:pt x="336" y="126"/>
                  </a:moveTo>
                  <a:cubicBezTo>
                    <a:pt x="345" y="126"/>
                    <a:pt x="353" y="118"/>
                    <a:pt x="353" y="109"/>
                  </a:cubicBezTo>
                  <a:cubicBezTo>
                    <a:pt x="353" y="100"/>
                    <a:pt x="345" y="92"/>
                    <a:pt x="336" y="92"/>
                  </a:cubicBezTo>
                  <a:cubicBezTo>
                    <a:pt x="327" y="92"/>
                    <a:pt x="319" y="100"/>
                    <a:pt x="319" y="109"/>
                  </a:cubicBezTo>
                  <a:cubicBezTo>
                    <a:pt x="319" y="118"/>
                    <a:pt x="327" y="126"/>
                    <a:pt x="336" y="126"/>
                  </a:cubicBezTo>
                  <a:close/>
                  <a:moveTo>
                    <a:pt x="336" y="102"/>
                  </a:moveTo>
                  <a:cubicBezTo>
                    <a:pt x="340" y="102"/>
                    <a:pt x="343" y="105"/>
                    <a:pt x="343" y="109"/>
                  </a:cubicBezTo>
                  <a:cubicBezTo>
                    <a:pt x="343" y="113"/>
                    <a:pt x="340" y="117"/>
                    <a:pt x="336" y="117"/>
                  </a:cubicBezTo>
                  <a:cubicBezTo>
                    <a:pt x="332" y="117"/>
                    <a:pt x="329" y="113"/>
                    <a:pt x="329" y="109"/>
                  </a:cubicBezTo>
                  <a:cubicBezTo>
                    <a:pt x="329" y="105"/>
                    <a:pt x="332" y="102"/>
                    <a:pt x="33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17414" y="3210907"/>
            <a:ext cx="810451" cy="764217"/>
            <a:chOff x="7641350" y="3210907"/>
            <a:chExt cx="810451" cy="764217"/>
          </a:xfrm>
        </p:grpSpPr>
        <p:sp>
          <p:nvSpPr>
            <p:cNvPr id="55" name="Oval 54"/>
            <p:cNvSpPr/>
            <p:nvPr/>
          </p:nvSpPr>
          <p:spPr>
            <a:xfrm>
              <a:off x="7641350" y="321090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7815484" y="3436168"/>
              <a:ext cx="460213" cy="337873"/>
            </a:xfrm>
            <a:custGeom>
              <a:avLst/>
              <a:gdLst>
                <a:gd name="T0" fmla="*/ 69 w 465"/>
                <a:gd name="T1" fmla="*/ 241 h 287"/>
                <a:gd name="T2" fmla="*/ 396 w 465"/>
                <a:gd name="T3" fmla="*/ 241 h 287"/>
                <a:gd name="T4" fmla="*/ 415 w 465"/>
                <a:gd name="T5" fmla="*/ 222 h 287"/>
                <a:gd name="T6" fmla="*/ 415 w 465"/>
                <a:gd name="T7" fmla="*/ 19 h 287"/>
                <a:gd name="T8" fmla="*/ 396 w 465"/>
                <a:gd name="T9" fmla="*/ 0 h 287"/>
                <a:gd name="T10" fmla="*/ 69 w 465"/>
                <a:gd name="T11" fmla="*/ 0 h 287"/>
                <a:gd name="T12" fmla="*/ 50 w 465"/>
                <a:gd name="T13" fmla="*/ 19 h 287"/>
                <a:gd name="T14" fmla="*/ 50 w 465"/>
                <a:gd name="T15" fmla="*/ 222 h 287"/>
                <a:gd name="T16" fmla="*/ 69 w 465"/>
                <a:gd name="T17" fmla="*/ 241 h 287"/>
                <a:gd name="T18" fmla="*/ 59 w 465"/>
                <a:gd name="T19" fmla="*/ 19 h 287"/>
                <a:gd name="T20" fmla="*/ 69 w 465"/>
                <a:gd name="T21" fmla="*/ 9 h 287"/>
                <a:gd name="T22" fmla="*/ 396 w 465"/>
                <a:gd name="T23" fmla="*/ 9 h 287"/>
                <a:gd name="T24" fmla="*/ 406 w 465"/>
                <a:gd name="T25" fmla="*/ 19 h 287"/>
                <a:gd name="T26" fmla="*/ 406 w 465"/>
                <a:gd name="T27" fmla="*/ 222 h 287"/>
                <a:gd name="T28" fmla="*/ 396 w 465"/>
                <a:gd name="T29" fmla="*/ 232 h 287"/>
                <a:gd name="T30" fmla="*/ 69 w 465"/>
                <a:gd name="T31" fmla="*/ 232 h 287"/>
                <a:gd name="T32" fmla="*/ 59 w 465"/>
                <a:gd name="T33" fmla="*/ 222 h 287"/>
                <a:gd name="T34" fmla="*/ 59 w 465"/>
                <a:gd name="T35" fmla="*/ 19 h 287"/>
                <a:gd name="T36" fmla="*/ 461 w 465"/>
                <a:gd name="T37" fmla="*/ 253 h 287"/>
                <a:gd name="T38" fmla="*/ 5 w 465"/>
                <a:gd name="T39" fmla="*/ 253 h 287"/>
                <a:gd name="T40" fmla="*/ 0 w 465"/>
                <a:gd name="T41" fmla="*/ 257 h 287"/>
                <a:gd name="T42" fmla="*/ 30 w 465"/>
                <a:gd name="T43" fmla="*/ 287 h 287"/>
                <a:gd name="T44" fmla="*/ 436 w 465"/>
                <a:gd name="T45" fmla="*/ 287 h 287"/>
                <a:gd name="T46" fmla="*/ 465 w 465"/>
                <a:gd name="T47" fmla="*/ 257 h 287"/>
                <a:gd name="T48" fmla="*/ 461 w 465"/>
                <a:gd name="T49" fmla="*/ 253 h 287"/>
                <a:gd name="T50" fmla="*/ 436 w 465"/>
                <a:gd name="T51" fmla="*/ 278 h 287"/>
                <a:gd name="T52" fmla="*/ 30 w 465"/>
                <a:gd name="T53" fmla="*/ 278 h 287"/>
                <a:gd name="T54" fmla="*/ 10 w 465"/>
                <a:gd name="T55" fmla="*/ 262 h 287"/>
                <a:gd name="T56" fmla="*/ 455 w 465"/>
                <a:gd name="T57" fmla="*/ 262 h 287"/>
                <a:gd name="T58" fmla="*/ 436 w 465"/>
                <a:gd name="T59" fmla="*/ 278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5" h="287">
                  <a:moveTo>
                    <a:pt x="69" y="241"/>
                  </a:moveTo>
                  <a:cubicBezTo>
                    <a:pt x="396" y="241"/>
                    <a:pt x="396" y="241"/>
                    <a:pt x="396" y="241"/>
                  </a:cubicBezTo>
                  <a:cubicBezTo>
                    <a:pt x="407" y="241"/>
                    <a:pt x="415" y="233"/>
                    <a:pt x="415" y="222"/>
                  </a:cubicBezTo>
                  <a:cubicBezTo>
                    <a:pt x="415" y="19"/>
                    <a:pt x="415" y="19"/>
                    <a:pt x="415" y="19"/>
                  </a:cubicBezTo>
                  <a:cubicBezTo>
                    <a:pt x="415" y="8"/>
                    <a:pt x="407" y="0"/>
                    <a:pt x="39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8"/>
                    <a:pt x="50" y="19"/>
                  </a:cubicBezTo>
                  <a:cubicBezTo>
                    <a:pt x="50" y="222"/>
                    <a:pt x="50" y="222"/>
                    <a:pt x="50" y="222"/>
                  </a:cubicBezTo>
                  <a:cubicBezTo>
                    <a:pt x="50" y="233"/>
                    <a:pt x="59" y="241"/>
                    <a:pt x="69" y="241"/>
                  </a:cubicBezTo>
                  <a:close/>
                  <a:moveTo>
                    <a:pt x="59" y="19"/>
                  </a:moveTo>
                  <a:cubicBezTo>
                    <a:pt x="59" y="13"/>
                    <a:pt x="64" y="9"/>
                    <a:pt x="69" y="9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402" y="9"/>
                    <a:pt x="406" y="13"/>
                    <a:pt x="406" y="19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06" y="227"/>
                    <a:pt x="402" y="232"/>
                    <a:pt x="396" y="232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64" y="232"/>
                    <a:pt x="59" y="227"/>
                    <a:pt x="59" y="222"/>
                  </a:cubicBezTo>
                  <a:lnTo>
                    <a:pt x="59" y="19"/>
                  </a:lnTo>
                  <a:close/>
                  <a:moveTo>
                    <a:pt x="461" y="253"/>
                  </a:moveTo>
                  <a:cubicBezTo>
                    <a:pt x="5" y="253"/>
                    <a:pt x="5" y="253"/>
                    <a:pt x="5" y="253"/>
                  </a:cubicBezTo>
                  <a:cubicBezTo>
                    <a:pt x="2" y="253"/>
                    <a:pt x="0" y="255"/>
                    <a:pt x="0" y="257"/>
                  </a:cubicBezTo>
                  <a:cubicBezTo>
                    <a:pt x="0" y="274"/>
                    <a:pt x="14" y="287"/>
                    <a:pt x="30" y="287"/>
                  </a:cubicBezTo>
                  <a:cubicBezTo>
                    <a:pt x="436" y="287"/>
                    <a:pt x="436" y="287"/>
                    <a:pt x="436" y="287"/>
                  </a:cubicBezTo>
                  <a:cubicBezTo>
                    <a:pt x="452" y="287"/>
                    <a:pt x="465" y="274"/>
                    <a:pt x="465" y="257"/>
                  </a:cubicBezTo>
                  <a:cubicBezTo>
                    <a:pt x="465" y="255"/>
                    <a:pt x="463" y="253"/>
                    <a:pt x="461" y="253"/>
                  </a:cubicBezTo>
                  <a:close/>
                  <a:moveTo>
                    <a:pt x="436" y="278"/>
                  </a:moveTo>
                  <a:cubicBezTo>
                    <a:pt x="30" y="278"/>
                    <a:pt x="30" y="278"/>
                    <a:pt x="30" y="278"/>
                  </a:cubicBezTo>
                  <a:cubicBezTo>
                    <a:pt x="20" y="278"/>
                    <a:pt x="12" y="271"/>
                    <a:pt x="10" y="262"/>
                  </a:cubicBezTo>
                  <a:cubicBezTo>
                    <a:pt x="455" y="262"/>
                    <a:pt x="455" y="262"/>
                    <a:pt x="455" y="262"/>
                  </a:cubicBezTo>
                  <a:cubicBezTo>
                    <a:pt x="453" y="271"/>
                    <a:pt x="445" y="278"/>
                    <a:pt x="436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62204" y="3210907"/>
            <a:ext cx="810451" cy="764217"/>
            <a:chOff x="6286140" y="3210907"/>
            <a:chExt cx="810451" cy="764217"/>
          </a:xfrm>
        </p:grpSpPr>
        <p:sp>
          <p:nvSpPr>
            <p:cNvPr id="54" name="Oval 53"/>
            <p:cNvSpPr/>
            <p:nvPr/>
          </p:nvSpPr>
          <p:spPr>
            <a:xfrm>
              <a:off x="6286140" y="321090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8" name="Freeform 133"/>
            <p:cNvSpPr>
              <a:spLocks noEditPoints="1"/>
            </p:cNvSpPr>
            <p:nvPr/>
          </p:nvSpPr>
          <p:spPr bwMode="auto">
            <a:xfrm>
              <a:off x="6474809" y="3356992"/>
              <a:ext cx="435635" cy="438085"/>
            </a:xfrm>
            <a:custGeom>
              <a:avLst/>
              <a:gdLst>
                <a:gd name="T0" fmla="*/ 534 w 534"/>
                <a:gd name="T1" fmla="*/ 211 h 536"/>
                <a:gd name="T2" fmla="*/ 533 w 534"/>
                <a:gd name="T3" fmla="*/ 209 h 536"/>
                <a:gd name="T4" fmla="*/ 532 w 534"/>
                <a:gd name="T5" fmla="*/ 208 h 536"/>
                <a:gd name="T6" fmla="*/ 532 w 534"/>
                <a:gd name="T7" fmla="*/ 207 h 536"/>
                <a:gd name="T8" fmla="*/ 531 w 534"/>
                <a:gd name="T9" fmla="*/ 207 h 536"/>
                <a:gd name="T10" fmla="*/ 465 w 534"/>
                <a:gd name="T11" fmla="*/ 93 h 536"/>
                <a:gd name="T12" fmla="*/ 391 w 534"/>
                <a:gd name="T13" fmla="*/ 86 h 536"/>
                <a:gd name="T14" fmla="*/ 219 w 534"/>
                <a:gd name="T15" fmla="*/ 23 h 536"/>
                <a:gd name="T16" fmla="*/ 76 w 534"/>
                <a:gd name="T17" fmla="*/ 86 h 536"/>
                <a:gd name="T18" fmla="*/ 69 w 534"/>
                <a:gd name="T19" fmla="*/ 150 h 536"/>
                <a:gd name="T20" fmla="*/ 2 w 534"/>
                <a:gd name="T21" fmla="*/ 207 h 536"/>
                <a:gd name="T22" fmla="*/ 1 w 534"/>
                <a:gd name="T23" fmla="*/ 208 h 536"/>
                <a:gd name="T24" fmla="*/ 1 w 534"/>
                <a:gd name="T25" fmla="*/ 209 h 536"/>
                <a:gd name="T26" fmla="*/ 0 w 534"/>
                <a:gd name="T27" fmla="*/ 210 h 536"/>
                <a:gd name="T28" fmla="*/ 0 w 534"/>
                <a:gd name="T29" fmla="*/ 212 h 536"/>
                <a:gd name="T30" fmla="*/ 0 w 534"/>
                <a:gd name="T31" fmla="*/ 529 h 536"/>
                <a:gd name="T32" fmla="*/ 527 w 534"/>
                <a:gd name="T33" fmla="*/ 536 h 536"/>
                <a:gd name="T34" fmla="*/ 534 w 534"/>
                <a:gd name="T35" fmla="*/ 212 h 536"/>
                <a:gd name="T36" fmla="*/ 520 w 534"/>
                <a:gd name="T37" fmla="*/ 227 h 536"/>
                <a:gd name="T38" fmla="*/ 373 w 534"/>
                <a:gd name="T39" fmla="*/ 352 h 536"/>
                <a:gd name="T40" fmla="*/ 516 w 534"/>
                <a:gd name="T41" fmla="*/ 212 h 536"/>
                <a:gd name="T42" fmla="*/ 465 w 534"/>
                <a:gd name="T43" fmla="*/ 168 h 536"/>
                <a:gd name="T44" fmla="*/ 228 w 534"/>
                <a:gd name="T45" fmla="*/ 33 h 536"/>
                <a:gd name="T46" fmla="*/ 369 w 534"/>
                <a:gd name="T47" fmla="*/ 86 h 536"/>
                <a:gd name="T48" fmla="*/ 228 w 534"/>
                <a:gd name="T49" fmla="*/ 33 h 536"/>
                <a:gd name="T50" fmla="*/ 451 w 534"/>
                <a:gd name="T51" fmla="*/ 267 h 536"/>
                <a:gd name="T52" fmla="*/ 316 w 534"/>
                <a:gd name="T53" fmla="*/ 303 h 536"/>
                <a:gd name="T54" fmla="*/ 171 w 534"/>
                <a:gd name="T55" fmla="*/ 344 h 536"/>
                <a:gd name="T56" fmla="*/ 83 w 534"/>
                <a:gd name="T57" fmla="*/ 100 h 536"/>
                <a:gd name="T58" fmla="*/ 14 w 534"/>
                <a:gd name="T59" fmla="*/ 227 h 536"/>
                <a:gd name="T60" fmla="*/ 14 w 534"/>
                <a:gd name="T61" fmla="*/ 477 h 536"/>
                <a:gd name="T62" fmla="*/ 69 w 534"/>
                <a:gd name="T63" fmla="*/ 256 h 536"/>
                <a:gd name="T64" fmla="*/ 69 w 534"/>
                <a:gd name="T65" fmla="*/ 169 h 536"/>
                <a:gd name="T66" fmla="*/ 14 w 534"/>
                <a:gd name="T67" fmla="*/ 522 h 536"/>
                <a:gd name="T68" fmla="*/ 228 w 534"/>
                <a:gd name="T69" fmla="*/ 314 h 536"/>
                <a:gd name="T70" fmla="*/ 520 w 534"/>
                <a:gd name="T71" fmla="*/ 496 h 536"/>
                <a:gd name="T72" fmla="*/ 14 w 534"/>
                <a:gd name="T73" fmla="*/ 52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4" h="536">
                  <a:moveTo>
                    <a:pt x="534" y="212"/>
                  </a:moveTo>
                  <a:cubicBezTo>
                    <a:pt x="534" y="211"/>
                    <a:pt x="534" y="211"/>
                    <a:pt x="534" y="211"/>
                  </a:cubicBezTo>
                  <a:cubicBezTo>
                    <a:pt x="533" y="211"/>
                    <a:pt x="533" y="210"/>
                    <a:pt x="533" y="210"/>
                  </a:cubicBezTo>
                  <a:cubicBezTo>
                    <a:pt x="533" y="210"/>
                    <a:pt x="533" y="210"/>
                    <a:pt x="533" y="209"/>
                  </a:cubicBezTo>
                  <a:cubicBezTo>
                    <a:pt x="533" y="209"/>
                    <a:pt x="533" y="209"/>
                    <a:pt x="533" y="209"/>
                  </a:cubicBezTo>
                  <a:cubicBezTo>
                    <a:pt x="533" y="209"/>
                    <a:pt x="533" y="208"/>
                    <a:pt x="532" y="208"/>
                  </a:cubicBezTo>
                  <a:cubicBezTo>
                    <a:pt x="532" y="208"/>
                    <a:pt x="532" y="208"/>
                    <a:pt x="532" y="208"/>
                  </a:cubicBezTo>
                  <a:cubicBezTo>
                    <a:pt x="532" y="208"/>
                    <a:pt x="532" y="207"/>
                    <a:pt x="532" y="207"/>
                  </a:cubicBezTo>
                  <a:cubicBezTo>
                    <a:pt x="532" y="207"/>
                    <a:pt x="532" y="207"/>
                    <a:pt x="532" y="207"/>
                  </a:cubicBezTo>
                  <a:cubicBezTo>
                    <a:pt x="531" y="207"/>
                    <a:pt x="531" y="207"/>
                    <a:pt x="531" y="207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5" y="93"/>
                    <a:pt x="465" y="93"/>
                    <a:pt x="465" y="93"/>
                  </a:cubicBezTo>
                  <a:cubicBezTo>
                    <a:pt x="465" y="89"/>
                    <a:pt x="461" y="86"/>
                    <a:pt x="458" y="86"/>
                  </a:cubicBezTo>
                  <a:cubicBezTo>
                    <a:pt x="391" y="86"/>
                    <a:pt x="391" y="86"/>
                    <a:pt x="391" y="86"/>
                  </a:cubicBezTo>
                  <a:cubicBezTo>
                    <a:pt x="316" y="23"/>
                    <a:pt x="316" y="23"/>
                    <a:pt x="316" y="23"/>
                  </a:cubicBezTo>
                  <a:cubicBezTo>
                    <a:pt x="289" y="0"/>
                    <a:pt x="246" y="0"/>
                    <a:pt x="219" y="2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2" y="86"/>
                    <a:pt x="69" y="89"/>
                    <a:pt x="69" y="93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2" y="207"/>
                    <a:pt x="2" y="207"/>
                    <a:pt x="1" y="207"/>
                  </a:cubicBezTo>
                  <a:cubicBezTo>
                    <a:pt x="1" y="207"/>
                    <a:pt x="1" y="208"/>
                    <a:pt x="1" y="208"/>
                  </a:cubicBezTo>
                  <a:cubicBezTo>
                    <a:pt x="1" y="208"/>
                    <a:pt x="1" y="208"/>
                    <a:pt x="1" y="208"/>
                  </a:cubicBezTo>
                  <a:cubicBezTo>
                    <a:pt x="1" y="208"/>
                    <a:pt x="1" y="209"/>
                    <a:pt x="1" y="209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1"/>
                    <a:pt x="0" y="211"/>
                  </a:cubicBezTo>
                  <a:cubicBezTo>
                    <a:pt x="0" y="211"/>
                    <a:pt x="0" y="211"/>
                    <a:pt x="0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529"/>
                    <a:pt x="0" y="529"/>
                    <a:pt x="0" y="529"/>
                  </a:cubicBezTo>
                  <a:cubicBezTo>
                    <a:pt x="0" y="533"/>
                    <a:pt x="3" y="536"/>
                    <a:pt x="7" y="536"/>
                  </a:cubicBezTo>
                  <a:cubicBezTo>
                    <a:pt x="527" y="536"/>
                    <a:pt x="527" y="536"/>
                    <a:pt x="527" y="536"/>
                  </a:cubicBezTo>
                  <a:cubicBezTo>
                    <a:pt x="530" y="536"/>
                    <a:pt x="534" y="533"/>
                    <a:pt x="534" y="529"/>
                  </a:cubicBezTo>
                  <a:cubicBezTo>
                    <a:pt x="534" y="212"/>
                    <a:pt x="534" y="212"/>
                    <a:pt x="534" y="212"/>
                  </a:cubicBezTo>
                  <a:cubicBezTo>
                    <a:pt x="534" y="212"/>
                    <a:pt x="534" y="212"/>
                    <a:pt x="534" y="212"/>
                  </a:cubicBezTo>
                  <a:close/>
                  <a:moveTo>
                    <a:pt x="520" y="227"/>
                  </a:moveTo>
                  <a:cubicBezTo>
                    <a:pt x="520" y="477"/>
                    <a:pt x="520" y="477"/>
                    <a:pt x="520" y="477"/>
                  </a:cubicBezTo>
                  <a:cubicBezTo>
                    <a:pt x="373" y="352"/>
                    <a:pt x="373" y="352"/>
                    <a:pt x="373" y="352"/>
                  </a:cubicBezTo>
                  <a:lnTo>
                    <a:pt x="520" y="227"/>
                  </a:lnTo>
                  <a:close/>
                  <a:moveTo>
                    <a:pt x="516" y="212"/>
                  </a:moveTo>
                  <a:cubicBezTo>
                    <a:pt x="465" y="255"/>
                    <a:pt x="465" y="255"/>
                    <a:pt x="465" y="255"/>
                  </a:cubicBezTo>
                  <a:cubicBezTo>
                    <a:pt x="465" y="168"/>
                    <a:pt x="465" y="168"/>
                    <a:pt x="465" y="168"/>
                  </a:cubicBezTo>
                  <a:lnTo>
                    <a:pt x="516" y="212"/>
                  </a:lnTo>
                  <a:close/>
                  <a:moveTo>
                    <a:pt x="228" y="33"/>
                  </a:moveTo>
                  <a:cubicBezTo>
                    <a:pt x="250" y="15"/>
                    <a:pt x="285" y="15"/>
                    <a:pt x="307" y="33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166" y="86"/>
                    <a:pt x="166" y="86"/>
                    <a:pt x="166" y="86"/>
                  </a:cubicBezTo>
                  <a:lnTo>
                    <a:pt x="228" y="33"/>
                  </a:lnTo>
                  <a:close/>
                  <a:moveTo>
                    <a:pt x="451" y="100"/>
                  </a:moveTo>
                  <a:cubicBezTo>
                    <a:pt x="451" y="267"/>
                    <a:pt x="451" y="267"/>
                    <a:pt x="451" y="267"/>
                  </a:cubicBezTo>
                  <a:cubicBezTo>
                    <a:pt x="362" y="342"/>
                    <a:pt x="362" y="342"/>
                    <a:pt x="362" y="342"/>
                  </a:cubicBezTo>
                  <a:cubicBezTo>
                    <a:pt x="316" y="303"/>
                    <a:pt x="316" y="303"/>
                    <a:pt x="316" y="303"/>
                  </a:cubicBezTo>
                  <a:cubicBezTo>
                    <a:pt x="289" y="280"/>
                    <a:pt x="246" y="280"/>
                    <a:pt x="219" y="303"/>
                  </a:cubicBezTo>
                  <a:cubicBezTo>
                    <a:pt x="171" y="344"/>
                    <a:pt x="171" y="344"/>
                    <a:pt x="171" y="344"/>
                  </a:cubicBezTo>
                  <a:cubicBezTo>
                    <a:pt x="83" y="268"/>
                    <a:pt x="83" y="268"/>
                    <a:pt x="83" y="268"/>
                  </a:cubicBezTo>
                  <a:cubicBezTo>
                    <a:pt x="83" y="100"/>
                    <a:pt x="83" y="100"/>
                    <a:pt x="83" y="100"/>
                  </a:cubicBezTo>
                  <a:lnTo>
                    <a:pt x="451" y="100"/>
                  </a:lnTo>
                  <a:close/>
                  <a:moveTo>
                    <a:pt x="14" y="227"/>
                  </a:moveTo>
                  <a:cubicBezTo>
                    <a:pt x="161" y="353"/>
                    <a:pt x="161" y="353"/>
                    <a:pt x="161" y="353"/>
                  </a:cubicBezTo>
                  <a:cubicBezTo>
                    <a:pt x="14" y="477"/>
                    <a:pt x="14" y="477"/>
                    <a:pt x="14" y="477"/>
                  </a:cubicBezTo>
                  <a:lnTo>
                    <a:pt x="14" y="227"/>
                  </a:lnTo>
                  <a:close/>
                  <a:moveTo>
                    <a:pt x="69" y="256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69" y="169"/>
                    <a:pt x="69" y="169"/>
                    <a:pt x="69" y="169"/>
                  </a:cubicBezTo>
                  <a:lnTo>
                    <a:pt x="69" y="256"/>
                  </a:lnTo>
                  <a:close/>
                  <a:moveTo>
                    <a:pt x="14" y="522"/>
                  </a:moveTo>
                  <a:cubicBezTo>
                    <a:pt x="14" y="496"/>
                    <a:pt x="14" y="496"/>
                    <a:pt x="14" y="496"/>
                  </a:cubicBezTo>
                  <a:cubicBezTo>
                    <a:pt x="228" y="314"/>
                    <a:pt x="228" y="314"/>
                    <a:pt x="228" y="314"/>
                  </a:cubicBezTo>
                  <a:cubicBezTo>
                    <a:pt x="250" y="295"/>
                    <a:pt x="285" y="295"/>
                    <a:pt x="307" y="314"/>
                  </a:cubicBezTo>
                  <a:cubicBezTo>
                    <a:pt x="520" y="496"/>
                    <a:pt x="520" y="496"/>
                    <a:pt x="520" y="496"/>
                  </a:cubicBezTo>
                  <a:cubicBezTo>
                    <a:pt x="520" y="522"/>
                    <a:pt x="520" y="522"/>
                    <a:pt x="520" y="522"/>
                  </a:cubicBezTo>
                  <a:lnTo>
                    <a:pt x="14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Freeform 110"/>
          <p:cNvSpPr>
            <a:spLocks noEditPoints="1"/>
          </p:cNvSpPr>
          <p:nvPr/>
        </p:nvSpPr>
        <p:spPr bwMode="auto">
          <a:xfrm>
            <a:off x="10918514" y="3122369"/>
            <a:ext cx="718172" cy="836223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506994" y="3222995"/>
            <a:ext cx="810451" cy="764217"/>
            <a:chOff x="4930930" y="3222995"/>
            <a:chExt cx="810451" cy="764217"/>
          </a:xfrm>
        </p:grpSpPr>
        <p:sp>
          <p:nvSpPr>
            <p:cNvPr id="40" name="Oval 39"/>
            <p:cNvSpPr/>
            <p:nvPr/>
          </p:nvSpPr>
          <p:spPr>
            <a:xfrm>
              <a:off x="4930930" y="3222995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Freeform 107"/>
            <p:cNvSpPr>
              <a:spLocks noEditPoints="1"/>
            </p:cNvSpPr>
            <p:nvPr/>
          </p:nvSpPr>
          <p:spPr bwMode="auto">
            <a:xfrm>
              <a:off x="5153938" y="3411737"/>
              <a:ext cx="388354" cy="385307"/>
            </a:xfrm>
            <a:custGeom>
              <a:avLst/>
              <a:gdLst>
                <a:gd name="T0" fmla="*/ 591 w 610"/>
                <a:gd name="T1" fmla="*/ 523 h 606"/>
                <a:gd name="T2" fmla="*/ 463 w 610"/>
                <a:gd name="T3" fmla="*/ 395 h 606"/>
                <a:gd name="T4" fmla="*/ 432 w 610"/>
                <a:gd name="T5" fmla="*/ 74 h 606"/>
                <a:gd name="T6" fmla="*/ 253 w 610"/>
                <a:gd name="T7" fmla="*/ 0 h 606"/>
                <a:gd name="T8" fmla="*/ 74 w 610"/>
                <a:gd name="T9" fmla="*/ 74 h 606"/>
                <a:gd name="T10" fmla="*/ 0 w 610"/>
                <a:gd name="T11" fmla="*/ 253 h 606"/>
                <a:gd name="T12" fmla="*/ 74 w 610"/>
                <a:gd name="T13" fmla="*/ 433 h 606"/>
                <a:gd name="T14" fmla="*/ 253 w 610"/>
                <a:gd name="T15" fmla="*/ 507 h 606"/>
                <a:gd name="T16" fmla="*/ 395 w 610"/>
                <a:gd name="T17" fmla="*/ 464 h 606"/>
                <a:gd name="T18" fmla="*/ 522 w 610"/>
                <a:gd name="T19" fmla="*/ 591 h 606"/>
                <a:gd name="T20" fmla="*/ 557 w 610"/>
                <a:gd name="T21" fmla="*/ 606 h 606"/>
                <a:gd name="T22" fmla="*/ 591 w 610"/>
                <a:gd name="T23" fmla="*/ 591 h 606"/>
                <a:gd name="T24" fmla="*/ 591 w 610"/>
                <a:gd name="T25" fmla="*/ 523 h 606"/>
                <a:gd name="T26" fmla="*/ 84 w 610"/>
                <a:gd name="T27" fmla="*/ 423 h 606"/>
                <a:gd name="T28" fmla="*/ 14 w 610"/>
                <a:gd name="T29" fmla="*/ 253 h 606"/>
                <a:gd name="T30" fmla="*/ 84 w 610"/>
                <a:gd name="T31" fmla="*/ 84 h 606"/>
                <a:gd name="T32" fmla="*/ 253 w 610"/>
                <a:gd name="T33" fmla="*/ 14 h 606"/>
                <a:gd name="T34" fmla="*/ 422 w 610"/>
                <a:gd name="T35" fmla="*/ 84 h 606"/>
                <a:gd name="T36" fmla="*/ 449 w 610"/>
                <a:gd name="T37" fmla="*/ 391 h 606"/>
                <a:gd name="T38" fmla="*/ 448 w 610"/>
                <a:gd name="T39" fmla="*/ 392 h 606"/>
                <a:gd name="T40" fmla="*/ 422 w 610"/>
                <a:gd name="T41" fmla="*/ 423 h 606"/>
                <a:gd name="T42" fmla="*/ 392 w 610"/>
                <a:gd name="T43" fmla="*/ 448 h 606"/>
                <a:gd name="T44" fmla="*/ 391 w 610"/>
                <a:gd name="T45" fmla="*/ 449 h 606"/>
                <a:gd name="T46" fmla="*/ 253 w 610"/>
                <a:gd name="T47" fmla="*/ 493 h 606"/>
                <a:gd name="T48" fmla="*/ 84 w 610"/>
                <a:gd name="T49" fmla="*/ 423 h 606"/>
                <a:gd name="T50" fmla="*/ 581 w 610"/>
                <a:gd name="T51" fmla="*/ 581 h 606"/>
                <a:gd name="T52" fmla="*/ 532 w 610"/>
                <a:gd name="T53" fmla="*/ 581 h 606"/>
                <a:gd name="T54" fmla="*/ 406 w 610"/>
                <a:gd name="T55" fmla="*/ 455 h 606"/>
                <a:gd name="T56" fmla="*/ 432 w 610"/>
                <a:gd name="T57" fmla="*/ 433 h 606"/>
                <a:gd name="T58" fmla="*/ 455 w 610"/>
                <a:gd name="T59" fmla="*/ 406 h 606"/>
                <a:gd name="T60" fmla="*/ 581 w 610"/>
                <a:gd name="T61" fmla="*/ 533 h 606"/>
                <a:gd name="T62" fmla="*/ 581 w 610"/>
                <a:gd name="T63" fmla="*/ 58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0" h="606">
                  <a:moveTo>
                    <a:pt x="591" y="523"/>
                  </a:moveTo>
                  <a:cubicBezTo>
                    <a:pt x="463" y="395"/>
                    <a:pt x="463" y="395"/>
                    <a:pt x="463" y="395"/>
                  </a:cubicBezTo>
                  <a:cubicBezTo>
                    <a:pt x="530" y="296"/>
                    <a:pt x="519" y="161"/>
                    <a:pt x="432" y="74"/>
                  </a:cubicBezTo>
                  <a:cubicBezTo>
                    <a:pt x="384" y="26"/>
                    <a:pt x="321" y="0"/>
                    <a:pt x="253" y="0"/>
                  </a:cubicBezTo>
                  <a:cubicBezTo>
                    <a:pt x="185" y="0"/>
                    <a:pt x="122" y="26"/>
                    <a:pt x="74" y="74"/>
                  </a:cubicBezTo>
                  <a:cubicBezTo>
                    <a:pt x="26" y="122"/>
                    <a:pt x="0" y="186"/>
                    <a:pt x="0" y="253"/>
                  </a:cubicBezTo>
                  <a:cubicBezTo>
                    <a:pt x="0" y="321"/>
                    <a:pt x="26" y="385"/>
                    <a:pt x="74" y="433"/>
                  </a:cubicBezTo>
                  <a:cubicBezTo>
                    <a:pt x="122" y="480"/>
                    <a:pt x="185" y="507"/>
                    <a:pt x="253" y="507"/>
                  </a:cubicBezTo>
                  <a:cubicBezTo>
                    <a:pt x="304" y="507"/>
                    <a:pt x="353" y="492"/>
                    <a:pt x="395" y="464"/>
                  </a:cubicBezTo>
                  <a:cubicBezTo>
                    <a:pt x="522" y="591"/>
                    <a:pt x="522" y="591"/>
                    <a:pt x="522" y="591"/>
                  </a:cubicBezTo>
                  <a:cubicBezTo>
                    <a:pt x="532" y="601"/>
                    <a:pt x="544" y="606"/>
                    <a:pt x="557" y="606"/>
                  </a:cubicBezTo>
                  <a:cubicBezTo>
                    <a:pt x="569" y="606"/>
                    <a:pt x="582" y="601"/>
                    <a:pt x="591" y="591"/>
                  </a:cubicBezTo>
                  <a:cubicBezTo>
                    <a:pt x="610" y="572"/>
                    <a:pt x="610" y="542"/>
                    <a:pt x="591" y="523"/>
                  </a:cubicBezTo>
                  <a:close/>
                  <a:moveTo>
                    <a:pt x="84" y="423"/>
                  </a:moveTo>
                  <a:cubicBezTo>
                    <a:pt x="39" y="377"/>
                    <a:pt x="14" y="317"/>
                    <a:pt x="14" y="253"/>
                  </a:cubicBezTo>
                  <a:cubicBezTo>
                    <a:pt x="14" y="189"/>
                    <a:pt x="39" y="129"/>
                    <a:pt x="84" y="84"/>
                  </a:cubicBezTo>
                  <a:cubicBezTo>
                    <a:pt x="129" y="39"/>
                    <a:pt x="189" y="14"/>
                    <a:pt x="253" y="14"/>
                  </a:cubicBezTo>
                  <a:cubicBezTo>
                    <a:pt x="317" y="14"/>
                    <a:pt x="377" y="39"/>
                    <a:pt x="422" y="84"/>
                  </a:cubicBezTo>
                  <a:cubicBezTo>
                    <a:pt x="506" y="168"/>
                    <a:pt x="514" y="298"/>
                    <a:pt x="449" y="391"/>
                  </a:cubicBezTo>
                  <a:cubicBezTo>
                    <a:pt x="448" y="392"/>
                    <a:pt x="448" y="392"/>
                    <a:pt x="448" y="392"/>
                  </a:cubicBezTo>
                  <a:cubicBezTo>
                    <a:pt x="440" y="403"/>
                    <a:pt x="432" y="413"/>
                    <a:pt x="422" y="423"/>
                  </a:cubicBezTo>
                  <a:cubicBezTo>
                    <a:pt x="413" y="432"/>
                    <a:pt x="403" y="441"/>
                    <a:pt x="392" y="448"/>
                  </a:cubicBezTo>
                  <a:cubicBezTo>
                    <a:pt x="392" y="448"/>
                    <a:pt x="391" y="449"/>
                    <a:pt x="391" y="449"/>
                  </a:cubicBezTo>
                  <a:cubicBezTo>
                    <a:pt x="351" y="477"/>
                    <a:pt x="303" y="493"/>
                    <a:pt x="253" y="493"/>
                  </a:cubicBezTo>
                  <a:cubicBezTo>
                    <a:pt x="189" y="493"/>
                    <a:pt x="129" y="468"/>
                    <a:pt x="84" y="423"/>
                  </a:cubicBezTo>
                  <a:close/>
                  <a:moveTo>
                    <a:pt x="581" y="581"/>
                  </a:moveTo>
                  <a:cubicBezTo>
                    <a:pt x="568" y="595"/>
                    <a:pt x="546" y="595"/>
                    <a:pt x="532" y="581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15" y="448"/>
                    <a:pt x="424" y="441"/>
                    <a:pt x="432" y="433"/>
                  </a:cubicBezTo>
                  <a:cubicBezTo>
                    <a:pt x="440" y="424"/>
                    <a:pt x="448" y="415"/>
                    <a:pt x="455" y="406"/>
                  </a:cubicBezTo>
                  <a:cubicBezTo>
                    <a:pt x="581" y="533"/>
                    <a:pt x="581" y="533"/>
                    <a:pt x="581" y="533"/>
                  </a:cubicBezTo>
                  <a:cubicBezTo>
                    <a:pt x="595" y="546"/>
                    <a:pt x="595" y="568"/>
                    <a:pt x="581" y="5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51784" y="3222997"/>
            <a:ext cx="810451" cy="764217"/>
            <a:chOff x="3575720" y="3222997"/>
            <a:chExt cx="810451" cy="764217"/>
          </a:xfrm>
        </p:grpSpPr>
        <p:sp>
          <p:nvSpPr>
            <p:cNvPr id="37" name="Oval 36"/>
            <p:cNvSpPr/>
            <p:nvPr/>
          </p:nvSpPr>
          <p:spPr>
            <a:xfrm>
              <a:off x="3575720" y="3222997"/>
              <a:ext cx="810451" cy="764217"/>
            </a:xfrm>
            <a:prstGeom prst="ellipse">
              <a:avLst/>
            </a:prstGeom>
            <a:solidFill>
              <a:srgbClr val="1C568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3" name="Freeform 31"/>
            <p:cNvSpPr>
              <a:spLocks noEditPoints="1"/>
            </p:cNvSpPr>
            <p:nvPr/>
          </p:nvSpPr>
          <p:spPr bwMode="auto">
            <a:xfrm>
              <a:off x="3778376" y="3337625"/>
              <a:ext cx="409412" cy="436416"/>
            </a:xfrm>
            <a:custGeom>
              <a:avLst/>
              <a:gdLst>
                <a:gd name="T0" fmla="*/ 68 w 436"/>
                <a:gd name="T1" fmla="*/ 141 h 421"/>
                <a:gd name="T2" fmla="*/ 29 w 436"/>
                <a:gd name="T3" fmla="*/ 353 h 421"/>
                <a:gd name="T4" fmla="*/ 321 w 436"/>
                <a:gd name="T5" fmla="*/ 392 h 421"/>
                <a:gd name="T6" fmla="*/ 360 w 436"/>
                <a:gd name="T7" fmla="*/ 180 h 421"/>
                <a:gd name="T8" fmla="*/ 351 w 436"/>
                <a:gd name="T9" fmla="*/ 353 h 421"/>
                <a:gd name="T10" fmla="*/ 68 w 436"/>
                <a:gd name="T11" fmla="*/ 383 h 421"/>
                <a:gd name="T12" fmla="*/ 38 w 436"/>
                <a:gd name="T13" fmla="*/ 180 h 421"/>
                <a:gd name="T14" fmla="*/ 321 w 436"/>
                <a:gd name="T15" fmla="*/ 150 h 421"/>
                <a:gd name="T16" fmla="*/ 351 w 436"/>
                <a:gd name="T17" fmla="*/ 353 h 421"/>
                <a:gd name="T18" fmla="*/ 370 w 436"/>
                <a:gd name="T19" fmla="*/ 203 h 421"/>
                <a:gd name="T20" fmla="*/ 417 w 436"/>
                <a:gd name="T21" fmla="*/ 203 h 421"/>
                <a:gd name="T22" fmla="*/ 393 w 436"/>
                <a:gd name="T23" fmla="*/ 217 h 421"/>
                <a:gd name="T24" fmla="*/ 393 w 436"/>
                <a:gd name="T25" fmla="*/ 189 h 421"/>
                <a:gd name="T26" fmla="*/ 393 w 436"/>
                <a:gd name="T27" fmla="*/ 217 h 421"/>
                <a:gd name="T28" fmla="*/ 231 w 436"/>
                <a:gd name="T29" fmla="*/ 112 h 421"/>
                <a:gd name="T30" fmla="*/ 338 w 436"/>
                <a:gd name="T31" fmla="*/ 2 h 421"/>
                <a:gd name="T32" fmla="*/ 219 w 436"/>
                <a:gd name="T33" fmla="*/ 110 h 421"/>
                <a:gd name="T34" fmla="*/ 154 w 436"/>
                <a:gd name="T35" fmla="*/ 60 h 421"/>
                <a:gd name="T36" fmla="*/ 207 w 436"/>
                <a:gd name="T37" fmla="*/ 112 h 421"/>
                <a:gd name="T38" fmla="*/ 0 w 436"/>
                <a:gd name="T39" fmla="*/ 175 h 421"/>
                <a:gd name="T40" fmla="*/ 63 w 436"/>
                <a:gd name="T41" fmla="*/ 421 h 421"/>
                <a:gd name="T42" fmla="*/ 436 w 436"/>
                <a:gd name="T43" fmla="*/ 358 h 421"/>
                <a:gd name="T44" fmla="*/ 373 w 436"/>
                <a:gd name="T45" fmla="*/ 112 h 421"/>
                <a:gd name="T46" fmla="*/ 373 w 436"/>
                <a:gd name="T47" fmla="*/ 411 h 421"/>
                <a:gd name="T48" fmla="*/ 9 w 436"/>
                <a:gd name="T49" fmla="*/ 358 h 421"/>
                <a:gd name="T50" fmla="*/ 63 w 436"/>
                <a:gd name="T51" fmla="*/ 121 h 421"/>
                <a:gd name="T52" fmla="*/ 427 w 436"/>
                <a:gd name="T53" fmla="*/ 175 h 421"/>
                <a:gd name="T54" fmla="*/ 393 w 436"/>
                <a:gd name="T55" fmla="*/ 249 h 421"/>
                <a:gd name="T56" fmla="*/ 393 w 436"/>
                <a:gd name="T57" fmla="*/ 296 h 421"/>
                <a:gd name="T58" fmla="*/ 393 w 436"/>
                <a:gd name="T59" fmla="*/ 249 h 421"/>
                <a:gd name="T60" fmla="*/ 379 w 436"/>
                <a:gd name="T61" fmla="*/ 273 h 421"/>
                <a:gd name="T62" fmla="*/ 408 w 436"/>
                <a:gd name="T63" fmla="*/ 273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6" h="421">
                  <a:moveTo>
                    <a:pt x="321" y="141"/>
                  </a:moveTo>
                  <a:cubicBezTo>
                    <a:pt x="68" y="141"/>
                    <a:pt x="68" y="141"/>
                    <a:pt x="68" y="141"/>
                  </a:cubicBezTo>
                  <a:cubicBezTo>
                    <a:pt x="47" y="141"/>
                    <a:pt x="29" y="158"/>
                    <a:pt x="29" y="180"/>
                  </a:cubicBezTo>
                  <a:cubicBezTo>
                    <a:pt x="29" y="353"/>
                    <a:pt x="29" y="353"/>
                    <a:pt x="29" y="353"/>
                  </a:cubicBezTo>
                  <a:cubicBezTo>
                    <a:pt x="29" y="375"/>
                    <a:pt x="47" y="392"/>
                    <a:pt x="68" y="392"/>
                  </a:cubicBezTo>
                  <a:cubicBezTo>
                    <a:pt x="321" y="392"/>
                    <a:pt x="321" y="392"/>
                    <a:pt x="321" y="392"/>
                  </a:cubicBezTo>
                  <a:cubicBezTo>
                    <a:pt x="342" y="392"/>
                    <a:pt x="360" y="375"/>
                    <a:pt x="360" y="353"/>
                  </a:cubicBezTo>
                  <a:cubicBezTo>
                    <a:pt x="360" y="180"/>
                    <a:pt x="360" y="180"/>
                    <a:pt x="360" y="180"/>
                  </a:cubicBezTo>
                  <a:cubicBezTo>
                    <a:pt x="360" y="158"/>
                    <a:pt x="342" y="141"/>
                    <a:pt x="321" y="141"/>
                  </a:cubicBezTo>
                  <a:close/>
                  <a:moveTo>
                    <a:pt x="351" y="353"/>
                  </a:moveTo>
                  <a:cubicBezTo>
                    <a:pt x="351" y="369"/>
                    <a:pt x="337" y="383"/>
                    <a:pt x="321" y="383"/>
                  </a:cubicBezTo>
                  <a:cubicBezTo>
                    <a:pt x="68" y="383"/>
                    <a:pt x="68" y="383"/>
                    <a:pt x="68" y="383"/>
                  </a:cubicBezTo>
                  <a:cubicBezTo>
                    <a:pt x="52" y="383"/>
                    <a:pt x="38" y="369"/>
                    <a:pt x="38" y="353"/>
                  </a:cubicBezTo>
                  <a:cubicBezTo>
                    <a:pt x="38" y="180"/>
                    <a:pt x="38" y="180"/>
                    <a:pt x="38" y="180"/>
                  </a:cubicBezTo>
                  <a:cubicBezTo>
                    <a:pt x="38" y="163"/>
                    <a:pt x="52" y="150"/>
                    <a:pt x="68" y="150"/>
                  </a:cubicBezTo>
                  <a:cubicBezTo>
                    <a:pt x="321" y="150"/>
                    <a:pt x="321" y="150"/>
                    <a:pt x="321" y="150"/>
                  </a:cubicBezTo>
                  <a:cubicBezTo>
                    <a:pt x="337" y="150"/>
                    <a:pt x="351" y="163"/>
                    <a:pt x="351" y="180"/>
                  </a:cubicBezTo>
                  <a:lnTo>
                    <a:pt x="351" y="353"/>
                  </a:lnTo>
                  <a:close/>
                  <a:moveTo>
                    <a:pt x="393" y="180"/>
                  </a:moveTo>
                  <a:cubicBezTo>
                    <a:pt x="380" y="180"/>
                    <a:pt x="370" y="190"/>
                    <a:pt x="370" y="203"/>
                  </a:cubicBezTo>
                  <a:cubicBezTo>
                    <a:pt x="370" y="216"/>
                    <a:pt x="380" y="227"/>
                    <a:pt x="393" y="227"/>
                  </a:cubicBezTo>
                  <a:cubicBezTo>
                    <a:pt x="406" y="227"/>
                    <a:pt x="417" y="216"/>
                    <a:pt x="417" y="203"/>
                  </a:cubicBezTo>
                  <a:cubicBezTo>
                    <a:pt x="417" y="190"/>
                    <a:pt x="406" y="180"/>
                    <a:pt x="393" y="180"/>
                  </a:cubicBezTo>
                  <a:close/>
                  <a:moveTo>
                    <a:pt x="393" y="217"/>
                  </a:moveTo>
                  <a:cubicBezTo>
                    <a:pt x="386" y="217"/>
                    <a:pt x="379" y="211"/>
                    <a:pt x="379" y="203"/>
                  </a:cubicBezTo>
                  <a:cubicBezTo>
                    <a:pt x="379" y="195"/>
                    <a:pt x="386" y="189"/>
                    <a:pt x="393" y="189"/>
                  </a:cubicBezTo>
                  <a:cubicBezTo>
                    <a:pt x="401" y="189"/>
                    <a:pt x="408" y="195"/>
                    <a:pt x="408" y="203"/>
                  </a:cubicBezTo>
                  <a:cubicBezTo>
                    <a:pt x="408" y="211"/>
                    <a:pt x="401" y="217"/>
                    <a:pt x="393" y="217"/>
                  </a:cubicBezTo>
                  <a:close/>
                  <a:moveTo>
                    <a:pt x="373" y="112"/>
                  </a:moveTo>
                  <a:cubicBezTo>
                    <a:pt x="231" y="112"/>
                    <a:pt x="231" y="112"/>
                    <a:pt x="231" y="112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40" y="6"/>
                    <a:pt x="340" y="4"/>
                    <a:pt x="338" y="2"/>
                  </a:cubicBezTo>
                  <a:cubicBezTo>
                    <a:pt x="336" y="0"/>
                    <a:pt x="333" y="0"/>
                    <a:pt x="331" y="2"/>
                  </a:cubicBezTo>
                  <a:cubicBezTo>
                    <a:pt x="219" y="110"/>
                    <a:pt x="219" y="110"/>
                    <a:pt x="219" y="110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58"/>
                    <a:pt x="156" y="58"/>
                    <a:pt x="154" y="60"/>
                  </a:cubicBezTo>
                  <a:cubicBezTo>
                    <a:pt x="152" y="62"/>
                    <a:pt x="152" y="65"/>
                    <a:pt x="154" y="66"/>
                  </a:cubicBezTo>
                  <a:cubicBezTo>
                    <a:pt x="207" y="112"/>
                    <a:pt x="207" y="112"/>
                    <a:pt x="207" y="11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28" y="112"/>
                    <a:pt x="0" y="140"/>
                    <a:pt x="0" y="175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92"/>
                    <a:pt x="28" y="421"/>
                    <a:pt x="63" y="421"/>
                  </a:cubicBezTo>
                  <a:cubicBezTo>
                    <a:pt x="373" y="421"/>
                    <a:pt x="373" y="421"/>
                    <a:pt x="373" y="421"/>
                  </a:cubicBezTo>
                  <a:cubicBezTo>
                    <a:pt x="408" y="421"/>
                    <a:pt x="436" y="392"/>
                    <a:pt x="436" y="358"/>
                  </a:cubicBezTo>
                  <a:cubicBezTo>
                    <a:pt x="436" y="175"/>
                    <a:pt x="436" y="175"/>
                    <a:pt x="436" y="175"/>
                  </a:cubicBezTo>
                  <a:cubicBezTo>
                    <a:pt x="436" y="140"/>
                    <a:pt x="408" y="112"/>
                    <a:pt x="373" y="112"/>
                  </a:cubicBezTo>
                  <a:close/>
                  <a:moveTo>
                    <a:pt x="427" y="358"/>
                  </a:moveTo>
                  <a:cubicBezTo>
                    <a:pt x="427" y="387"/>
                    <a:pt x="403" y="411"/>
                    <a:pt x="373" y="411"/>
                  </a:cubicBezTo>
                  <a:cubicBezTo>
                    <a:pt x="63" y="411"/>
                    <a:pt x="63" y="411"/>
                    <a:pt x="63" y="411"/>
                  </a:cubicBezTo>
                  <a:cubicBezTo>
                    <a:pt x="33" y="411"/>
                    <a:pt x="9" y="387"/>
                    <a:pt x="9" y="358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9" y="146"/>
                    <a:pt x="33" y="121"/>
                    <a:pt x="63" y="121"/>
                  </a:cubicBezTo>
                  <a:cubicBezTo>
                    <a:pt x="373" y="121"/>
                    <a:pt x="373" y="121"/>
                    <a:pt x="373" y="121"/>
                  </a:cubicBezTo>
                  <a:cubicBezTo>
                    <a:pt x="403" y="121"/>
                    <a:pt x="427" y="146"/>
                    <a:pt x="427" y="175"/>
                  </a:cubicBezTo>
                  <a:lnTo>
                    <a:pt x="427" y="358"/>
                  </a:lnTo>
                  <a:close/>
                  <a:moveTo>
                    <a:pt x="393" y="249"/>
                  </a:moveTo>
                  <a:cubicBezTo>
                    <a:pt x="380" y="249"/>
                    <a:pt x="370" y="260"/>
                    <a:pt x="370" y="273"/>
                  </a:cubicBezTo>
                  <a:cubicBezTo>
                    <a:pt x="370" y="286"/>
                    <a:pt x="380" y="296"/>
                    <a:pt x="393" y="296"/>
                  </a:cubicBezTo>
                  <a:cubicBezTo>
                    <a:pt x="406" y="296"/>
                    <a:pt x="417" y="286"/>
                    <a:pt x="417" y="273"/>
                  </a:cubicBezTo>
                  <a:cubicBezTo>
                    <a:pt x="417" y="260"/>
                    <a:pt x="406" y="249"/>
                    <a:pt x="393" y="249"/>
                  </a:cubicBezTo>
                  <a:close/>
                  <a:moveTo>
                    <a:pt x="393" y="287"/>
                  </a:moveTo>
                  <a:cubicBezTo>
                    <a:pt x="386" y="287"/>
                    <a:pt x="379" y="281"/>
                    <a:pt x="379" y="273"/>
                  </a:cubicBezTo>
                  <a:cubicBezTo>
                    <a:pt x="379" y="265"/>
                    <a:pt x="386" y="259"/>
                    <a:pt x="393" y="259"/>
                  </a:cubicBezTo>
                  <a:cubicBezTo>
                    <a:pt x="401" y="259"/>
                    <a:pt x="408" y="265"/>
                    <a:pt x="408" y="273"/>
                  </a:cubicBezTo>
                  <a:cubicBezTo>
                    <a:pt x="408" y="281"/>
                    <a:pt x="401" y="287"/>
                    <a:pt x="393" y="2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 Placeholder 1"/>
          <p:cNvSpPr txBox="1">
            <a:spLocks/>
          </p:cNvSpPr>
          <p:nvPr/>
        </p:nvSpPr>
        <p:spPr>
          <a:xfrm>
            <a:off x="2142435" y="4566974"/>
            <a:ext cx="7930129" cy="51821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/>
              <a:t>           € 19               € 33              € 17               € 23               € 8</a:t>
            </a:r>
          </a:p>
        </p:txBody>
      </p:sp>
      <p:sp>
        <p:nvSpPr>
          <p:cNvPr id="29" name="Text Placeholder 1"/>
          <p:cNvSpPr txBox="1">
            <a:spLocks/>
          </p:cNvSpPr>
          <p:nvPr/>
        </p:nvSpPr>
        <p:spPr>
          <a:xfrm>
            <a:off x="10748784" y="4557346"/>
            <a:ext cx="935216" cy="51821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/>
              <a:t>€ 100</a:t>
            </a:r>
          </a:p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18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/>
      <p:bldP spid="59" grpId="0" animBg="1"/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62663" y="1245646"/>
            <a:ext cx="633670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latin typeface="Korolev Condensed Bold" panose="02000000000000000000" pitchFamily="50" charset="0"/>
              </a:rPr>
              <a:t>WHAT NEXT FOR MY PLANNING?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2663" y="2168860"/>
            <a:ext cx="6228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Consider attribution for media planning to improve performance across channel and increase ROI</a:t>
            </a:r>
          </a:p>
        </p:txBody>
      </p:sp>
      <p:sp>
        <p:nvSpPr>
          <p:cNvPr id="7" name="Oval 6"/>
          <p:cNvSpPr/>
          <p:nvPr/>
        </p:nvSpPr>
        <p:spPr>
          <a:xfrm>
            <a:off x="5042026" y="3104964"/>
            <a:ext cx="982760" cy="982760"/>
          </a:xfrm>
          <a:prstGeom prst="ellipse">
            <a:avLst/>
          </a:prstGeom>
          <a:solidFill>
            <a:schemeClr val="accent1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8" name="Oval 7"/>
          <p:cNvSpPr/>
          <p:nvPr/>
        </p:nvSpPr>
        <p:spPr>
          <a:xfrm>
            <a:off x="6656819" y="3104964"/>
            <a:ext cx="982760" cy="982760"/>
          </a:xfrm>
          <a:prstGeom prst="ellipse">
            <a:avLst/>
          </a:prstGeom>
          <a:solidFill>
            <a:schemeClr val="accent3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9" name="Oval 8"/>
          <p:cNvSpPr/>
          <p:nvPr/>
        </p:nvSpPr>
        <p:spPr>
          <a:xfrm>
            <a:off x="8271612" y="3104964"/>
            <a:ext cx="982760" cy="982760"/>
          </a:xfrm>
          <a:prstGeom prst="ellipse">
            <a:avLst/>
          </a:prstGeom>
          <a:solidFill>
            <a:schemeClr val="accent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10" name="Oval 9"/>
          <p:cNvSpPr/>
          <p:nvPr/>
        </p:nvSpPr>
        <p:spPr>
          <a:xfrm>
            <a:off x="9886405" y="3104964"/>
            <a:ext cx="982760" cy="982760"/>
          </a:xfrm>
          <a:prstGeom prst="ellipse">
            <a:avLst/>
          </a:prstGeom>
          <a:solidFill>
            <a:schemeClr val="bg2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3852" y="4214096"/>
            <a:ext cx="15391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Korolev Condensed Bold" panose="02000000000000000000" pitchFamily="50" charset="0"/>
              </a:rPr>
              <a:t>CROSS-CHANNEL</a:t>
            </a:r>
          </a:p>
          <a:p>
            <a:pPr algn="ctr"/>
            <a:r>
              <a:rPr lang="en-US" sz="1400" dirty="0"/>
              <a:t>Knowing how each channel influences each other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8645" y="4214096"/>
            <a:ext cx="15391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Korolev Condensed Bold" panose="02000000000000000000" pitchFamily="50" charset="0"/>
              </a:rPr>
              <a:t>ATTRIBUTE</a:t>
            </a:r>
            <a:endParaRPr lang="en-US" sz="2000" dirty="0">
              <a:latin typeface="Korolev Condensed Bold" panose="02000000000000000000" pitchFamily="50" charset="0"/>
            </a:endParaRPr>
          </a:p>
          <a:p>
            <a:pPr lvl="0" algn="ctr"/>
            <a:r>
              <a:rPr lang="en-US" sz="1400" dirty="0"/>
              <a:t>Assigning the right credit to each touchpoint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3438" y="4214096"/>
            <a:ext cx="15391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Korolev Condensed Bold" panose="02000000000000000000" pitchFamily="50" charset="0"/>
              </a:rPr>
              <a:t>INCREASE ROI</a:t>
            </a:r>
          </a:p>
          <a:p>
            <a:pPr lvl="0" algn="ctr"/>
            <a:r>
              <a:rPr lang="en-US" sz="1400" dirty="0"/>
              <a:t>Generating more revenue for less investment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08231" y="4214096"/>
            <a:ext cx="1539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Korolev Condensed Bold" panose="02000000000000000000" pitchFamily="50" charset="0"/>
              </a:rPr>
              <a:t>ACTIONABILITY </a:t>
            </a:r>
          </a:p>
          <a:p>
            <a:pPr lvl="0" algn="ctr"/>
            <a:r>
              <a:rPr lang="en-US" sz="1400" dirty="0"/>
              <a:t>Having the tools and insight to act fast </a:t>
            </a:r>
          </a:p>
        </p:txBody>
      </p:sp>
      <p:sp>
        <p:nvSpPr>
          <p:cNvPr id="43" name="Freeform 21"/>
          <p:cNvSpPr>
            <a:spLocks noEditPoints="1"/>
          </p:cNvSpPr>
          <p:nvPr/>
        </p:nvSpPr>
        <p:spPr bwMode="auto">
          <a:xfrm>
            <a:off x="1632202" y="1942164"/>
            <a:ext cx="2166175" cy="2170912"/>
          </a:xfrm>
          <a:custGeom>
            <a:avLst/>
            <a:gdLst>
              <a:gd name="T0" fmla="*/ 68 w 387"/>
              <a:gd name="T1" fmla="*/ 320 h 388"/>
              <a:gd name="T2" fmla="*/ 41 w 387"/>
              <a:gd name="T3" fmla="*/ 262 h 388"/>
              <a:gd name="T4" fmla="*/ 62 w 387"/>
              <a:gd name="T5" fmla="*/ 326 h 388"/>
              <a:gd name="T6" fmla="*/ 121 w 387"/>
              <a:gd name="T7" fmla="*/ 352 h 388"/>
              <a:gd name="T8" fmla="*/ 121 w 387"/>
              <a:gd name="T9" fmla="*/ 343 h 388"/>
              <a:gd name="T10" fmla="*/ 50 w 387"/>
              <a:gd name="T11" fmla="*/ 338 h 388"/>
              <a:gd name="T12" fmla="*/ 16 w 387"/>
              <a:gd name="T13" fmla="*/ 263 h 388"/>
              <a:gd name="T14" fmla="*/ 11 w 387"/>
              <a:gd name="T15" fmla="*/ 267 h 388"/>
              <a:gd name="T16" fmla="*/ 121 w 387"/>
              <a:gd name="T17" fmla="*/ 377 h 388"/>
              <a:gd name="T18" fmla="*/ 125 w 387"/>
              <a:gd name="T19" fmla="*/ 372 h 388"/>
              <a:gd name="T20" fmla="*/ 386 w 387"/>
              <a:gd name="T21" fmla="*/ 329 h 388"/>
              <a:gd name="T22" fmla="*/ 290 w 387"/>
              <a:gd name="T23" fmla="*/ 240 h 388"/>
              <a:gd name="T24" fmla="*/ 248 w 387"/>
              <a:gd name="T25" fmla="*/ 242 h 388"/>
              <a:gd name="T26" fmla="*/ 292 w 387"/>
              <a:gd name="T27" fmla="*/ 96 h 388"/>
              <a:gd name="T28" fmla="*/ 190 w 387"/>
              <a:gd name="T29" fmla="*/ 96 h 388"/>
              <a:gd name="T30" fmla="*/ 126 w 387"/>
              <a:gd name="T31" fmla="*/ 120 h 388"/>
              <a:gd name="T32" fmla="*/ 148 w 387"/>
              <a:gd name="T33" fmla="*/ 92 h 388"/>
              <a:gd name="T34" fmla="*/ 52 w 387"/>
              <a:gd name="T35" fmla="*/ 2 h 388"/>
              <a:gd name="T36" fmla="*/ 2 w 387"/>
              <a:gd name="T37" fmla="*/ 59 h 388"/>
              <a:gd name="T38" fmla="*/ 94 w 387"/>
              <a:gd name="T39" fmla="*/ 150 h 388"/>
              <a:gd name="T40" fmla="*/ 120 w 387"/>
              <a:gd name="T41" fmla="*/ 127 h 388"/>
              <a:gd name="T42" fmla="*/ 104 w 387"/>
              <a:gd name="T43" fmla="*/ 182 h 388"/>
              <a:gd name="T44" fmla="*/ 127 w 387"/>
              <a:gd name="T45" fmla="*/ 211 h 388"/>
              <a:gd name="T46" fmla="*/ 57 w 387"/>
              <a:gd name="T47" fmla="*/ 229 h 388"/>
              <a:gd name="T48" fmla="*/ 152 w 387"/>
              <a:gd name="T49" fmla="*/ 331 h 388"/>
              <a:gd name="T50" fmla="*/ 159 w 387"/>
              <a:gd name="T51" fmla="*/ 331 h 388"/>
              <a:gd name="T52" fmla="*/ 177 w 387"/>
              <a:gd name="T53" fmla="*/ 261 h 388"/>
              <a:gd name="T54" fmla="*/ 203 w 387"/>
              <a:gd name="T55" fmla="*/ 285 h 388"/>
              <a:gd name="T56" fmla="*/ 241 w 387"/>
              <a:gd name="T57" fmla="*/ 248 h 388"/>
              <a:gd name="T58" fmla="*/ 239 w 387"/>
              <a:gd name="T59" fmla="*/ 290 h 388"/>
              <a:gd name="T60" fmla="*/ 239 w 387"/>
              <a:gd name="T61" fmla="*/ 297 h 388"/>
              <a:gd name="T62" fmla="*/ 332 w 387"/>
              <a:gd name="T63" fmla="*/ 388 h 388"/>
              <a:gd name="T64" fmla="*/ 386 w 387"/>
              <a:gd name="T65" fmla="*/ 336 h 388"/>
              <a:gd name="T66" fmla="*/ 386 w 387"/>
              <a:gd name="T67" fmla="*/ 329 h 388"/>
              <a:gd name="T68" fmla="*/ 116 w 387"/>
              <a:gd name="T69" fmla="*/ 117 h 388"/>
              <a:gd name="T70" fmla="*/ 94 w 387"/>
              <a:gd name="T71" fmla="*/ 139 h 388"/>
              <a:gd name="T72" fmla="*/ 55 w 387"/>
              <a:gd name="T73" fmla="*/ 12 h 388"/>
              <a:gd name="T74" fmla="*/ 116 w 387"/>
              <a:gd name="T75" fmla="*/ 117 h 388"/>
              <a:gd name="T76" fmla="*/ 67 w 387"/>
              <a:gd name="T77" fmla="*/ 233 h 388"/>
              <a:gd name="T78" fmla="*/ 152 w 387"/>
              <a:gd name="T79" fmla="*/ 236 h 388"/>
              <a:gd name="T80" fmla="*/ 155 w 387"/>
              <a:gd name="T81" fmla="*/ 321 h 388"/>
              <a:gd name="T82" fmla="*/ 238 w 387"/>
              <a:gd name="T83" fmla="*/ 238 h 388"/>
              <a:gd name="T84" fmla="*/ 203 w 387"/>
              <a:gd name="T85" fmla="*/ 274 h 388"/>
              <a:gd name="T86" fmla="*/ 197 w 387"/>
              <a:gd name="T87" fmla="*/ 102 h 388"/>
              <a:gd name="T88" fmla="*/ 286 w 387"/>
              <a:gd name="T89" fmla="*/ 102 h 388"/>
              <a:gd name="T90" fmla="*/ 238 w 387"/>
              <a:gd name="T91" fmla="*/ 238 h 388"/>
              <a:gd name="T92" fmla="*/ 249 w 387"/>
              <a:gd name="T93" fmla="*/ 294 h 388"/>
              <a:gd name="T94" fmla="*/ 376 w 387"/>
              <a:gd name="T95" fmla="*/ 333 h 388"/>
              <a:gd name="T96" fmla="*/ 122 w 387"/>
              <a:gd name="T97" fmla="*/ 318 h 388"/>
              <a:gd name="T98" fmla="*/ 70 w 387"/>
              <a:gd name="T99" fmla="*/ 266 h 388"/>
              <a:gd name="T100" fmla="*/ 66 w 387"/>
              <a:gd name="T101" fmla="*/ 261 h 388"/>
              <a:gd name="T102" fmla="*/ 79 w 387"/>
              <a:gd name="T103" fmla="*/ 309 h 388"/>
              <a:gd name="T104" fmla="*/ 122 w 387"/>
              <a:gd name="T105" fmla="*/ 327 h 388"/>
              <a:gd name="T106" fmla="*/ 122 w 387"/>
              <a:gd name="T107" fmla="*/ 318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87" h="388">
                <a:moveTo>
                  <a:pt x="121" y="343"/>
                </a:moveTo>
                <a:cubicBezTo>
                  <a:pt x="101" y="342"/>
                  <a:pt x="82" y="334"/>
                  <a:pt x="68" y="320"/>
                </a:cubicBezTo>
                <a:cubicBezTo>
                  <a:pt x="54" y="306"/>
                  <a:pt x="46" y="287"/>
                  <a:pt x="45" y="267"/>
                </a:cubicBezTo>
                <a:cubicBezTo>
                  <a:pt x="45" y="264"/>
                  <a:pt x="43" y="262"/>
                  <a:pt x="41" y="262"/>
                </a:cubicBezTo>
                <a:cubicBezTo>
                  <a:pt x="38" y="262"/>
                  <a:pt x="36" y="264"/>
                  <a:pt x="36" y="267"/>
                </a:cubicBezTo>
                <a:cubicBezTo>
                  <a:pt x="37" y="289"/>
                  <a:pt x="46" y="311"/>
                  <a:pt x="62" y="326"/>
                </a:cubicBezTo>
                <a:cubicBezTo>
                  <a:pt x="77" y="342"/>
                  <a:pt x="99" y="351"/>
                  <a:pt x="121" y="352"/>
                </a:cubicBezTo>
                <a:cubicBezTo>
                  <a:pt x="121" y="352"/>
                  <a:pt x="121" y="352"/>
                  <a:pt x="121" y="352"/>
                </a:cubicBezTo>
                <a:cubicBezTo>
                  <a:pt x="124" y="352"/>
                  <a:pt x="126" y="350"/>
                  <a:pt x="126" y="347"/>
                </a:cubicBezTo>
                <a:cubicBezTo>
                  <a:pt x="126" y="345"/>
                  <a:pt x="124" y="343"/>
                  <a:pt x="121" y="343"/>
                </a:cubicBezTo>
                <a:close/>
                <a:moveTo>
                  <a:pt x="121" y="368"/>
                </a:moveTo>
                <a:cubicBezTo>
                  <a:pt x="94" y="367"/>
                  <a:pt x="69" y="356"/>
                  <a:pt x="50" y="338"/>
                </a:cubicBezTo>
                <a:cubicBezTo>
                  <a:pt x="32" y="319"/>
                  <a:pt x="21" y="294"/>
                  <a:pt x="20" y="267"/>
                </a:cubicBezTo>
                <a:cubicBezTo>
                  <a:pt x="20" y="265"/>
                  <a:pt x="18" y="263"/>
                  <a:pt x="16" y="263"/>
                </a:cubicBezTo>
                <a:cubicBezTo>
                  <a:pt x="16" y="263"/>
                  <a:pt x="16" y="263"/>
                  <a:pt x="16" y="263"/>
                </a:cubicBezTo>
                <a:cubicBezTo>
                  <a:pt x="13" y="263"/>
                  <a:pt x="11" y="265"/>
                  <a:pt x="11" y="267"/>
                </a:cubicBezTo>
                <a:cubicBezTo>
                  <a:pt x="12" y="296"/>
                  <a:pt x="23" y="324"/>
                  <a:pt x="44" y="344"/>
                </a:cubicBezTo>
                <a:cubicBezTo>
                  <a:pt x="64" y="365"/>
                  <a:pt x="92" y="376"/>
                  <a:pt x="121" y="377"/>
                </a:cubicBezTo>
                <a:cubicBezTo>
                  <a:pt x="121" y="377"/>
                  <a:pt x="121" y="377"/>
                  <a:pt x="121" y="377"/>
                </a:cubicBezTo>
                <a:cubicBezTo>
                  <a:pt x="123" y="377"/>
                  <a:pt x="125" y="375"/>
                  <a:pt x="125" y="372"/>
                </a:cubicBezTo>
                <a:cubicBezTo>
                  <a:pt x="125" y="370"/>
                  <a:pt x="123" y="368"/>
                  <a:pt x="121" y="368"/>
                </a:cubicBezTo>
                <a:close/>
                <a:moveTo>
                  <a:pt x="386" y="329"/>
                </a:moveTo>
                <a:cubicBezTo>
                  <a:pt x="296" y="240"/>
                  <a:pt x="296" y="240"/>
                  <a:pt x="296" y="240"/>
                </a:cubicBezTo>
                <a:cubicBezTo>
                  <a:pt x="295" y="238"/>
                  <a:pt x="292" y="238"/>
                  <a:pt x="290" y="240"/>
                </a:cubicBezTo>
                <a:cubicBezTo>
                  <a:pt x="268" y="262"/>
                  <a:pt x="268" y="262"/>
                  <a:pt x="268" y="262"/>
                </a:cubicBezTo>
                <a:cubicBezTo>
                  <a:pt x="248" y="242"/>
                  <a:pt x="248" y="242"/>
                  <a:pt x="248" y="242"/>
                </a:cubicBezTo>
                <a:cubicBezTo>
                  <a:pt x="292" y="198"/>
                  <a:pt x="292" y="198"/>
                  <a:pt x="292" y="198"/>
                </a:cubicBezTo>
                <a:cubicBezTo>
                  <a:pt x="320" y="169"/>
                  <a:pt x="320" y="124"/>
                  <a:pt x="292" y="96"/>
                </a:cubicBezTo>
                <a:cubicBezTo>
                  <a:pt x="279" y="82"/>
                  <a:pt x="261" y="75"/>
                  <a:pt x="241" y="75"/>
                </a:cubicBezTo>
                <a:cubicBezTo>
                  <a:pt x="222" y="75"/>
                  <a:pt x="204" y="82"/>
                  <a:pt x="190" y="96"/>
                </a:cubicBezTo>
                <a:cubicBezTo>
                  <a:pt x="146" y="140"/>
                  <a:pt x="146" y="140"/>
                  <a:pt x="146" y="14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48" y="98"/>
                  <a:pt x="148" y="98"/>
                  <a:pt x="148" y="98"/>
                </a:cubicBezTo>
                <a:cubicBezTo>
                  <a:pt x="150" y="96"/>
                  <a:pt x="150" y="93"/>
                  <a:pt x="148" y="92"/>
                </a:cubicBezTo>
                <a:cubicBezTo>
                  <a:pt x="59" y="2"/>
                  <a:pt x="59" y="2"/>
                  <a:pt x="59" y="2"/>
                </a:cubicBezTo>
                <a:cubicBezTo>
                  <a:pt x="57" y="0"/>
                  <a:pt x="54" y="0"/>
                  <a:pt x="52" y="2"/>
                </a:cubicBezTo>
                <a:cubicBezTo>
                  <a:pt x="2" y="52"/>
                  <a:pt x="2" y="52"/>
                  <a:pt x="2" y="52"/>
                </a:cubicBezTo>
                <a:cubicBezTo>
                  <a:pt x="0" y="54"/>
                  <a:pt x="0" y="57"/>
                  <a:pt x="2" y="59"/>
                </a:cubicBezTo>
                <a:cubicBezTo>
                  <a:pt x="91" y="149"/>
                  <a:pt x="91" y="149"/>
                  <a:pt x="91" y="149"/>
                </a:cubicBezTo>
                <a:cubicBezTo>
                  <a:pt x="92" y="149"/>
                  <a:pt x="93" y="150"/>
                  <a:pt x="94" y="150"/>
                </a:cubicBezTo>
                <a:cubicBezTo>
                  <a:pt x="96" y="150"/>
                  <a:pt x="97" y="149"/>
                  <a:pt x="98" y="149"/>
                </a:cubicBezTo>
                <a:cubicBezTo>
                  <a:pt x="120" y="127"/>
                  <a:pt x="120" y="127"/>
                  <a:pt x="120" y="127"/>
                </a:cubicBezTo>
                <a:cubicBezTo>
                  <a:pt x="140" y="147"/>
                  <a:pt x="140" y="147"/>
                  <a:pt x="140" y="147"/>
                </a:cubicBezTo>
                <a:cubicBezTo>
                  <a:pt x="104" y="182"/>
                  <a:pt x="104" y="182"/>
                  <a:pt x="104" y="182"/>
                </a:cubicBezTo>
                <a:cubicBezTo>
                  <a:pt x="103" y="184"/>
                  <a:pt x="103" y="187"/>
                  <a:pt x="104" y="188"/>
                </a:cubicBezTo>
                <a:cubicBezTo>
                  <a:pt x="127" y="211"/>
                  <a:pt x="127" y="211"/>
                  <a:pt x="127" y="211"/>
                </a:cubicBezTo>
                <a:cubicBezTo>
                  <a:pt x="121" y="209"/>
                  <a:pt x="114" y="208"/>
                  <a:pt x="108" y="208"/>
                </a:cubicBezTo>
                <a:cubicBezTo>
                  <a:pt x="89" y="208"/>
                  <a:pt x="70" y="216"/>
                  <a:pt x="57" y="229"/>
                </a:cubicBezTo>
                <a:cubicBezTo>
                  <a:pt x="55" y="231"/>
                  <a:pt x="55" y="234"/>
                  <a:pt x="57" y="236"/>
                </a:cubicBezTo>
                <a:cubicBezTo>
                  <a:pt x="152" y="331"/>
                  <a:pt x="152" y="331"/>
                  <a:pt x="152" y="331"/>
                </a:cubicBezTo>
                <a:cubicBezTo>
                  <a:pt x="153" y="332"/>
                  <a:pt x="154" y="332"/>
                  <a:pt x="155" y="332"/>
                </a:cubicBezTo>
                <a:cubicBezTo>
                  <a:pt x="157" y="332"/>
                  <a:pt x="158" y="332"/>
                  <a:pt x="159" y="331"/>
                </a:cubicBezTo>
                <a:cubicBezTo>
                  <a:pt x="172" y="318"/>
                  <a:pt x="180" y="299"/>
                  <a:pt x="180" y="280"/>
                </a:cubicBezTo>
                <a:cubicBezTo>
                  <a:pt x="180" y="274"/>
                  <a:pt x="179" y="267"/>
                  <a:pt x="177" y="261"/>
                </a:cubicBezTo>
                <a:cubicBezTo>
                  <a:pt x="200" y="284"/>
                  <a:pt x="200" y="284"/>
                  <a:pt x="200" y="284"/>
                </a:cubicBezTo>
                <a:cubicBezTo>
                  <a:pt x="200" y="284"/>
                  <a:pt x="202" y="285"/>
                  <a:pt x="203" y="285"/>
                </a:cubicBezTo>
                <a:cubicBezTo>
                  <a:pt x="204" y="285"/>
                  <a:pt x="205" y="284"/>
                  <a:pt x="206" y="284"/>
                </a:cubicBezTo>
                <a:cubicBezTo>
                  <a:pt x="241" y="248"/>
                  <a:pt x="241" y="248"/>
                  <a:pt x="241" y="248"/>
                </a:cubicBezTo>
                <a:cubicBezTo>
                  <a:pt x="261" y="268"/>
                  <a:pt x="261" y="268"/>
                  <a:pt x="261" y="268"/>
                </a:cubicBezTo>
                <a:cubicBezTo>
                  <a:pt x="239" y="290"/>
                  <a:pt x="239" y="290"/>
                  <a:pt x="239" y="290"/>
                </a:cubicBezTo>
                <a:cubicBezTo>
                  <a:pt x="239" y="291"/>
                  <a:pt x="238" y="292"/>
                  <a:pt x="238" y="294"/>
                </a:cubicBezTo>
                <a:cubicBezTo>
                  <a:pt x="238" y="295"/>
                  <a:pt x="239" y="296"/>
                  <a:pt x="239" y="297"/>
                </a:cubicBezTo>
                <a:cubicBezTo>
                  <a:pt x="329" y="386"/>
                  <a:pt x="329" y="386"/>
                  <a:pt x="329" y="386"/>
                </a:cubicBezTo>
                <a:cubicBezTo>
                  <a:pt x="330" y="387"/>
                  <a:pt x="331" y="388"/>
                  <a:pt x="332" y="388"/>
                </a:cubicBezTo>
                <a:cubicBezTo>
                  <a:pt x="334" y="388"/>
                  <a:pt x="335" y="387"/>
                  <a:pt x="336" y="386"/>
                </a:cubicBezTo>
                <a:cubicBezTo>
                  <a:pt x="386" y="336"/>
                  <a:pt x="386" y="336"/>
                  <a:pt x="386" y="336"/>
                </a:cubicBezTo>
                <a:cubicBezTo>
                  <a:pt x="387" y="335"/>
                  <a:pt x="387" y="334"/>
                  <a:pt x="387" y="333"/>
                </a:cubicBezTo>
                <a:cubicBezTo>
                  <a:pt x="387" y="331"/>
                  <a:pt x="387" y="330"/>
                  <a:pt x="386" y="329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94" y="139"/>
                  <a:pt x="94" y="139"/>
                  <a:pt x="94" y="139"/>
                </a:cubicBezTo>
                <a:cubicBezTo>
                  <a:pt x="12" y="56"/>
                  <a:pt x="12" y="56"/>
                  <a:pt x="12" y="56"/>
                </a:cubicBezTo>
                <a:cubicBezTo>
                  <a:pt x="55" y="12"/>
                  <a:pt x="55" y="12"/>
                  <a:pt x="55" y="12"/>
                </a:cubicBezTo>
                <a:cubicBezTo>
                  <a:pt x="138" y="95"/>
                  <a:pt x="138" y="95"/>
                  <a:pt x="138" y="95"/>
                </a:cubicBezTo>
                <a:lnTo>
                  <a:pt x="116" y="117"/>
                </a:lnTo>
                <a:close/>
                <a:moveTo>
                  <a:pt x="155" y="321"/>
                </a:moveTo>
                <a:cubicBezTo>
                  <a:pt x="67" y="233"/>
                  <a:pt x="67" y="233"/>
                  <a:pt x="67" y="233"/>
                </a:cubicBezTo>
                <a:cubicBezTo>
                  <a:pt x="78" y="223"/>
                  <a:pt x="93" y="218"/>
                  <a:pt x="108" y="218"/>
                </a:cubicBezTo>
                <a:cubicBezTo>
                  <a:pt x="124" y="218"/>
                  <a:pt x="140" y="224"/>
                  <a:pt x="152" y="236"/>
                </a:cubicBezTo>
                <a:cubicBezTo>
                  <a:pt x="164" y="248"/>
                  <a:pt x="170" y="264"/>
                  <a:pt x="170" y="280"/>
                </a:cubicBezTo>
                <a:cubicBezTo>
                  <a:pt x="170" y="295"/>
                  <a:pt x="165" y="310"/>
                  <a:pt x="155" y="321"/>
                </a:cubicBezTo>
                <a:close/>
                <a:moveTo>
                  <a:pt x="238" y="238"/>
                </a:moveTo>
                <a:cubicBezTo>
                  <a:pt x="238" y="238"/>
                  <a:pt x="238" y="238"/>
                  <a:pt x="238" y="238"/>
                </a:cubicBezTo>
                <a:cubicBezTo>
                  <a:pt x="238" y="238"/>
                  <a:pt x="238" y="238"/>
                  <a:pt x="238" y="238"/>
                </a:cubicBezTo>
                <a:cubicBezTo>
                  <a:pt x="203" y="274"/>
                  <a:pt x="203" y="274"/>
                  <a:pt x="203" y="274"/>
                </a:cubicBezTo>
                <a:cubicBezTo>
                  <a:pt x="114" y="185"/>
                  <a:pt x="114" y="185"/>
                  <a:pt x="114" y="185"/>
                </a:cubicBezTo>
                <a:cubicBezTo>
                  <a:pt x="197" y="102"/>
                  <a:pt x="197" y="102"/>
                  <a:pt x="197" y="102"/>
                </a:cubicBezTo>
                <a:cubicBezTo>
                  <a:pt x="209" y="91"/>
                  <a:pt x="225" y="84"/>
                  <a:pt x="241" y="84"/>
                </a:cubicBezTo>
                <a:cubicBezTo>
                  <a:pt x="258" y="84"/>
                  <a:pt x="274" y="91"/>
                  <a:pt x="286" y="102"/>
                </a:cubicBezTo>
                <a:cubicBezTo>
                  <a:pt x="310" y="127"/>
                  <a:pt x="310" y="166"/>
                  <a:pt x="286" y="191"/>
                </a:cubicBezTo>
                <a:lnTo>
                  <a:pt x="238" y="238"/>
                </a:lnTo>
                <a:close/>
                <a:moveTo>
                  <a:pt x="332" y="376"/>
                </a:moveTo>
                <a:cubicBezTo>
                  <a:pt x="249" y="294"/>
                  <a:pt x="249" y="294"/>
                  <a:pt x="249" y="294"/>
                </a:cubicBezTo>
                <a:cubicBezTo>
                  <a:pt x="293" y="250"/>
                  <a:pt x="293" y="250"/>
                  <a:pt x="293" y="250"/>
                </a:cubicBezTo>
                <a:cubicBezTo>
                  <a:pt x="376" y="333"/>
                  <a:pt x="376" y="333"/>
                  <a:pt x="376" y="333"/>
                </a:cubicBezTo>
                <a:lnTo>
                  <a:pt x="332" y="376"/>
                </a:lnTo>
                <a:close/>
                <a:moveTo>
                  <a:pt x="122" y="318"/>
                </a:moveTo>
                <a:cubicBezTo>
                  <a:pt x="108" y="317"/>
                  <a:pt x="95" y="312"/>
                  <a:pt x="86" y="302"/>
                </a:cubicBezTo>
                <a:cubicBezTo>
                  <a:pt x="76" y="293"/>
                  <a:pt x="71" y="280"/>
                  <a:pt x="70" y="266"/>
                </a:cubicBezTo>
                <a:cubicBezTo>
                  <a:pt x="70" y="263"/>
                  <a:pt x="68" y="261"/>
                  <a:pt x="66" y="261"/>
                </a:cubicBezTo>
                <a:cubicBezTo>
                  <a:pt x="66" y="261"/>
                  <a:pt x="66" y="261"/>
                  <a:pt x="66" y="261"/>
                </a:cubicBezTo>
                <a:cubicBezTo>
                  <a:pt x="63" y="262"/>
                  <a:pt x="61" y="264"/>
                  <a:pt x="61" y="266"/>
                </a:cubicBezTo>
                <a:cubicBezTo>
                  <a:pt x="61" y="282"/>
                  <a:pt x="68" y="297"/>
                  <a:pt x="79" y="309"/>
                </a:cubicBezTo>
                <a:cubicBezTo>
                  <a:pt x="91" y="320"/>
                  <a:pt x="106" y="327"/>
                  <a:pt x="122" y="327"/>
                </a:cubicBezTo>
                <a:cubicBezTo>
                  <a:pt x="122" y="327"/>
                  <a:pt x="122" y="327"/>
                  <a:pt x="122" y="327"/>
                </a:cubicBezTo>
                <a:cubicBezTo>
                  <a:pt x="124" y="327"/>
                  <a:pt x="126" y="325"/>
                  <a:pt x="127" y="322"/>
                </a:cubicBezTo>
                <a:cubicBezTo>
                  <a:pt x="127" y="320"/>
                  <a:pt x="125" y="318"/>
                  <a:pt x="122" y="31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/>
          <p:nvPr/>
        </p:nvSpPr>
        <p:spPr>
          <a:xfrm>
            <a:off x="6182431" y="4803578"/>
            <a:ext cx="3460556" cy="104678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lnSpc>
                <a:spcPct val="75000"/>
              </a:lnSpc>
            </a:pPr>
            <a:endParaRPr sz="7200" b="1">
              <a:solidFill>
                <a:srgbClr val="0092D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92" name="Shape 1292"/>
          <p:cNvSpPr/>
          <p:nvPr/>
        </p:nvSpPr>
        <p:spPr>
          <a:xfrm>
            <a:off x="2604659" y="4805998"/>
            <a:ext cx="3460556" cy="104678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lnSpc>
                <a:spcPct val="75000"/>
              </a:lnSpc>
            </a:pPr>
            <a:endParaRPr sz="7200" b="1">
              <a:solidFill>
                <a:srgbClr val="0092D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improve performance automatically</a:t>
            </a:r>
          </a:p>
          <a:p>
            <a:endParaRPr lang="en-US" dirty="0"/>
          </a:p>
        </p:txBody>
      </p:sp>
      <p:pic>
        <p:nvPicPr>
          <p:cNvPr id="1295" name="Shape 129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16019" y="2567025"/>
            <a:ext cx="1125295" cy="2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Shape 129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 rot="16200000">
            <a:off x="7169790" y="2621733"/>
            <a:ext cx="614887" cy="20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Shape 129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/>
        </p:blipFill>
        <p:spPr>
          <a:xfrm rot="16200000">
            <a:off x="5526017" y="2435430"/>
            <a:ext cx="1432467" cy="481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Shape 1298"/>
          <p:cNvSpPr txBox="1"/>
          <p:nvPr/>
        </p:nvSpPr>
        <p:spPr>
          <a:xfrm rot="16200000">
            <a:off x="4868821" y="2189085"/>
            <a:ext cx="1358831" cy="307776"/>
          </a:xfrm>
          <a:prstGeom prst="rect">
            <a:avLst/>
          </a:prstGeom>
          <a:noFill/>
          <a:ln>
            <a:noFill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buSzPct val="25000"/>
            </a:pPr>
            <a:r>
              <a:rPr lang="en-US" sz="1200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0100010100010</a:t>
            </a:r>
          </a:p>
        </p:txBody>
      </p:sp>
      <p:sp>
        <p:nvSpPr>
          <p:cNvPr id="1299" name="Shape 1299"/>
          <p:cNvSpPr txBox="1"/>
          <p:nvPr/>
        </p:nvSpPr>
        <p:spPr>
          <a:xfrm rot="16200000">
            <a:off x="3736485" y="2380948"/>
            <a:ext cx="1261824" cy="307776"/>
          </a:xfrm>
          <a:prstGeom prst="rect">
            <a:avLst/>
          </a:prstGeom>
          <a:noFill/>
          <a:ln>
            <a:noFill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buSzPct val="25000"/>
            </a:pPr>
            <a:r>
              <a:rPr lang="en-US" sz="1200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010101011001</a:t>
            </a:r>
          </a:p>
        </p:txBody>
      </p:sp>
      <p:sp>
        <p:nvSpPr>
          <p:cNvPr id="1300" name="Shape 1300"/>
          <p:cNvSpPr txBox="1"/>
          <p:nvPr/>
        </p:nvSpPr>
        <p:spPr>
          <a:xfrm rot="16200000">
            <a:off x="6334105" y="2338768"/>
            <a:ext cx="1358831" cy="307776"/>
          </a:xfrm>
          <a:prstGeom prst="rect">
            <a:avLst/>
          </a:prstGeom>
          <a:noFill/>
          <a:ln>
            <a:noFill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buSzPct val="25000"/>
            </a:pPr>
            <a:r>
              <a:rPr lang="en-US" sz="1200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0100010100010</a:t>
            </a:r>
          </a:p>
        </p:txBody>
      </p:sp>
      <p:sp>
        <p:nvSpPr>
          <p:cNvPr id="1301" name="Shape 1301"/>
          <p:cNvSpPr txBox="1"/>
          <p:nvPr/>
        </p:nvSpPr>
        <p:spPr>
          <a:xfrm rot="16200000">
            <a:off x="7264783" y="2550859"/>
            <a:ext cx="1261824" cy="307776"/>
          </a:xfrm>
          <a:prstGeom prst="rect">
            <a:avLst/>
          </a:prstGeom>
          <a:noFill/>
          <a:ln>
            <a:noFill/>
          </a:ln>
        </p:spPr>
        <p:txBody>
          <a:bodyPr lIns="121886" tIns="60926" rIns="121886" bIns="60926" anchor="t" anchorCtr="0">
            <a:noAutofit/>
          </a:bodyPr>
          <a:lstStyle/>
          <a:p>
            <a:pPr algn="ctr" defTabSz="609523">
              <a:buSzPct val="25000"/>
            </a:pPr>
            <a:r>
              <a:rPr lang="en-US" sz="1200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010101011001</a:t>
            </a:r>
          </a:p>
        </p:txBody>
      </p:sp>
      <p:grpSp>
        <p:nvGrpSpPr>
          <p:cNvPr id="1302" name="Shape 1302"/>
          <p:cNvGrpSpPr/>
          <p:nvPr/>
        </p:nvGrpSpPr>
        <p:grpSpPr>
          <a:xfrm>
            <a:off x="2572629" y="4899776"/>
            <a:ext cx="6265907" cy="971461"/>
            <a:chOff x="2003097" y="4899775"/>
            <a:chExt cx="4699430" cy="971461"/>
          </a:xfrm>
        </p:grpSpPr>
        <p:sp>
          <p:nvSpPr>
            <p:cNvPr id="1303" name="Shape 1303"/>
            <p:cNvSpPr txBox="1"/>
            <p:nvPr/>
          </p:nvSpPr>
          <p:spPr>
            <a:xfrm>
              <a:off x="2003097" y="4899775"/>
              <a:ext cx="2644260" cy="4342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buSzPct val="25000"/>
              </a:pPr>
              <a:r>
                <a:rPr lang="en-US" b="1" dirty="0">
                  <a:solidFill>
                    <a:srgbClr val="00040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BID TOOLS</a:t>
              </a:r>
            </a:p>
          </p:txBody>
        </p:sp>
        <p:grpSp>
          <p:nvGrpSpPr>
            <p:cNvPr id="1304" name="Shape 1304"/>
            <p:cNvGrpSpPr/>
            <p:nvPr/>
          </p:nvGrpSpPr>
          <p:grpSpPr>
            <a:xfrm>
              <a:off x="2511884" y="5415091"/>
              <a:ext cx="1626686" cy="313677"/>
              <a:chOff x="1284666" y="5003660"/>
              <a:chExt cx="2881772" cy="459253"/>
            </a:xfrm>
          </p:grpSpPr>
          <p:pic>
            <p:nvPicPr>
              <p:cNvPr id="1305" name="Shape 1305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84666" y="5055369"/>
                <a:ext cx="1228902" cy="3558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6" name="Shape 1306"/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71800" y="5003660"/>
                <a:ext cx="1194639" cy="4592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07" name="Shape 1307"/>
            <p:cNvSpPr txBox="1"/>
            <p:nvPr/>
          </p:nvSpPr>
          <p:spPr>
            <a:xfrm>
              <a:off x="4058270" y="4899775"/>
              <a:ext cx="2644257" cy="43422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buSzPct val="25000"/>
              </a:pPr>
              <a:r>
                <a:rPr lang="en-US" b="1" dirty="0">
                  <a:solidFill>
                    <a:srgbClr val="00040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DSPS</a:t>
              </a:r>
            </a:p>
          </p:txBody>
        </p:sp>
        <p:grpSp>
          <p:nvGrpSpPr>
            <p:cNvPr id="1308" name="Shape 1308"/>
            <p:cNvGrpSpPr/>
            <p:nvPr/>
          </p:nvGrpSpPr>
          <p:grpSpPr>
            <a:xfrm>
              <a:off x="5450793" y="5024524"/>
              <a:ext cx="949625" cy="846712"/>
              <a:chOff x="5605084" y="4504693"/>
              <a:chExt cx="1529381" cy="1126974"/>
            </a:xfrm>
          </p:grpSpPr>
          <p:pic>
            <p:nvPicPr>
              <p:cNvPr id="1309" name="Shape 1309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05084" y="4834905"/>
                <a:ext cx="1038273" cy="7967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0" name="Shape 1310"/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6294" y="4504693"/>
                <a:ext cx="838171" cy="3925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12" name="Shape 1312"/>
          <p:cNvSpPr/>
          <p:nvPr/>
        </p:nvSpPr>
        <p:spPr>
          <a:xfrm>
            <a:off x="3906779" y="3032617"/>
            <a:ext cx="4402665" cy="104678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1886" tIns="60926" rIns="121886" bIns="60926" anchor="t" anchorCtr="0">
            <a:noAutofit/>
          </a:bodyPr>
          <a:lstStyle/>
          <a:p>
            <a:pPr algn="ctr" defTabSz="609523">
              <a:lnSpc>
                <a:spcPct val="75000"/>
              </a:lnSpc>
            </a:pPr>
            <a:endParaRPr sz="7200" b="1">
              <a:solidFill>
                <a:srgbClr val="0092D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grpSp>
        <p:nvGrpSpPr>
          <p:cNvPr id="1314" name="Shape 1314"/>
          <p:cNvGrpSpPr/>
          <p:nvPr/>
        </p:nvGrpSpPr>
        <p:grpSpPr>
          <a:xfrm>
            <a:off x="497667" y="5061973"/>
            <a:ext cx="1469463" cy="613515"/>
            <a:chOff x="303973" y="3796480"/>
            <a:chExt cx="1102097" cy="460136"/>
          </a:xfrm>
        </p:grpSpPr>
        <p:sp>
          <p:nvSpPr>
            <p:cNvPr id="1316" name="Shape 1316"/>
            <p:cNvSpPr/>
            <p:nvPr/>
          </p:nvSpPr>
          <p:spPr>
            <a:xfrm>
              <a:off x="303973" y="3796480"/>
              <a:ext cx="1102097" cy="40689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lnSpc>
                  <a:spcPct val="75000"/>
                </a:lnSpc>
              </a:pPr>
              <a:endParaRPr sz="7200" b="1">
                <a:solidFill>
                  <a:srgbClr val="0092D2"/>
                </a:solidFill>
                <a:latin typeface="Korolev Condensed Bold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330546" y="3812392"/>
              <a:ext cx="1049977" cy="4442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lnSpc>
                  <a:spcPct val="80000"/>
                </a:lnSpc>
                <a:buSzPct val="25000"/>
              </a:pPr>
              <a:r>
                <a:rPr lang="en-US" sz="1600" b="1" dirty="0">
                  <a:solidFill>
                    <a:srgbClr val="FFFFFF"/>
                  </a:solidFill>
                  <a:latin typeface="Korolev Condensed Bold" panose="02000000000000000000" pitchFamily="50" charset="0"/>
                  <a:ea typeface="Arial"/>
                  <a:cs typeface="Arial"/>
                  <a:sym typeface="Arial"/>
                </a:rPr>
                <a:t>IMPROVED </a:t>
              </a:r>
            </a:p>
            <a:p>
              <a:pPr algn="ctr" defTabSz="609523">
                <a:lnSpc>
                  <a:spcPct val="80000"/>
                </a:lnSpc>
                <a:buSzPct val="25000"/>
              </a:pPr>
              <a:r>
                <a:rPr lang="en-US" sz="1600" b="1" dirty="0">
                  <a:solidFill>
                    <a:srgbClr val="FFFFFF"/>
                  </a:solidFill>
                  <a:latin typeface="Korolev Condensed Bold" panose="02000000000000000000" pitchFamily="50" charset="0"/>
                  <a:ea typeface="Arial"/>
                  <a:cs typeface="Arial"/>
                  <a:sym typeface="Arial"/>
                </a:rPr>
                <a:t>RESULTS</a:t>
              </a:r>
            </a:p>
          </p:txBody>
        </p:sp>
      </p:grpSp>
      <p:grpSp>
        <p:nvGrpSpPr>
          <p:cNvPr id="1317" name="Shape 1317"/>
          <p:cNvGrpSpPr/>
          <p:nvPr/>
        </p:nvGrpSpPr>
        <p:grpSpPr>
          <a:xfrm>
            <a:off x="10268207" y="5055152"/>
            <a:ext cx="1469463" cy="624805"/>
            <a:chOff x="7713520" y="3791364"/>
            <a:chExt cx="1102097" cy="468604"/>
          </a:xfrm>
        </p:grpSpPr>
        <p:sp>
          <p:nvSpPr>
            <p:cNvPr id="1319" name="Shape 1319"/>
            <p:cNvSpPr/>
            <p:nvPr/>
          </p:nvSpPr>
          <p:spPr>
            <a:xfrm>
              <a:off x="7713520" y="3791364"/>
              <a:ext cx="1102097" cy="40689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lnSpc>
                  <a:spcPct val="75000"/>
                </a:lnSpc>
              </a:pPr>
              <a:endParaRPr sz="7200" b="1">
                <a:solidFill>
                  <a:srgbClr val="0092D2"/>
                </a:solidFill>
                <a:latin typeface="Korolev Condensed Bold" panose="02000000000000000000" pitchFamily="50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>
              <a:off x="7740092" y="3815744"/>
              <a:ext cx="1049977" cy="4442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 defTabSz="609523">
                <a:lnSpc>
                  <a:spcPct val="80000"/>
                </a:lnSpc>
                <a:buSzPct val="25000"/>
              </a:pPr>
              <a:r>
                <a:rPr lang="en-US" sz="1600" b="1" dirty="0">
                  <a:solidFill>
                    <a:srgbClr val="FFFFFF"/>
                  </a:solidFill>
                  <a:latin typeface="Korolev Condensed Bold" panose="02000000000000000000" pitchFamily="50" charset="0"/>
                  <a:ea typeface="Arial"/>
                  <a:cs typeface="Arial"/>
                  <a:sym typeface="Arial"/>
                </a:rPr>
                <a:t>IMPROVED </a:t>
              </a:r>
            </a:p>
            <a:p>
              <a:pPr algn="ctr" defTabSz="609523">
                <a:lnSpc>
                  <a:spcPct val="80000"/>
                </a:lnSpc>
                <a:buSzPct val="25000"/>
              </a:pPr>
              <a:r>
                <a:rPr lang="en-US" sz="1600" b="1" dirty="0">
                  <a:solidFill>
                    <a:srgbClr val="FFFFFF"/>
                  </a:solidFill>
                  <a:latin typeface="Korolev Condensed Bold" panose="02000000000000000000" pitchFamily="50" charset="0"/>
                  <a:ea typeface="Arial"/>
                  <a:cs typeface="Arial"/>
                  <a:sym typeface="Arial"/>
                </a:rPr>
                <a:t>RESULTS</a:t>
              </a:r>
            </a:p>
          </p:txBody>
        </p:sp>
      </p:grpSp>
      <p:cxnSp>
        <p:nvCxnSpPr>
          <p:cNvPr id="1320" name="Shape 1320"/>
          <p:cNvCxnSpPr/>
          <p:nvPr/>
        </p:nvCxnSpPr>
        <p:spPr>
          <a:xfrm>
            <a:off x="2051799" y="5326301"/>
            <a:ext cx="447524" cy="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321" name="Shape 1321"/>
          <p:cNvCxnSpPr/>
          <p:nvPr/>
        </p:nvCxnSpPr>
        <p:spPr>
          <a:xfrm rot="10800000">
            <a:off x="9729855" y="5319483"/>
            <a:ext cx="447524" cy="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322" name="Shape 1322"/>
          <p:cNvCxnSpPr>
            <a:stCxn id="1312" idx="2"/>
            <a:endCxn id="1291" idx="0"/>
          </p:cNvCxnSpPr>
          <p:nvPr/>
        </p:nvCxnSpPr>
        <p:spPr>
          <a:xfrm>
            <a:off x="6108097" y="4079393"/>
            <a:ext cx="1804800" cy="7240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3" name="Shape 1323"/>
          <p:cNvCxnSpPr>
            <a:stCxn id="1312" idx="2"/>
          </p:cNvCxnSpPr>
          <p:nvPr/>
        </p:nvCxnSpPr>
        <p:spPr>
          <a:xfrm flipH="1">
            <a:off x="4849297" y="4079393"/>
            <a:ext cx="1258800" cy="7264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4" name="Shape 1324"/>
          <p:cNvCxnSpPr>
            <a:stCxn id="1312" idx="2"/>
          </p:cNvCxnSpPr>
          <p:nvPr/>
        </p:nvCxnSpPr>
        <p:spPr>
          <a:xfrm flipH="1">
            <a:off x="4100497" y="4079393"/>
            <a:ext cx="2007600" cy="7260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5" name="Shape 1325"/>
          <p:cNvCxnSpPr>
            <a:stCxn id="1312" idx="2"/>
          </p:cNvCxnSpPr>
          <p:nvPr/>
        </p:nvCxnSpPr>
        <p:spPr>
          <a:xfrm>
            <a:off x="6108097" y="4079393"/>
            <a:ext cx="967600" cy="7224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6" name="Shape 1326"/>
          <p:cNvCxnSpPr>
            <a:stCxn id="1312" idx="2"/>
          </p:cNvCxnSpPr>
          <p:nvPr/>
        </p:nvCxnSpPr>
        <p:spPr>
          <a:xfrm flipH="1">
            <a:off x="3362497" y="4079393"/>
            <a:ext cx="2745600" cy="7104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7" name="Shape 1327"/>
          <p:cNvCxnSpPr>
            <a:stCxn id="1312" idx="2"/>
          </p:cNvCxnSpPr>
          <p:nvPr/>
        </p:nvCxnSpPr>
        <p:spPr>
          <a:xfrm>
            <a:off x="6108097" y="4079393"/>
            <a:ext cx="2866400" cy="734400"/>
          </a:xfrm>
          <a:prstGeom prst="straightConnector1">
            <a:avLst/>
          </a:prstGeom>
          <a:noFill/>
          <a:ln w="127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28" name="Shape 1328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2687" y="4951731"/>
            <a:ext cx="663636" cy="797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72892" y="3223817"/>
            <a:ext cx="326343" cy="492428"/>
          </a:xfrm>
          <a:prstGeom prst="rect">
            <a:avLst/>
          </a:prstGeom>
        </p:spPr>
        <p:txBody>
          <a:bodyPr wrap="none" lIns="121906" tIns="60953" rIns="121906" bIns="60953">
            <a:spAutoFit/>
          </a:bodyPr>
          <a:lstStyle/>
          <a:p>
            <a:pPr defTabSz="609523"/>
            <a:r>
              <a:rPr lang="en-US" dirty="0">
                <a:solidFill>
                  <a:srgbClr val="000405"/>
                </a:solidFill>
                <a:latin typeface="+mj-lt"/>
              </a:rPr>
              <a:t> </a:t>
            </a:r>
          </a:p>
        </p:txBody>
      </p:sp>
      <p:sp>
        <p:nvSpPr>
          <p:cNvPr id="40" name="Shape 1012"/>
          <p:cNvSpPr txBox="1">
            <a:spLocks/>
          </p:cNvSpPr>
          <p:nvPr/>
        </p:nvSpPr>
        <p:spPr>
          <a:xfrm>
            <a:off x="5111127" y="3305166"/>
            <a:ext cx="1908175" cy="964727"/>
          </a:xfrm>
          <a:prstGeom prst="rect">
            <a:avLst/>
          </a:prstGeom>
          <a:noFill/>
          <a:ln>
            <a:noFill/>
          </a:ln>
        </p:spPr>
        <p:txBody>
          <a:bodyPr lIns="0" tIns="0" rIns="0" bIns="6084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5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900"/>
            </a:lvl2pPr>
            <a:lvl3pPr lvl="2" indent="0">
              <a:spcBef>
                <a:spcPts val="0"/>
              </a:spcBef>
              <a:buFont typeface="Arial"/>
              <a:buNone/>
              <a:defRPr sz="1900"/>
            </a:lvl3pPr>
            <a:lvl4pPr lvl="3" indent="0">
              <a:spcBef>
                <a:spcPts val="0"/>
              </a:spcBef>
              <a:buFont typeface="Arial"/>
              <a:buNone/>
              <a:defRPr sz="1900"/>
            </a:lvl4pPr>
            <a:lvl5pPr lvl="4" indent="0">
              <a:spcBef>
                <a:spcPts val="0"/>
              </a:spcBef>
              <a:buFont typeface="Arial"/>
              <a:buNone/>
              <a:defRPr sz="1900"/>
            </a:lvl5pPr>
            <a:lvl6pPr lvl="5" indent="0">
              <a:spcBef>
                <a:spcPts val="0"/>
              </a:spcBef>
              <a:buFont typeface="Arial"/>
              <a:buNone/>
              <a:defRPr sz="1900"/>
            </a:lvl6pPr>
            <a:lvl7pPr lvl="6" indent="0">
              <a:spcBef>
                <a:spcPts val="0"/>
              </a:spcBef>
              <a:buFont typeface="Arial"/>
              <a:buNone/>
              <a:defRPr sz="1900"/>
            </a:lvl7pPr>
            <a:lvl8pPr lvl="7" indent="0">
              <a:spcBef>
                <a:spcPts val="0"/>
              </a:spcBef>
              <a:buFont typeface="Arial"/>
              <a:buNone/>
              <a:defRPr sz="1900"/>
            </a:lvl8pPr>
            <a:lvl9pPr lvl="8" indent="0">
              <a:spcBef>
                <a:spcPts val="0"/>
              </a:spcBef>
              <a:buFont typeface="Arial"/>
              <a:buNone/>
              <a:defRPr sz="1900"/>
            </a:lvl9pPr>
          </a:lstStyle>
          <a:p>
            <a:pPr algn="ctr">
              <a:buClr>
                <a:srgbClr val="00AEEF"/>
              </a:buClr>
              <a:buSzPct val="25000"/>
            </a:pPr>
            <a:r>
              <a:rPr lang="en-US" sz="6600" dirty="0">
                <a:solidFill>
                  <a:srgbClr val="FFFFFF"/>
                </a:solidFill>
                <a:latin typeface="Korolev Condensed Bold" panose="02000000000000000000" pitchFamily="50" charset="0"/>
              </a:rPr>
              <a:t>ROI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>
                <a:latin typeface="Korolev Condensed Bold" panose="02000000000000000000" pitchFamily="50" charset="0"/>
              </a:rPr>
              <a:t>TURN DATA INTO ACTIONS</a:t>
            </a:r>
            <a:endParaRPr lang="en-US" sz="3600" dirty="0">
              <a:latin typeface="Korolev Condensed Bold" panose="02000000000000000000" pitchFamily="50" charset="0"/>
            </a:endParaRPr>
          </a:p>
        </p:txBody>
      </p:sp>
      <p:pic>
        <p:nvPicPr>
          <p:cNvPr id="4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0265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" grpId="0"/>
      <p:bldP spid="1299" grpId="0"/>
      <p:bldP spid="1300" grpId="0"/>
      <p:bldP spid="130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JOINT MARKETING APPROACH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 easy you can’t believe it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63689" y="2312876"/>
            <a:ext cx="2580253" cy="2580251"/>
            <a:chOff x="3799934" y="1988840"/>
            <a:chExt cx="2580253" cy="2580251"/>
          </a:xfrm>
        </p:grpSpPr>
        <p:sp>
          <p:nvSpPr>
            <p:cNvPr id="3" name="Oval 2"/>
            <p:cNvSpPr/>
            <p:nvPr/>
          </p:nvSpPr>
          <p:spPr>
            <a:xfrm>
              <a:off x="3799934" y="1988840"/>
              <a:ext cx="2580253" cy="2580251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99904" y="2531068"/>
              <a:ext cx="1980312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MARKETING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59933" y="2312875"/>
            <a:ext cx="2580253" cy="2580251"/>
            <a:chOff x="5638358" y="1988840"/>
            <a:chExt cx="2580253" cy="2580251"/>
          </a:xfrm>
        </p:grpSpPr>
        <p:sp>
          <p:nvSpPr>
            <p:cNvPr id="4" name="Oval 3"/>
            <p:cNvSpPr/>
            <p:nvPr/>
          </p:nvSpPr>
          <p:spPr>
            <a:xfrm>
              <a:off x="5638358" y="1988840"/>
              <a:ext cx="2580253" cy="2580251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18407" y="2531068"/>
              <a:ext cx="2218703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INFORMATION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385183" y="5397732"/>
            <a:ext cx="3165376" cy="4041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dirty="0">
                <a:solidFill>
                  <a:srgbClr val="FFFFFF"/>
                </a:solidFill>
              </a:rPr>
              <a:t>ROI</a:t>
            </a:r>
          </a:p>
        </p:txBody>
      </p:sp>
      <p:sp>
        <p:nvSpPr>
          <p:cNvPr id="45" name="Oval 44"/>
          <p:cNvSpPr/>
          <p:nvPr/>
        </p:nvSpPr>
        <p:spPr>
          <a:xfrm>
            <a:off x="5866429" y="3642307"/>
            <a:ext cx="192021" cy="192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962440" y="3834328"/>
            <a:ext cx="0" cy="1563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roup 526"/>
          <p:cNvGrpSpPr/>
          <p:nvPr/>
        </p:nvGrpSpPr>
        <p:grpSpPr>
          <a:xfrm>
            <a:off x="11271833" y="1168853"/>
            <a:ext cx="122425" cy="999928"/>
            <a:chOff x="9069387" y="847911"/>
            <a:chExt cx="97972" cy="968245"/>
          </a:xfrm>
        </p:grpSpPr>
        <p:cxnSp>
          <p:nvCxnSpPr>
            <p:cNvPr id="528" name="Straight Connector 527"/>
            <p:cNvCxnSpPr/>
            <p:nvPr/>
          </p:nvCxnSpPr>
          <p:spPr>
            <a:xfrm flipV="1">
              <a:off x="9069387" y="847911"/>
              <a:ext cx="0" cy="968245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 flipV="1">
              <a:off x="9167359" y="847911"/>
              <a:ext cx="0" cy="875214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88" y="1287262"/>
            <a:ext cx="11244321" cy="4095241"/>
          </a:xfrm>
          <a:prstGeom prst="rect">
            <a:avLst/>
          </a:prstGeom>
        </p:spPr>
      </p:pic>
      <p:grpSp>
        <p:nvGrpSpPr>
          <p:cNvPr id="185" name="Group 184"/>
          <p:cNvGrpSpPr/>
          <p:nvPr/>
        </p:nvGrpSpPr>
        <p:grpSpPr>
          <a:xfrm>
            <a:off x="6305896" y="3721687"/>
            <a:ext cx="1293059" cy="1292632"/>
            <a:chOff x="7369972" y="894695"/>
            <a:chExt cx="733396" cy="733394"/>
          </a:xfrm>
        </p:grpSpPr>
        <p:sp>
          <p:nvSpPr>
            <p:cNvPr id="186" name="Oval 185"/>
            <p:cNvSpPr/>
            <p:nvPr/>
          </p:nvSpPr>
          <p:spPr>
            <a:xfrm>
              <a:off x="7369972" y="894695"/>
              <a:ext cx="733396" cy="733394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114263" tIns="57132" rIns="114263" bIns="571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162">
                <a:lnSpc>
                  <a:spcPct val="80000"/>
                </a:lnSpc>
                <a:defRPr/>
              </a:pPr>
              <a:endParaRPr lang="en-US" sz="1624" kern="0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1" name="Picture 260" descr="vz_rgb_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0464" y="1198815"/>
              <a:ext cx="562556" cy="124715"/>
            </a:xfrm>
            <a:prstGeom prst="rect">
              <a:avLst/>
            </a:prstGeom>
          </p:spPr>
        </p:pic>
      </p:grpSp>
      <p:sp>
        <p:nvSpPr>
          <p:cNvPr id="266" name="Rectangle 265"/>
          <p:cNvSpPr/>
          <p:nvPr/>
        </p:nvSpPr>
        <p:spPr>
          <a:xfrm>
            <a:off x="256656" y="4673315"/>
            <a:ext cx="1109421" cy="353852"/>
          </a:xfrm>
          <a:prstGeom prst="rect">
            <a:avLst/>
          </a:prstGeom>
        </p:spPr>
        <p:txBody>
          <a:bodyPr wrap="none" lIns="121832" tIns="60915" rIns="121832" bIns="60915" anchor="ctr">
            <a:spAutoFit/>
          </a:bodyPr>
          <a:lstStyle/>
          <a:p>
            <a:pPr algn="r" defTabSz="609162"/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</a:t>
            </a:r>
          </a:p>
        </p:txBody>
      </p:sp>
      <p:sp>
        <p:nvSpPr>
          <p:cNvPr id="268" name="Rectangle 267"/>
          <p:cNvSpPr/>
          <p:nvPr/>
        </p:nvSpPr>
        <p:spPr>
          <a:xfrm>
            <a:off x="598104" y="5180310"/>
            <a:ext cx="767981" cy="353852"/>
          </a:xfrm>
          <a:prstGeom prst="rect">
            <a:avLst/>
          </a:prstGeom>
        </p:spPr>
        <p:txBody>
          <a:bodyPr wrap="none" lIns="121832" tIns="60915" rIns="121832" bIns="60915" anchor="ctr">
            <a:spAutoFit/>
          </a:bodyPr>
          <a:lstStyle/>
          <a:p>
            <a:pPr algn="r" defTabSz="609162"/>
            <a:r>
              <a:rPr lang="en-U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1331369" y="4210575"/>
            <a:ext cx="377139" cy="724959"/>
            <a:chOff x="1065441" y="3462766"/>
            <a:chExt cx="301809" cy="580156"/>
          </a:xfrm>
        </p:grpSpPr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441" y="3462766"/>
              <a:ext cx="301809" cy="152484"/>
            </a:xfrm>
            <a:prstGeom prst="rect">
              <a:avLst/>
            </a:prstGeom>
          </p:spPr>
        </p:pic>
        <p:grpSp>
          <p:nvGrpSpPr>
            <p:cNvPr id="294" name="Group 293"/>
            <p:cNvGrpSpPr/>
            <p:nvPr/>
          </p:nvGrpSpPr>
          <p:grpSpPr>
            <a:xfrm>
              <a:off x="1170903" y="3678240"/>
              <a:ext cx="93889" cy="364682"/>
              <a:chOff x="954543" y="3670401"/>
              <a:chExt cx="87992" cy="341889"/>
            </a:xfrm>
          </p:grpSpPr>
          <p:sp>
            <p:nvSpPr>
              <p:cNvPr id="295" name="Oval 294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04" name="Straight Connector 303"/>
              <p:cNvCxnSpPr/>
              <p:nvPr/>
            </p:nvCxnSpPr>
            <p:spPr>
              <a:xfrm flipV="1">
                <a:off x="998539" y="3670401"/>
                <a:ext cx="0" cy="312160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</p:grpSp>
      <p:grpSp>
        <p:nvGrpSpPr>
          <p:cNvPr id="305" name="Group 304"/>
          <p:cNvGrpSpPr/>
          <p:nvPr/>
        </p:nvGrpSpPr>
        <p:grpSpPr>
          <a:xfrm>
            <a:off x="1228181" y="5303279"/>
            <a:ext cx="639232" cy="442216"/>
            <a:chOff x="957463" y="4345681"/>
            <a:chExt cx="511552" cy="353888"/>
          </a:xfrm>
        </p:grpSpPr>
        <p:grpSp>
          <p:nvGrpSpPr>
            <p:cNvPr id="306" name="Group 305"/>
            <p:cNvGrpSpPr/>
            <p:nvPr/>
          </p:nvGrpSpPr>
          <p:grpSpPr>
            <a:xfrm flipV="1">
              <a:off x="1166295" y="4345681"/>
              <a:ext cx="93889" cy="204478"/>
              <a:chOff x="1122778" y="4434631"/>
              <a:chExt cx="87992" cy="191698"/>
            </a:xfrm>
          </p:grpSpPr>
          <p:sp>
            <p:nvSpPr>
              <p:cNvPr id="308" name="Oval 307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18" name="Straight Connector 317"/>
              <p:cNvCxnSpPr/>
              <p:nvPr/>
            </p:nvCxnSpPr>
            <p:spPr>
              <a:xfrm flipV="1">
                <a:off x="1166774" y="4434631"/>
                <a:ext cx="0" cy="161968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463" y="4583998"/>
              <a:ext cx="511552" cy="115571"/>
            </a:xfrm>
            <a:prstGeom prst="rect">
              <a:avLst/>
            </a:prstGeom>
          </p:spPr>
        </p:pic>
      </p:grpSp>
      <p:grpSp>
        <p:nvGrpSpPr>
          <p:cNvPr id="326" name="Group 325"/>
          <p:cNvGrpSpPr/>
          <p:nvPr/>
        </p:nvGrpSpPr>
        <p:grpSpPr>
          <a:xfrm>
            <a:off x="1683673" y="5286382"/>
            <a:ext cx="688047" cy="1002293"/>
            <a:chOff x="1347375" y="4315225"/>
            <a:chExt cx="550617" cy="802096"/>
          </a:xfrm>
        </p:grpSpPr>
        <p:grpSp>
          <p:nvGrpSpPr>
            <p:cNvPr id="327" name="Group 326"/>
            <p:cNvGrpSpPr/>
            <p:nvPr/>
          </p:nvGrpSpPr>
          <p:grpSpPr>
            <a:xfrm flipV="1">
              <a:off x="1573218" y="4315225"/>
              <a:ext cx="93889" cy="573692"/>
              <a:chOff x="1122778" y="4088493"/>
              <a:chExt cx="87992" cy="537836"/>
            </a:xfrm>
          </p:grpSpPr>
          <p:sp>
            <p:nvSpPr>
              <p:cNvPr id="329" name="Oval 328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34" name="Straight Connector 333"/>
              <p:cNvCxnSpPr/>
              <p:nvPr/>
            </p:nvCxnSpPr>
            <p:spPr>
              <a:xfrm flipV="1">
                <a:off x="1166774" y="4088493"/>
                <a:ext cx="0" cy="508106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328" name="Picture 327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375" y="4943160"/>
              <a:ext cx="550617" cy="174161"/>
            </a:xfrm>
            <a:prstGeom prst="rect">
              <a:avLst/>
            </a:prstGeom>
          </p:spPr>
        </p:pic>
      </p:grpSp>
      <p:grpSp>
        <p:nvGrpSpPr>
          <p:cNvPr id="335" name="Group 334"/>
          <p:cNvGrpSpPr/>
          <p:nvPr/>
        </p:nvGrpSpPr>
        <p:grpSpPr>
          <a:xfrm>
            <a:off x="1618591" y="2604431"/>
            <a:ext cx="1201707" cy="2306156"/>
            <a:chOff x="1295294" y="2177433"/>
            <a:chExt cx="961678" cy="1845525"/>
          </a:xfrm>
        </p:grpSpPr>
        <p:grpSp>
          <p:nvGrpSpPr>
            <p:cNvPr id="336" name="Group 335"/>
            <p:cNvGrpSpPr/>
            <p:nvPr/>
          </p:nvGrpSpPr>
          <p:grpSpPr>
            <a:xfrm>
              <a:off x="1729188" y="2671976"/>
              <a:ext cx="93889" cy="1350982"/>
              <a:chOff x="954543" y="2745745"/>
              <a:chExt cx="87992" cy="1266545"/>
            </a:xfrm>
          </p:grpSpPr>
          <p:sp>
            <p:nvSpPr>
              <p:cNvPr id="338" name="Oval 337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39" name="Straight Connector 338"/>
              <p:cNvCxnSpPr/>
              <p:nvPr/>
            </p:nvCxnSpPr>
            <p:spPr>
              <a:xfrm flipV="1">
                <a:off x="998539" y="2745745"/>
                <a:ext cx="0" cy="1236818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337" name="Picture 3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294" y="2177433"/>
              <a:ext cx="961678" cy="357554"/>
            </a:xfrm>
            <a:prstGeom prst="rect">
              <a:avLst/>
            </a:prstGeom>
          </p:spPr>
        </p:pic>
      </p:grpSp>
      <p:grpSp>
        <p:nvGrpSpPr>
          <p:cNvPr id="366" name="Group 365"/>
          <p:cNvGrpSpPr/>
          <p:nvPr/>
        </p:nvGrpSpPr>
        <p:grpSpPr>
          <a:xfrm>
            <a:off x="2589883" y="3547635"/>
            <a:ext cx="341375" cy="1375109"/>
            <a:chOff x="2072579" y="2932241"/>
            <a:chExt cx="273189" cy="1100446"/>
          </a:xfrm>
        </p:grpSpPr>
        <p:grpSp>
          <p:nvGrpSpPr>
            <p:cNvPr id="367" name="Group 366"/>
            <p:cNvGrpSpPr/>
            <p:nvPr/>
          </p:nvGrpSpPr>
          <p:grpSpPr>
            <a:xfrm>
              <a:off x="2162229" y="3243646"/>
              <a:ext cx="93889" cy="789041"/>
              <a:chOff x="954543" y="3272564"/>
              <a:chExt cx="87992" cy="739726"/>
            </a:xfrm>
          </p:grpSpPr>
          <p:sp>
            <p:nvSpPr>
              <p:cNvPr id="369" name="Oval 368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70" name="Straight Connector 369"/>
              <p:cNvCxnSpPr/>
              <p:nvPr/>
            </p:nvCxnSpPr>
            <p:spPr>
              <a:xfrm flipV="1">
                <a:off x="998539" y="3272564"/>
                <a:ext cx="0" cy="709998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368" name="Picture 3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2579" y="2932241"/>
              <a:ext cx="273189" cy="243775"/>
            </a:xfrm>
            <a:prstGeom prst="rect">
              <a:avLst/>
            </a:prstGeom>
          </p:spPr>
        </p:pic>
      </p:grpSp>
      <p:grpSp>
        <p:nvGrpSpPr>
          <p:cNvPr id="371" name="Group 370"/>
          <p:cNvGrpSpPr/>
          <p:nvPr/>
        </p:nvGrpSpPr>
        <p:grpSpPr>
          <a:xfrm flipV="1">
            <a:off x="2311908" y="5269909"/>
            <a:ext cx="117323" cy="371520"/>
            <a:chOff x="1122778" y="4347598"/>
            <a:chExt cx="87992" cy="278731"/>
          </a:xfrm>
        </p:grpSpPr>
        <p:sp>
          <p:nvSpPr>
            <p:cNvPr id="372" name="Oval 371"/>
            <p:cNvSpPr/>
            <p:nvPr/>
          </p:nvSpPr>
          <p:spPr>
            <a:xfrm>
              <a:off x="1122778" y="4538337"/>
              <a:ext cx="87992" cy="87992"/>
            </a:xfrm>
            <a:prstGeom prst="ellipse">
              <a:avLst/>
            </a:prstGeom>
            <a:solidFill>
              <a:srgbClr val="FFDE17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rtlCol="0" anchor="t"/>
            <a:lstStyle/>
            <a:p>
              <a:pPr algn="ctr" defTabSz="609162">
                <a:lnSpc>
                  <a:spcPct val="70000"/>
                </a:lnSpc>
                <a:defRPr/>
              </a:pPr>
              <a:endParaRPr lang="en-US" sz="3749" b="1" kern="0" spc="-667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endParaRPr>
            </a:p>
          </p:txBody>
        </p:sp>
        <p:cxnSp>
          <p:nvCxnSpPr>
            <p:cNvPr id="373" name="Straight Connector 372"/>
            <p:cNvCxnSpPr/>
            <p:nvPr/>
          </p:nvCxnSpPr>
          <p:spPr>
            <a:xfrm flipV="1">
              <a:off x="1166774" y="4347598"/>
              <a:ext cx="0" cy="249001"/>
            </a:xfrm>
            <a:prstGeom prst="line">
              <a:avLst/>
            </a:prstGeom>
            <a:noFill/>
            <a:ln w="9525" cap="flat" cmpd="sng" algn="ctr">
              <a:solidFill>
                <a:srgbClr val="FFDE17"/>
              </a:solidFill>
              <a:prstDash val="solid"/>
            </a:ln>
            <a:effectLst/>
          </p:spPr>
        </p:cxnSp>
      </p:grpSp>
      <p:pic>
        <p:nvPicPr>
          <p:cNvPr id="374" name="Picture 3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118" y="5688599"/>
            <a:ext cx="324932" cy="347219"/>
          </a:xfrm>
          <a:prstGeom prst="rect">
            <a:avLst/>
          </a:prstGeom>
        </p:spPr>
      </p:pic>
      <p:grpSp>
        <p:nvGrpSpPr>
          <p:cNvPr id="375" name="Group 374"/>
          <p:cNvGrpSpPr/>
          <p:nvPr/>
        </p:nvGrpSpPr>
        <p:grpSpPr>
          <a:xfrm>
            <a:off x="2481113" y="5242958"/>
            <a:ext cx="1043975" cy="809932"/>
            <a:chOff x="2227342" y="4276818"/>
            <a:chExt cx="835452" cy="648156"/>
          </a:xfrm>
        </p:grpSpPr>
        <p:grpSp>
          <p:nvGrpSpPr>
            <p:cNvPr id="376" name="Group 375"/>
            <p:cNvGrpSpPr/>
            <p:nvPr/>
          </p:nvGrpSpPr>
          <p:grpSpPr>
            <a:xfrm flipV="1">
              <a:off x="2598124" y="4276818"/>
              <a:ext cx="93889" cy="483983"/>
              <a:chOff x="1122778" y="4172595"/>
              <a:chExt cx="87992" cy="453734"/>
            </a:xfrm>
          </p:grpSpPr>
          <p:sp>
            <p:nvSpPr>
              <p:cNvPr id="378" name="Oval 377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 flipV="1">
                <a:off x="1166774" y="4172595"/>
                <a:ext cx="0" cy="424004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377" name="Picture 37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7342" y="4823599"/>
              <a:ext cx="835452" cy="101375"/>
            </a:xfrm>
            <a:prstGeom prst="rect">
              <a:avLst/>
            </a:prstGeom>
          </p:spPr>
        </p:pic>
      </p:grpSp>
      <p:grpSp>
        <p:nvGrpSpPr>
          <p:cNvPr id="380" name="Group 379"/>
          <p:cNvGrpSpPr/>
          <p:nvPr/>
        </p:nvGrpSpPr>
        <p:grpSpPr>
          <a:xfrm>
            <a:off x="3027902" y="3083329"/>
            <a:ext cx="912893" cy="1823280"/>
            <a:chOff x="2423108" y="2560676"/>
            <a:chExt cx="730552" cy="1459099"/>
          </a:xfrm>
        </p:grpSpPr>
        <p:grpSp>
          <p:nvGrpSpPr>
            <p:cNvPr id="381" name="Group 380"/>
            <p:cNvGrpSpPr/>
            <p:nvPr/>
          </p:nvGrpSpPr>
          <p:grpSpPr>
            <a:xfrm>
              <a:off x="2741440" y="2949993"/>
              <a:ext cx="93889" cy="1069782"/>
              <a:chOff x="954543" y="3009369"/>
              <a:chExt cx="87992" cy="1002921"/>
            </a:xfrm>
          </p:grpSpPr>
          <p:sp>
            <p:nvSpPr>
              <p:cNvPr id="384" name="Oval 383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 flipV="1">
                <a:off x="998539" y="3009369"/>
                <a:ext cx="0" cy="973193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382" name="Picture 38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370" y="2560676"/>
              <a:ext cx="604028" cy="251595"/>
            </a:xfrm>
            <a:prstGeom prst="rect">
              <a:avLst/>
            </a:prstGeom>
          </p:spPr>
        </p:pic>
        <p:sp>
          <p:nvSpPr>
            <p:cNvPr id="383" name="Rectangle 382"/>
            <p:cNvSpPr/>
            <p:nvPr/>
          </p:nvSpPr>
          <p:spPr>
            <a:xfrm>
              <a:off x="2423108" y="2730888"/>
              <a:ext cx="730552" cy="175417"/>
            </a:xfrm>
            <a:prstGeom prst="rect">
              <a:avLst/>
            </a:prstGeom>
            <a:noFill/>
          </p:spPr>
          <p:txBody>
            <a:bodyPr wrap="none" lIns="121832" tIns="60915" rIns="121832" bIns="60915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LAUNCH ON PBS</a:t>
              </a:r>
            </a:p>
          </p:txBody>
        </p:sp>
      </p:grpSp>
      <p:grpSp>
        <p:nvGrpSpPr>
          <p:cNvPr id="386" name="Group 385"/>
          <p:cNvGrpSpPr/>
          <p:nvPr/>
        </p:nvGrpSpPr>
        <p:grpSpPr>
          <a:xfrm flipV="1">
            <a:off x="3559956" y="5180337"/>
            <a:ext cx="117323" cy="371520"/>
            <a:chOff x="1122778" y="4347598"/>
            <a:chExt cx="87992" cy="278731"/>
          </a:xfrm>
        </p:grpSpPr>
        <p:sp>
          <p:nvSpPr>
            <p:cNvPr id="387" name="Oval 386"/>
            <p:cNvSpPr/>
            <p:nvPr/>
          </p:nvSpPr>
          <p:spPr>
            <a:xfrm>
              <a:off x="1122778" y="4538337"/>
              <a:ext cx="87992" cy="87992"/>
            </a:xfrm>
            <a:prstGeom prst="ellipse">
              <a:avLst/>
            </a:prstGeom>
            <a:solidFill>
              <a:srgbClr val="FFDE17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rtlCol="0" anchor="t"/>
            <a:lstStyle/>
            <a:p>
              <a:pPr algn="ctr" defTabSz="609162">
                <a:lnSpc>
                  <a:spcPct val="70000"/>
                </a:lnSpc>
                <a:defRPr/>
              </a:pPr>
              <a:endParaRPr lang="en-US" sz="3749" b="1" kern="0" spc="-667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endParaRPr>
            </a:p>
          </p:txBody>
        </p:sp>
        <p:cxnSp>
          <p:nvCxnSpPr>
            <p:cNvPr id="388" name="Straight Connector 387"/>
            <p:cNvCxnSpPr/>
            <p:nvPr/>
          </p:nvCxnSpPr>
          <p:spPr>
            <a:xfrm flipV="1">
              <a:off x="1166774" y="4347598"/>
              <a:ext cx="0" cy="249001"/>
            </a:xfrm>
            <a:prstGeom prst="line">
              <a:avLst/>
            </a:prstGeom>
            <a:noFill/>
            <a:ln w="9525" cap="flat" cmpd="sng" algn="ctr">
              <a:solidFill>
                <a:srgbClr val="FFDE17"/>
              </a:solidFill>
              <a:prstDash val="solid"/>
            </a:ln>
            <a:effectLst/>
          </p:spPr>
        </p:cxnSp>
      </p:grpSp>
      <p:pic>
        <p:nvPicPr>
          <p:cNvPr id="389" name="Picture 388" descr="Adap.tv logo_horiz_CS3_KO.png"/>
          <p:cNvPicPr>
            <a:picLocks noChangeAspect="1"/>
          </p:cNvPicPr>
          <p:nvPr/>
        </p:nvPicPr>
        <p:blipFill>
          <a:blip r:embed="rId14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426" y="5572553"/>
            <a:ext cx="642415" cy="171385"/>
          </a:xfrm>
          <a:prstGeom prst="rect">
            <a:avLst/>
          </a:prstGeom>
        </p:spPr>
      </p:pic>
      <p:grpSp>
        <p:nvGrpSpPr>
          <p:cNvPr id="390" name="Group 389"/>
          <p:cNvGrpSpPr/>
          <p:nvPr/>
        </p:nvGrpSpPr>
        <p:grpSpPr>
          <a:xfrm>
            <a:off x="4012395" y="4354863"/>
            <a:ext cx="117323" cy="520884"/>
            <a:chOff x="954543" y="3621500"/>
            <a:chExt cx="87992" cy="390790"/>
          </a:xfrm>
        </p:grpSpPr>
        <p:sp>
          <p:nvSpPr>
            <p:cNvPr id="391" name="Oval 390"/>
            <p:cNvSpPr/>
            <p:nvPr/>
          </p:nvSpPr>
          <p:spPr>
            <a:xfrm>
              <a:off x="954543" y="3924298"/>
              <a:ext cx="87992" cy="87992"/>
            </a:xfrm>
            <a:prstGeom prst="ellipse">
              <a:avLst/>
            </a:prstGeom>
            <a:solidFill>
              <a:srgbClr val="00AEEF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rtlCol="0" anchor="t"/>
            <a:lstStyle/>
            <a:p>
              <a:pPr algn="ctr" defTabSz="609162">
                <a:lnSpc>
                  <a:spcPct val="70000"/>
                </a:lnSpc>
                <a:defRPr/>
              </a:pPr>
              <a:endParaRPr lang="en-US" sz="3749" b="1" kern="0" spc="-667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endParaRPr>
            </a:p>
          </p:txBody>
        </p:sp>
        <p:cxnSp>
          <p:nvCxnSpPr>
            <p:cNvPr id="392" name="Straight Connector 391"/>
            <p:cNvCxnSpPr/>
            <p:nvPr/>
          </p:nvCxnSpPr>
          <p:spPr>
            <a:xfrm flipV="1">
              <a:off x="998539" y="3621500"/>
              <a:ext cx="0" cy="361063"/>
            </a:xfrm>
            <a:prstGeom prst="line">
              <a:avLst/>
            </a:prstGeom>
            <a:noFill/>
            <a:ln w="9525" cap="flat" cmpd="sng" algn="ctr">
              <a:solidFill>
                <a:srgbClr val="00AEEF"/>
              </a:solidFill>
              <a:prstDash val="solid"/>
            </a:ln>
            <a:effectLst/>
          </p:spPr>
        </p:cxnSp>
      </p:grpSp>
      <p:pic>
        <p:nvPicPr>
          <p:cNvPr id="393" name="Picture 3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562" y="3834997"/>
            <a:ext cx="316991" cy="160153"/>
          </a:xfrm>
          <a:prstGeom prst="rect">
            <a:avLst/>
          </a:prstGeom>
        </p:spPr>
      </p:pic>
      <p:sp>
        <p:nvSpPr>
          <p:cNvPr id="394" name="Rectangle 393"/>
          <p:cNvSpPr/>
          <p:nvPr/>
        </p:nvSpPr>
        <p:spPr>
          <a:xfrm>
            <a:off x="3718806" y="4022159"/>
            <a:ext cx="704502" cy="315380"/>
          </a:xfrm>
          <a:prstGeom prst="rect">
            <a:avLst/>
          </a:prstGeom>
          <a:noFill/>
        </p:spPr>
        <p:txBody>
          <a:bodyPr wrap="none" lIns="121832" tIns="60915" rIns="121832" bIns="60915" anchor="ctr">
            <a:spAutoFit/>
          </a:bodyPr>
          <a:lstStyle/>
          <a:p>
            <a:pPr algn="ctr" defTabSz="609162"/>
            <a:r>
              <a:rPr lang="en-US" sz="625" b="1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rPr>
              <a:t>FEATURED </a:t>
            </a:r>
            <a:br>
              <a:rPr lang="en-US" sz="625" b="1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rPr>
            </a:br>
            <a:r>
              <a:rPr lang="en-US" sz="625" b="1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rPr>
              <a:t>ON HBO</a:t>
            </a:r>
          </a:p>
        </p:txBody>
      </p:sp>
      <p:grpSp>
        <p:nvGrpSpPr>
          <p:cNvPr id="395" name="Group 394"/>
          <p:cNvGrpSpPr/>
          <p:nvPr/>
        </p:nvGrpSpPr>
        <p:grpSpPr>
          <a:xfrm>
            <a:off x="4340833" y="3573045"/>
            <a:ext cx="117323" cy="1280304"/>
            <a:chOff x="954543" y="3051749"/>
            <a:chExt cx="87992" cy="960541"/>
          </a:xfrm>
        </p:grpSpPr>
        <p:sp>
          <p:nvSpPr>
            <p:cNvPr id="396" name="Oval 395"/>
            <p:cNvSpPr/>
            <p:nvPr/>
          </p:nvSpPr>
          <p:spPr>
            <a:xfrm>
              <a:off x="954543" y="3924298"/>
              <a:ext cx="87992" cy="87992"/>
            </a:xfrm>
            <a:prstGeom prst="ellipse">
              <a:avLst/>
            </a:prstGeom>
            <a:solidFill>
              <a:srgbClr val="00AEEF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rtlCol="0" anchor="t"/>
            <a:lstStyle/>
            <a:p>
              <a:pPr algn="ctr" defTabSz="609162">
                <a:lnSpc>
                  <a:spcPct val="70000"/>
                </a:lnSpc>
                <a:defRPr/>
              </a:pPr>
              <a:endParaRPr lang="en-US" sz="3749" b="1" kern="0" spc="-667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endParaRPr>
            </a:p>
          </p:txBody>
        </p:sp>
        <p:cxnSp>
          <p:nvCxnSpPr>
            <p:cNvPr id="397" name="Straight Connector 396"/>
            <p:cNvCxnSpPr/>
            <p:nvPr/>
          </p:nvCxnSpPr>
          <p:spPr>
            <a:xfrm flipV="1">
              <a:off x="998539" y="3051749"/>
              <a:ext cx="0" cy="930814"/>
            </a:xfrm>
            <a:prstGeom prst="line">
              <a:avLst/>
            </a:prstGeom>
            <a:noFill/>
            <a:ln w="9525" cap="flat" cmpd="sng" algn="ctr">
              <a:solidFill>
                <a:srgbClr val="00AEEF"/>
              </a:solidFill>
              <a:prstDash val="solid"/>
            </a:ln>
            <a:effectLst/>
          </p:spPr>
        </p:cxnSp>
      </p:grpSp>
      <p:grpSp>
        <p:nvGrpSpPr>
          <p:cNvPr id="398" name="Group 397"/>
          <p:cNvGrpSpPr>
            <a:grpSpLocks noChangeAspect="1"/>
          </p:cNvGrpSpPr>
          <p:nvPr/>
        </p:nvGrpSpPr>
        <p:grpSpPr>
          <a:xfrm>
            <a:off x="4040147" y="3237065"/>
            <a:ext cx="640368" cy="234487"/>
            <a:chOff x="3912488" y="2370299"/>
            <a:chExt cx="580862" cy="212761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8795" y="2370299"/>
              <a:ext cx="561102" cy="80538"/>
            </a:xfrm>
            <a:prstGeom prst="rect">
              <a:avLst/>
            </a:prstGeom>
          </p:spPr>
        </p:pic>
        <p:pic>
          <p:nvPicPr>
            <p:cNvPr id="400" name="Picture 399" descr="BBG_logo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488" y="2526086"/>
              <a:ext cx="580862" cy="56974"/>
            </a:xfrm>
            <a:prstGeom prst="rect">
              <a:avLst/>
            </a:prstGeom>
          </p:spPr>
        </p:pic>
      </p:grpSp>
      <p:grpSp>
        <p:nvGrpSpPr>
          <p:cNvPr id="401" name="Group 400"/>
          <p:cNvGrpSpPr/>
          <p:nvPr/>
        </p:nvGrpSpPr>
        <p:grpSpPr>
          <a:xfrm>
            <a:off x="3646738" y="5137186"/>
            <a:ext cx="672241" cy="1305775"/>
            <a:chOff x="2765946" y="4242756"/>
            <a:chExt cx="537968" cy="1044960"/>
          </a:xfrm>
        </p:grpSpPr>
        <p:grpSp>
          <p:nvGrpSpPr>
            <p:cNvPr id="402" name="Group 401"/>
            <p:cNvGrpSpPr/>
            <p:nvPr/>
          </p:nvGrpSpPr>
          <p:grpSpPr>
            <a:xfrm flipV="1">
              <a:off x="2990845" y="4242756"/>
              <a:ext cx="93889" cy="839983"/>
              <a:chOff x="1122778" y="3838845"/>
              <a:chExt cx="87992" cy="787484"/>
            </a:xfrm>
          </p:grpSpPr>
          <p:sp>
            <p:nvSpPr>
              <p:cNvPr id="404" name="Oval 403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05" name="Straight Connector 404"/>
              <p:cNvCxnSpPr/>
              <p:nvPr/>
            </p:nvCxnSpPr>
            <p:spPr>
              <a:xfrm flipV="1">
                <a:off x="1166774" y="3838845"/>
                <a:ext cx="0" cy="757754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403" name="Picture 402" descr="Gravity.com_Flag_white.eps"/>
            <p:cNvPicPr>
              <a:picLocks noChangeAspect="1"/>
            </p:cNvPicPr>
            <p:nvPr/>
          </p:nvPicPr>
          <p:blipFill>
            <a:blip r:embed="rId1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5946" y="5161693"/>
              <a:ext cx="537968" cy="1260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042883" y="5101817"/>
            <a:ext cx="662023" cy="663505"/>
            <a:chOff x="3235358" y="4175991"/>
            <a:chExt cx="529791" cy="530977"/>
          </a:xfrm>
        </p:grpSpPr>
        <p:pic>
          <p:nvPicPr>
            <p:cNvPr id="406" name="Picture 405" descr="Convertro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358" y="4586977"/>
              <a:ext cx="529791" cy="119991"/>
            </a:xfrm>
            <a:prstGeom prst="rect">
              <a:avLst/>
            </a:prstGeom>
          </p:spPr>
        </p:pic>
        <p:grpSp>
          <p:nvGrpSpPr>
            <p:cNvPr id="407" name="Group 406"/>
            <p:cNvGrpSpPr/>
            <p:nvPr/>
          </p:nvGrpSpPr>
          <p:grpSpPr>
            <a:xfrm flipV="1">
              <a:off x="3453309" y="4175991"/>
              <a:ext cx="93889" cy="404491"/>
              <a:chOff x="1122778" y="4247119"/>
              <a:chExt cx="87992" cy="379210"/>
            </a:xfrm>
          </p:grpSpPr>
          <p:sp>
            <p:nvSpPr>
              <p:cNvPr id="408" name="Oval 407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09" name="Straight Connector 408"/>
              <p:cNvCxnSpPr/>
              <p:nvPr/>
            </p:nvCxnSpPr>
            <p:spPr>
              <a:xfrm flipH="1" flipV="1">
                <a:off x="1164592" y="4247119"/>
                <a:ext cx="2182" cy="349480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</p:grpSp>
      <p:pic>
        <p:nvPicPr>
          <p:cNvPr id="410" name="Picture 40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008" y="6007518"/>
            <a:ext cx="745589" cy="179303"/>
          </a:xfrm>
          <a:prstGeom prst="rect">
            <a:avLst/>
          </a:prstGeom>
        </p:spPr>
      </p:pic>
      <p:grpSp>
        <p:nvGrpSpPr>
          <p:cNvPr id="411" name="Group 410"/>
          <p:cNvGrpSpPr/>
          <p:nvPr/>
        </p:nvGrpSpPr>
        <p:grpSpPr>
          <a:xfrm flipV="1">
            <a:off x="4720701" y="5039323"/>
            <a:ext cx="117323" cy="939807"/>
            <a:chOff x="1122778" y="3921245"/>
            <a:chExt cx="87992" cy="705084"/>
          </a:xfrm>
        </p:grpSpPr>
        <p:sp>
          <p:nvSpPr>
            <p:cNvPr id="412" name="Oval 411"/>
            <p:cNvSpPr/>
            <p:nvPr/>
          </p:nvSpPr>
          <p:spPr>
            <a:xfrm>
              <a:off x="1122778" y="4538337"/>
              <a:ext cx="87992" cy="87992"/>
            </a:xfrm>
            <a:prstGeom prst="ellipse">
              <a:avLst/>
            </a:prstGeom>
            <a:solidFill>
              <a:srgbClr val="FFDE17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 rtlCol="0" anchor="t"/>
            <a:lstStyle/>
            <a:p>
              <a:pPr algn="ctr" defTabSz="609162">
                <a:lnSpc>
                  <a:spcPct val="70000"/>
                </a:lnSpc>
                <a:defRPr/>
              </a:pPr>
              <a:endParaRPr lang="en-US" sz="3749" b="1" kern="0" spc="-667" dirty="0">
                <a:solidFill>
                  <a:srgbClr val="8C8C8C"/>
                </a:solidFill>
                <a:latin typeface="Arial" panose="020B0604020202020204" pitchFamily="34" charset="0"/>
                <a:ea typeface="Korolev Condensed Bold"/>
                <a:cs typeface="Arial" panose="020B0604020202020204" pitchFamily="34" charset="0"/>
              </a:endParaRPr>
            </a:p>
          </p:txBody>
        </p:sp>
        <p:cxnSp>
          <p:nvCxnSpPr>
            <p:cNvPr id="413" name="Straight Connector 412"/>
            <p:cNvCxnSpPr/>
            <p:nvPr/>
          </p:nvCxnSpPr>
          <p:spPr>
            <a:xfrm flipV="1">
              <a:off x="1166774" y="3921245"/>
              <a:ext cx="0" cy="675354"/>
            </a:xfrm>
            <a:prstGeom prst="line">
              <a:avLst/>
            </a:prstGeom>
            <a:noFill/>
            <a:ln w="9525" cap="flat" cmpd="sng" algn="ctr">
              <a:solidFill>
                <a:srgbClr val="FFDE17"/>
              </a:solidFill>
              <a:prstDash val="solid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5008300" y="4952402"/>
            <a:ext cx="506451" cy="796837"/>
            <a:chOff x="3887787" y="4080273"/>
            <a:chExt cx="405292" cy="637677"/>
          </a:xfrm>
        </p:grpSpPr>
        <p:pic>
          <p:nvPicPr>
            <p:cNvPr id="414" name="Picture 41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7787" y="4652447"/>
              <a:ext cx="405292" cy="65503"/>
            </a:xfrm>
            <a:prstGeom prst="rect">
              <a:avLst/>
            </a:prstGeom>
          </p:spPr>
        </p:pic>
        <p:grpSp>
          <p:nvGrpSpPr>
            <p:cNvPr id="415" name="Group 414"/>
            <p:cNvGrpSpPr/>
            <p:nvPr/>
          </p:nvGrpSpPr>
          <p:grpSpPr>
            <a:xfrm flipV="1">
              <a:off x="4043489" y="4080273"/>
              <a:ext cx="93889" cy="517233"/>
              <a:chOff x="1122778" y="4141423"/>
              <a:chExt cx="87992" cy="484906"/>
            </a:xfrm>
          </p:grpSpPr>
          <p:sp>
            <p:nvSpPr>
              <p:cNvPr id="416" name="Oval 415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17" name="Straight Connector 416"/>
              <p:cNvCxnSpPr/>
              <p:nvPr/>
            </p:nvCxnSpPr>
            <p:spPr>
              <a:xfrm flipV="1">
                <a:off x="1166774" y="4141423"/>
                <a:ext cx="0" cy="455176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</p:grpSp>
      <p:grpSp>
        <p:nvGrpSpPr>
          <p:cNvPr id="418" name="Group 417"/>
          <p:cNvGrpSpPr/>
          <p:nvPr/>
        </p:nvGrpSpPr>
        <p:grpSpPr>
          <a:xfrm>
            <a:off x="10270243" y="1534441"/>
            <a:ext cx="801307" cy="1171051"/>
            <a:chOff x="3244043" y="2868725"/>
            <a:chExt cx="600980" cy="878573"/>
          </a:xfrm>
        </p:grpSpPr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3815" y="2868725"/>
              <a:ext cx="543039" cy="163602"/>
            </a:xfrm>
            <a:prstGeom prst="rect">
              <a:avLst/>
            </a:prstGeom>
          </p:spPr>
        </p:pic>
        <p:grpSp>
          <p:nvGrpSpPr>
            <p:cNvPr id="420" name="Group 419"/>
            <p:cNvGrpSpPr/>
            <p:nvPr/>
          </p:nvGrpSpPr>
          <p:grpSpPr>
            <a:xfrm>
              <a:off x="3478785" y="3256757"/>
              <a:ext cx="87992" cy="490541"/>
              <a:chOff x="954543" y="3521749"/>
              <a:chExt cx="87992" cy="490541"/>
            </a:xfrm>
          </p:grpSpPr>
          <p:sp>
            <p:nvSpPr>
              <p:cNvPr id="422" name="Oval 421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23" name="Straight Connector 422"/>
              <p:cNvCxnSpPr/>
              <p:nvPr/>
            </p:nvCxnSpPr>
            <p:spPr>
              <a:xfrm flipV="1">
                <a:off x="998539" y="3521749"/>
                <a:ext cx="0" cy="460815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sp>
          <p:nvSpPr>
            <p:cNvPr id="421" name="Rectangle 420"/>
            <p:cNvSpPr/>
            <p:nvPr/>
          </p:nvSpPr>
          <p:spPr>
            <a:xfrm>
              <a:off x="3244043" y="3029455"/>
              <a:ext cx="600980" cy="230833"/>
            </a:xfrm>
            <a:prstGeom prst="rect">
              <a:avLst/>
            </a:prstGeom>
            <a:noFill/>
          </p:spPr>
          <p:txBody>
            <a:bodyPr wrap="none" lIns="114203" tIns="57101" rIns="114203" bIns="57101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2 EMMY </a:t>
              </a:r>
            </a:p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NOMINATIONS</a:t>
              </a:r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5506427" y="4846061"/>
            <a:ext cx="376859" cy="1629947"/>
            <a:chOff x="4279186" y="4000978"/>
            <a:chExt cx="301585" cy="1304382"/>
          </a:xfrm>
        </p:grpSpPr>
        <p:grpSp>
          <p:nvGrpSpPr>
            <p:cNvPr id="425" name="Group 424"/>
            <p:cNvGrpSpPr/>
            <p:nvPr/>
          </p:nvGrpSpPr>
          <p:grpSpPr>
            <a:xfrm flipV="1">
              <a:off x="4383034" y="4000978"/>
              <a:ext cx="93889" cy="821134"/>
              <a:chOff x="1122778" y="3856516"/>
              <a:chExt cx="87992" cy="769813"/>
            </a:xfrm>
          </p:grpSpPr>
          <p:sp>
            <p:nvSpPr>
              <p:cNvPr id="427" name="Oval 426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28" name="Straight Connector 427"/>
              <p:cNvCxnSpPr/>
              <p:nvPr/>
            </p:nvCxnSpPr>
            <p:spPr>
              <a:xfrm flipV="1">
                <a:off x="1166774" y="3856516"/>
                <a:ext cx="0" cy="740083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426" name="Picture 425"/>
            <p:cNvPicPr>
              <a:picLocks noChangeAspect="1"/>
            </p:cNvPicPr>
            <p:nvPr/>
          </p:nvPicPr>
          <p:blipFill>
            <a:blip r:embed="rId22" cstate="print">
              <a:duotone>
                <a:srgbClr val="BFBFB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9186" y="4943005"/>
              <a:ext cx="301585" cy="362355"/>
            </a:xfrm>
            <a:prstGeom prst="rect">
              <a:avLst/>
            </a:prstGeom>
          </p:spPr>
        </p:pic>
      </p:grpSp>
      <p:grpSp>
        <p:nvGrpSpPr>
          <p:cNvPr id="429" name="Group 428"/>
          <p:cNvGrpSpPr/>
          <p:nvPr/>
        </p:nvGrpSpPr>
        <p:grpSpPr>
          <a:xfrm>
            <a:off x="7084960" y="2640151"/>
            <a:ext cx="1038048" cy="1611685"/>
            <a:chOff x="5110802" y="2124624"/>
            <a:chExt cx="778536" cy="1209157"/>
          </a:xfrm>
        </p:grpSpPr>
        <p:grpSp>
          <p:nvGrpSpPr>
            <p:cNvPr id="430" name="Group 429"/>
            <p:cNvGrpSpPr/>
            <p:nvPr/>
          </p:nvGrpSpPr>
          <p:grpSpPr>
            <a:xfrm>
              <a:off x="5558573" y="2324257"/>
              <a:ext cx="87992" cy="1009524"/>
              <a:chOff x="954543" y="3002766"/>
              <a:chExt cx="87992" cy="1009524"/>
            </a:xfrm>
          </p:grpSpPr>
          <p:sp>
            <p:nvSpPr>
              <p:cNvPr id="432" name="Oval 431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33" name="Straight Connector 432"/>
              <p:cNvCxnSpPr/>
              <p:nvPr/>
            </p:nvCxnSpPr>
            <p:spPr>
              <a:xfrm flipV="1">
                <a:off x="998539" y="3002766"/>
                <a:ext cx="0" cy="979800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431" name="Picture 43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0802" y="2124624"/>
              <a:ext cx="778536" cy="166220"/>
            </a:xfrm>
            <a:prstGeom prst="rect">
              <a:avLst/>
            </a:prstGeom>
          </p:spPr>
        </p:pic>
      </p:grpSp>
      <p:grpSp>
        <p:nvGrpSpPr>
          <p:cNvPr id="434" name="Group 433"/>
          <p:cNvGrpSpPr/>
          <p:nvPr/>
        </p:nvGrpSpPr>
        <p:grpSpPr>
          <a:xfrm>
            <a:off x="7879349" y="3121878"/>
            <a:ext cx="469187" cy="987413"/>
            <a:chOff x="5746327" y="2468949"/>
            <a:chExt cx="351890" cy="740801"/>
          </a:xfrm>
        </p:grpSpPr>
        <p:grpSp>
          <p:nvGrpSpPr>
            <p:cNvPr id="435" name="Group 434"/>
            <p:cNvGrpSpPr/>
            <p:nvPr/>
          </p:nvGrpSpPr>
          <p:grpSpPr>
            <a:xfrm>
              <a:off x="5855531" y="2655285"/>
              <a:ext cx="87992" cy="554465"/>
              <a:chOff x="954543" y="3457825"/>
              <a:chExt cx="87992" cy="554465"/>
            </a:xfrm>
          </p:grpSpPr>
          <p:sp>
            <p:nvSpPr>
              <p:cNvPr id="437" name="Oval 436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38" name="Straight Connector 437"/>
              <p:cNvCxnSpPr/>
              <p:nvPr/>
            </p:nvCxnSpPr>
            <p:spPr>
              <a:xfrm flipV="1">
                <a:off x="998539" y="3457825"/>
                <a:ext cx="0" cy="524741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436" name="Picture 4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746327" y="2468949"/>
              <a:ext cx="351890" cy="108927"/>
            </a:xfrm>
            <a:prstGeom prst="rect">
              <a:avLst/>
            </a:prstGeom>
          </p:spPr>
        </p:pic>
      </p:grpSp>
      <p:grpSp>
        <p:nvGrpSpPr>
          <p:cNvPr id="439" name="Group 438"/>
          <p:cNvGrpSpPr/>
          <p:nvPr/>
        </p:nvGrpSpPr>
        <p:grpSpPr>
          <a:xfrm>
            <a:off x="7630110" y="4073163"/>
            <a:ext cx="528351" cy="1037155"/>
            <a:chOff x="5925511" y="3016690"/>
            <a:chExt cx="396263" cy="778119"/>
          </a:xfrm>
        </p:grpSpPr>
        <p:grpSp>
          <p:nvGrpSpPr>
            <p:cNvPr id="440" name="Group 439"/>
            <p:cNvGrpSpPr/>
            <p:nvPr/>
          </p:nvGrpSpPr>
          <p:grpSpPr>
            <a:xfrm flipV="1">
              <a:off x="6081042" y="3016690"/>
              <a:ext cx="87992" cy="530206"/>
              <a:chOff x="1122778" y="4096123"/>
              <a:chExt cx="87992" cy="530206"/>
            </a:xfrm>
          </p:grpSpPr>
          <p:sp>
            <p:nvSpPr>
              <p:cNvPr id="442" name="Oval 441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43" name="Straight Connector 442"/>
              <p:cNvCxnSpPr/>
              <p:nvPr/>
            </p:nvCxnSpPr>
            <p:spPr>
              <a:xfrm flipV="1">
                <a:off x="1166774" y="4096123"/>
                <a:ext cx="0" cy="500476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441" name="Picture 44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25511" y="3629888"/>
              <a:ext cx="396263" cy="164921"/>
            </a:xfrm>
            <a:prstGeom prst="rect">
              <a:avLst/>
            </a:prstGeom>
          </p:spPr>
        </p:pic>
      </p:grpSp>
      <p:grpSp>
        <p:nvGrpSpPr>
          <p:cNvPr id="444" name="Group 443"/>
          <p:cNvGrpSpPr/>
          <p:nvPr/>
        </p:nvGrpSpPr>
        <p:grpSpPr>
          <a:xfrm>
            <a:off x="8629539" y="2848418"/>
            <a:ext cx="343845" cy="901159"/>
            <a:chOff x="6421365" y="2207822"/>
            <a:chExt cx="257884" cy="676089"/>
          </a:xfrm>
        </p:grpSpPr>
        <p:grpSp>
          <p:nvGrpSpPr>
            <p:cNvPr id="445" name="Group 444"/>
            <p:cNvGrpSpPr/>
            <p:nvPr/>
          </p:nvGrpSpPr>
          <p:grpSpPr>
            <a:xfrm>
              <a:off x="6506311" y="2436690"/>
              <a:ext cx="87992" cy="447221"/>
              <a:chOff x="954543" y="3565069"/>
              <a:chExt cx="87992" cy="447221"/>
            </a:xfrm>
          </p:grpSpPr>
          <p:sp>
            <p:nvSpPr>
              <p:cNvPr id="447" name="Oval 446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48" name="Straight Connector 447"/>
              <p:cNvCxnSpPr/>
              <p:nvPr/>
            </p:nvCxnSpPr>
            <p:spPr>
              <a:xfrm flipV="1">
                <a:off x="998539" y="3565069"/>
                <a:ext cx="0" cy="417500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446" name="Picture 445"/>
            <p:cNvPicPr>
              <a:picLocks noChangeAspect="1"/>
            </p:cNvPicPr>
            <p:nvPr/>
          </p:nvPicPr>
          <p:blipFill>
            <a:blip r:embed="rId26">
              <a:duotone>
                <a:srgbClr val="BFBFBF">
                  <a:shade val="45000"/>
                  <a:satMod val="135000"/>
                </a:srgbClr>
                <a:prstClr val="white"/>
              </a:duotone>
              <a:lum bright="100000"/>
            </a:blip>
            <a:stretch>
              <a:fillRect/>
            </a:stretch>
          </p:blipFill>
          <p:spPr>
            <a:xfrm>
              <a:off x="6421365" y="2207822"/>
              <a:ext cx="257884" cy="151521"/>
            </a:xfrm>
            <a:prstGeom prst="rect">
              <a:avLst/>
            </a:prstGeom>
          </p:spPr>
        </p:pic>
      </p:grpSp>
      <p:grpSp>
        <p:nvGrpSpPr>
          <p:cNvPr id="449" name="Group 448"/>
          <p:cNvGrpSpPr/>
          <p:nvPr/>
        </p:nvGrpSpPr>
        <p:grpSpPr>
          <a:xfrm>
            <a:off x="8856539" y="2585673"/>
            <a:ext cx="463291" cy="1026055"/>
            <a:chOff x="6748335" y="1899097"/>
            <a:chExt cx="347468" cy="769792"/>
          </a:xfrm>
        </p:grpSpPr>
        <p:pic>
          <p:nvPicPr>
            <p:cNvPr id="450" name="Picture 44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748335" y="1899097"/>
              <a:ext cx="347468" cy="104490"/>
            </a:xfrm>
            <a:prstGeom prst="rect">
              <a:avLst/>
            </a:prstGeom>
          </p:spPr>
        </p:pic>
        <p:grpSp>
          <p:nvGrpSpPr>
            <p:cNvPr id="451" name="Group 450"/>
            <p:cNvGrpSpPr/>
            <p:nvPr/>
          </p:nvGrpSpPr>
          <p:grpSpPr>
            <a:xfrm>
              <a:off x="6878073" y="2060694"/>
              <a:ext cx="87992" cy="608195"/>
              <a:chOff x="954543" y="3404095"/>
              <a:chExt cx="87992" cy="608195"/>
            </a:xfrm>
          </p:grpSpPr>
          <p:sp>
            <p:nvSpPr>
              <p:cNvPr id="452" name="Oval 451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53" name="Straight Connector 452"/>
              <p:cNvCxnSpPr/>
              <p:nvPr/>
            </p:nvCxnSpPr>
            <p:spPr>
              <a:xfrm flipV="1">
                <a:off x="998539" y="3404095"/>
                <a:ext cx="0" cy="578474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</p:grpSp>
      <p:grpSp>
        <p:nvGrpSpPr>
          <p:cNvPr id="454" name="Group 453"/>
          <p:cNvGrpSpPr/>
          <p:nvPr/>
        </p:nvGrpSpPr>
        <p:grpSpPr>
          <a:xfrm>
            <a:off x="5931233" y="4719866"/>
            <a:ext cx="488751" cy="1377967"/>
            <a:chOff x="4963296" y="3805051"/>
            <a:chExt cx="391128" cy="1102732"/>
          </a:xfrm>
        </p:grpSpPr>
        <p:grpSp>
          <p:nvGrpSpPr>
            <p:cNvPr id="455" name="Group 454"/>
            <p:cNvGrpSpPr/>
            <p:nvPr/>
          </p:nvGrpSpPr>
          <p:grpSpPr>
            <a:xfrm flipV="1">
              <a:off x="5115667" y="3805051"/>
              <a:ext cx="93889" cy="461308"/>
              <a:chOff x="1122778" y="4193853"/>
              <a:chExt cx="87992" cy="432476"/>
            </a:xfrm>
          </p:grpSpPr>
          <p:sp>
            <p:nvSpPr>
              <p:cNvPr id="458" name="Oval 457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59" name="Straight Connector 458"/>
              <p:cNvCxnSpPr/>
              <p:nvPr/>
            </p:nvCxnSpPr>
            <p:spPr>
              <a:xfrm flipV="1">
                <a:off x="1166775" y="4193853"/>
                <a:ext cx="0" cy="402746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456" name="Picture 455"/>
            <p:cNvPicPr>
              <a:picLocks noChangeAspect="1"/>
            </p:cNvPicPr>
            <p:nvPr/>
          </p:nvPicPr>
          <p:blipFill>
            <a:blip r:embed="rId22" cstate="print">
              <a:duotone>
                <a:srgbClr val="BFBFB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8055" y="4326813"/>
              <a:ext cx="301585" cy="362355"/>
            </a:xfrm>
            <a:prstGeom prst="rect">
              <a:avLst/>
            </a:prstGeom>
          </p:spPr>
        </p:pic>
        <p:sp>
          <p:nvSpPr>
            <p:cNvPr id="457" name="Rectangle 456"/>
            <p:cNvSpPr/>
            <p:nvPr/>
          </p:nvSpPr>
          <p:spPr>
            <a:xfrm>
              <a:off x="4963296" y="4727221"/>
              <a:ext cx="391128" cy="18056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LEADING </a:t>
              </a:r>
              <a:b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</a:br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DSP</a:t>
              </a: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9671942" y="2989755"/>
            <a:ext cx="693453" cy="2370063"/>
            <a:chOff x="7950091" y="1967987"/>
            <a:chExt cx="520090" cy="1778125"/>
          </a:xfrm>
        </p:grpSpPr>
        <p:pic>
          <p:nvPicPr>
            <p:cNvPr id="467" name="Picture 466"/>
            <p:cNvPicPr>
              <a:picLocks noChangeAspect="1"/>
            </p:cNvPicPr>
            <p:nvPr/>
          </p:nvPicPr>
          <p:blipFill rotWithShape="1">
            <a:blip r:embed="rId28">
              <a:biLevel thresh="25000"/>
            </a:blip>
            <a:srcRect b="18856"/>
            <a:stretch/>
          </p:blipFill>
          <p:spPr>
            <a:xfrm>
              <a:off x="7950091" y="3596544"/>
              <a:ext cx="520090" cy="149568"/>
            </a:xfrm>
            <a:prstGeom prst="rect">
              <a:avLst/>
            </a:prstGeom>
          </p:spPr>
        </p:pic>
        <p:grpSp>
          <p:nvGrpSpPr>
            <p:cNvPr id="468" name="Group 467"/>
            <p:cNvGrpSpPr/>
            <p:nvPr/>
          </p:nvGrpSpPr>
          <p:grpSpPr>
            <a:xfrm flipV="1">
              <a:off x="8166140" y="1967987"/>
              <a:ext cx="87992" cy="1567407"/>
              <a:chOff x="1122778" y="3058922"/>
              <a:chExt cx="87992" cy="1567407"/>
            </a:xfrm>
          </p:grpSpPr>
          <p:sp>
            <p:nvSpPr>
              <p:cNvPr id="469" name="Oval 468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70" name="Straight Connector 469"/>
              <p:cNvCxnSpPr/>
              <p:nvPr/>
            </p:nvCxnSpPr>
            <p:spPr>
              <a:xfrm flipV="1">
                <a:off x="1166774" y="3058922"/>
                <a:ext cx="0" cy="1537677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</p:grpSp>
      <p:grpSp>
        <p:nvGrpSpPr>
          <p:cNvPr id="471" name="Group 470"/>
          <p:cNvGrpSpPr/>
          <p:nvPr/>
        </p:nvGrpSpPr>
        <p:grpSpPr>
          <a:xfrm>
            <a:off x="9050289" y="943055"/>
            <a:ext cx="855808" cy="2451830"/>
            <a:chOff x="7347431" y="417765"/>
            <a:chExt cx="641856" cy="1839472"/>
          </a:xfrm>
        </p:grpSpPr>
        <p:grpSp>
          <p:nvGrpSpPr>
            <p:cNvPr id="472" name="Group 471"/>
            <p:cNvGrpSpPr/>
            <p:nvPr/>
          </p:nvGrpSpPr>
          <p:grpSpPr>
            <a:xfrm>
              <a:off x="7624363" y="1076368"/>
              <a:ext cx="87992" cy="1180869"/>
              <a:chOff x="954543" y="2831421"/>
              <a:chExt cx="87992" cy="1180869"/>
            </a:xfrm>
          </p:grpSpPr>
          <p:sp>
            <p:nvSpPr>
              <p:cNvPr id="476" name="Oval 475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77" name="Straight Connector 476"/>
              <p:cNvCxnSpPr/>
              <p:nvPr/>
            </p:nvCxnSpPr>
            <p:spPr>
              <a:xfrm flipV="1">
                <a:off x="998539" y="2831421"/>
                <a:ext cx="0" cy="1151147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sp>
          <p:nvSpPr>
            <p:cNvPr id="473" name="Rectangle 472"/>
            <p:cNvSpPr/>
            <p:nvPr/>
          </p:nvSpPr>
          <p:spPr>
            <a:xfrm>
              <a:off x="7347431" y="417765"/>
              <a:ext cx="641856" cy="158674"/>
            </a:xfrm>
            <a:prstGeom prst="rect">
              <a:avLst/>
            </a:prstGeom>
            <a:noFill/>
          </p:spPr>
          <p:txBody>
            <a:bodyPr wrap="none" lIns="114203" tIns="57101" rIns="114203" bIns="57101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PARTNERSHIPS</a:t>
              </a:r>
            </a:p>
          </p:txBody>
        </p:sp>
        <p:pic>
          <p:nvPicPr>
            <p:cNvPr id="474" name="Picture 47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535236" y="840726"/>
              <a:ext cx="266247" cy="156961"/>
            </a:xfrm>
            <a:prstGeom prst="rect">
              <a:avLst/>
            </a:prstGeom>
          </p:spPr>
        </p:pic>
        <p:pic>
          <p:nvPicPr>
            <p:cNvPr id="475" name="Picture 474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7562406" y="551182"/>
              <a:ext cx="211906" cy="262018"/>
            </a:xfrm>
            <a:prstGeom prst="rect">
              <a:avLst/>
            </a:prstGeom>
          </p:spPr>
        </p:pic>
      </p:grpSp>
      <p:grpSp>
        <p:nvGrpSpPr>
          <p:cNvPr id="478" name="Group 477"/>
          <p:cNvGrpSpPr/>
          <p:nvPr/>
        </p:nvGrpSpPr>
        <p:grpSpPr>
          <a:xfrm>
            <a:off x="9409045" y="2441793"/>
            <a:ext cx="706729" cy="794880"/>
            <a:chOff x="8218532" y="1149722"/>
            <a:chExt cx="530047" cy="596354"/>
          </a:xfrm>
        </p:grpSpPr>
        <p:grpSp>
          <p:nvGrpSpPr>
            <p:cNvPr id="479" name="Group 478"/>
            <p:cNvGrpSpPr/>
            <p:nvPr/>
          </p:nvGrpSpPr>
          <p:grpSpPr>
            <a:xfrm>
              <a:off x="8277919" y="1149722"/>
              <a:ext cx="397828" cy="596354"/>
              <a:chOff x="8277919" y="1149722"/>
              <a:chExt cx="397828" cy="596354"/>
            </a:xfrm>
          </p:grpSpPr>
          <p:grpSp>
            <p:nvGrpSpPr>
              <p:cNvPr id="481" name="Group 480"/>
              <p:cNvGrpSpPr/>
              <p:nvPr/>
            </p:nvGrpSpPr>
            <p:grpSpPr>
              <a:xfrm>
                <a:off x="8431510" y="1451781"/>
                <a:ext cx="87992" cy="294295"/>
                <a:chOff x="954543" y="3717995"/>
                <a:chExt cx="87992" cy="294295"/>
              </a:xfrm>
            </p:grpSpPr>
            <p:sp>
              <p:nvSpPr>
                <p:cNvPr id="483" name="Oval 482"/>
                <p:cNvSpPr/>
                <p:nvPr/>
              </p:nvSpPr>
              <p:spPr>
                <a:xfrm>
                  <a:off x="954543" y="3924298"/>
                  <a:ext cx="87992" cy="87992"/>
                </a:xfrm>
                <a:prstGeom prst="ellipse">
                  <a:avLst/>
                </a:prstGeom>
                <a:solidFill>
                  <a:srgbClr val="00AEEF"/>
                </a:solidFill>
                <a:ln w="19050" cap="flat" cmpd="sng" algn="ctr">
                  <a:solidFill>
                    <a:srgbClr val="000000"/>
                  </a:solidFill>
                  <a:prstDash val="solid"/>
                </a:ln>
                <a:effectLst/>
              </p:spPr>
              <p:txBody>
                <a:bodyPr wrap="none" rtlCol="0" anchor="t"/>
                <a:lstStyle/>
                <a:p>
                  <a:pPr algn="ctr" defTabSz="609162">
                    <a:lnSpc>
                      <a:spcPct val="70000"/>
                    </a:lnSpc>
                    <a:defRPr/>
                  </a:pPr>
                  <a:endParaRPr lang="en-US" sz="3749" b="1" kern="0" spc="-667" dirty="0">
                    <a:solidFill>
                      <a:srgbClr val="8C8C8C"/>
                    </a:solidFill>
                    <a:latin typeface="Arial" panose="020B0604020202020204" pitchFamily="34" charset="0"/>
                    <a:ea typeface="Korolev Condensed Bold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84" name="Straight Connector 483"/>
                <p:cNvCxnSpPr/>
                <p:nvPr/>
              </p:nvCxnSpPr>
              <p:spPr>
                <a:xfrm flipV="1">
                  <a:off x="998539" y="3717995"/>
                  <a:ext cx="0" cy="26457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AEEF"/>
                  </a:solidFill>
                  <a:prstDash val="solid"/>
                </a:ln>
                <a:effectLst/>
              </p:spPr>
            </p:cxnSp>
          </p:grpSp>
          <p:pic>
            <p:nvPicPr>
              <p:cNvPr id="482" name="Picture 48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77919" y="1149722"/>
                <a:ext cx="397828" cy="165760"/>
              </a:xfrm>
              <a:prstGeom prst="rect">
                <a:avLst/>
              </a:prstGeom>
            </p:spPr>
          </p:pic>
        </p:grpSp>
        <p:sp>
          <p:nvSpPr>
            <p:cNvPr id="480" name="Rectangle 479"/>
            <p:cNvSpPr/>
            <p:nvPr/>
          </p:nvSpPr>
          <p:spPr>
            <a:xfrm>
              <a:off x="8218532" y="1271314"/>
              <a:ext cx="530047" cy="158674"/>
            </a:xfrm>
            <a:prstGeom prst="rect">
              <a:avLst/>
            </a:prstGeom>
            <a:noFill/>
          </p:spPr>
          <p:txBody>
            <a:bodyPr wrap="none" lIns="114203" tIns="57101" rIns="114203" bIns="57101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UK LAUNCH</a:t>
              </a:r>
            </a:p>
          </p:txBody>
        </p:sp>
      </p:grpSp>
      <p:grpSp>
        <p:nvGrpSpPr>
          <p:cNvPr id="485" name="Group 484"/>
          <p:cNvGrpSpPr/>
          <p:nvPr/>
        </p:nvGrpSpPr>
        <p:grpSpPr>
          <a:xfrm>
            <a:off x="9080558" y="3395045"/>
            <a:ext cx="386853" cy="1469579"/>
            <a:chOff x="7465684" y="2214656"/>
            <a:chExt cx="290140" cy="1102543"/>
          </a:xfrm>
        </p:grpSpPr>
        <p:grpSp>
          <p:nvGrpSpPr>
            <p:cNvPr id="486" name="Group 485"/>
            <p:cNvGrpSpPr/>
            <p:nvPr/>
          </p:nvGrpSpPr>
          <p:grpSpPr>
            <a:xfrm flipV="1">
              <a:off x="7566758" y="2214656"/>
              <a:ext cx="87992" cy="599204"/>
              <a:chOff x="1122778" y="4027125"/>
              <a:chExt cx="87992" cy="599204"/>
            </a:xfrm>
          </p:grpSpPr>
          <p:sp>
            <p:nvSpPr>
              <p:cNvPr id="488" name="Oval 487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89" name="Straight Connector 488"/>
              <p:cNvCxnSpPr/>
              <p:nvPr/>
            </p:nvCxnSpPr>
            <p:spPr>
              <a:xfrm flipV="1">
                <a:off x="1166774" y="4027125"/>
                <a:ext cx="0" cy="569474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487" name="Picture 486" descr="ONE_Publishers_logo_white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684" y="2870830"/>
              <a:ext cx="290140" cy="446369"/>
            </a:xfrm>
            <a:prstGeom prst="rect">
              <a:avLst/>
            </a:prstGeom>
          </p:spPr>
        </p:pic>
      </p:grpSp>
      <p:grpSp>
        <p:nvGrpSpPr>
          <p:cNvPr id="490" name="Group 489"/>
          <p:cNvGrpSpPr/>
          <p:nvPr/>
        </p:nvGrpSpPr>
        <p:grpSpPr>
          <a:xfrm>
            <a:off x="10018667" y="2189815"/>
            <a:ext cx="534213" cy="740720"/>
            <a:chOff x="8637570" y="943842"/>
            <a:chExt cx="400660" cy="555721"/>
          </a:xfrm>
        </p:grpSpPr>
        <p:pic>
          <p:nvPicPr>
            <p:cNvPr id="491" name="Picture 49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637570" y="943842"/>
              <a:ext cx="400660" cy="132526"/>
            </a:xfrm>
            <a:prstGeom prst="rect">
              <a:avLst/>
            </a:prstGeom>
          </p:spPr>
        </p:pic>
        <p:grpSp>
          <p:nvGrpSpPr>
            <p:cNvPr id="492" name="Group 491"/>
            <p:cNvGrpSpPr/>
            <p:nvPr/>
          </p:nvGrpSpPr>
          <p:grpSpPr>
            <a:xfrm>
              <a:off x="8794006" y="1152530"/>
              <a:ext cx="87992" cy="347033"/>
              <a:chOff x="954543" y="3665257"/>
              <a:chExt cx="87992" cy="347033"/>
            </a:xfrm>
          </p:grpSpPr>
          <p:sp>
            <p:nvSpPr>
              <p:cNvPr id="493" name="Oval 492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494" name="Straight Connector 493"/>
              <p:cNvCxnSpPr/>
              <p:nvPr/>
            </p:nvCxnSpPr>
            <p:spPr>
              <a:xfrm flipV="1">
                <a:off x="998539" y="3665257"/>
                <a:ext cx="0" cy="317312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</p:grpSp>
      <p:grpSp>
        <p:nvGrpSpPr>
          <p:cNvPr id="495" name="Group 494"/>
          <p:cNvGrpSpPr/>
          <p:nvPr/>
        </p:nvGrpSpPr>
        <p:grpSpPr>
          <a:xfrm>
            <a:off x="8084461" y="1493621"/>
            <a:ext cx="785276" cy="2428111"/>
            <a:chOff x="6038719" y="1179192"/>
            <a:chExt cx="588956" cy="1821676"/>
          </a:xfrm>
        </p:grpSpPr>
        <p:grpSp>
          <p:nvGrpSpPr>
            <p:cNvPr id="496" name="Group 495"/>
            <p:cNvGrpSpPr/>
            <p:nvPr/>
          </p:nvGrpSpPr>
          <p:grpSpPr>
            <a:xfrm>
              <a:off x="6289199" y="1797467"/>
              <a:ext cx="87992" cy="1203401"/>
              <a:chOff x="954543" y="2808889"/>
              <a:chExt cx="87992" cy="1203401"/>
            </a:xfrm>
          </p:grpSpPr>
          <p:sp>
            <p:nvSpPr>
              <p:cNvPr id="500" name="Oval 499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501" name="Straight Connector 500"/>
              <p:cNvCxnSpPr/>
              <p:nvPr/>
            </p:nvCxnSpPr>
            <p:spPr>
              <a:xfrm flipV="1">
                <a:off x="998540" y="2808889"/>
                <a:ext cx="0" cy="1177544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sp>
          <p:nvSpPr>
            <p:cNvPr id="497" name="Rectangle 496"/>
            <p:cNvSpPr/>
            <p:nvPr/>
          </p:nvSpPr>
          <p:spPr>
            <a:xfrm>
              <a:off x="6038719" y="1539560"/>
              <a:ext cx="588956" cy="230834"/>
            </a:xfrm>
            <a:prstGeom prst="rect">
              <a:avLst/>
            </a:prstGeom>
            <a:noFill/>
          </p:spPr>
          <p:txBody>
            <a:bodyPr wrap="none" lIns="114203" tIns="57101" rIns="114203" bIns="57101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DESIGN</a:t>
              </a:r>
            </a:p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RELAUNCHES</a:t>
              </a:r>
            </a:p>
          </p:txBody>
        </p:sp>
        <p:pic>
          <p:nvPicPr>
            <p:cNvPr id="498" name="Picture 49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076346" y="1431522"/>
              <a:ext cx="513698" cy="89194"/>
            </a:xfrm>
            <a:prstGeom prst="rect">
              <a:avLst/>
            </a:prstGeom>
          </p:spPr>
        </p:pic>
        <p:pic>
          <p:nvPicPr>
            <p:cNvPr id="499" name="Picture 49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9420" y="1179192"/>
              <a:ext cx="487551" cy="181331"/>
            </a:xfrm>
            <a:prstGeom prst="rect">
              <a:avLst/>
            </a:prstGeom>
          </p:spPr>
        </p:pic>
      </p:grpSp>
      <p:grpSp>
        <p:nvGrpSpPr>
          <p:cNvPr id="502" name="Group 501"/>
          <p:cNvGrpSpPr/>
          <p:nvPr/>
        </p:nvGrpSpPr>
        <p:grpSpPr>
          <a:xfrm>
            <a:off x="7876041" y="3725245"/>
            <a:ext cx="1530652" cy="1978811"/>
            <a:chOff x="6230980" y="2680853"/>
            <a:chExt cx="1147989" cy="1484591"/>
          </a:xfrm>
        </p:grpSpPr>
        <p:grpSp>
          <p:nvGrpSpPr>
            <p:cNvPr id="503" name="Group 502"/>
            <p:cNvGrpSpPr/>
            <p:nvPr/>
          </p:nvGrpSpPr>
          <p:grpSpPr>
            <a:xfrm flipV="1">
              <a:off x="6764195" y="2680853"/>
              <a:ext cx="87992" cy="1247878"/>
              <a:chOff x="1122778" y="3378451"/>
              <a:chExt cx="87992" cy="1247878"/>
            </a:xfrm>
          </p:grpSpPr>
          <p:sp>
            <p:nvSpPr>
              <p:cNvPr id="505" name="Oval 504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506" name="Straight Connector 505"/>
              <p:cNvCxnSpPr/>
              <p:nvPr/>
            </p:nvCxnSpPr>
            <p:spPr>
              <a:xfrm flipV="1">
                <a:off x="1166774" y="3378451"/>
                <a:ext cx="0" cy="1218148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504" name="Picture 503" descr="aol-mm-horiz-white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7"/>
            <a:stretch/>
          </p:blipFill>
          <p:spPr>
            <a:xfrm>
              <a:off x="6230980" y="3924302"/>
              <a:ext cx="1147989" cy="241142"/>
            </a:xfrm>
            <a:prstGeom prst="rect">
              <a:avLst/>
            </a:prstGeom>
          </p:spPr>
        </p:pic>
      </p:grpSp>
      <p:grpSp>
        <p:nvGrpSpPr>
          <p:cNvPr id="507" name="Group 506"/>
          <p:cNvGrpSpPr/>
          <p:nvPr/>
        </p:nvGrpSpPr>
        <p:grpSpPr>
          <a:xfrm>
            <a:off x="4802915" y="3146437"/>
            <a:ext cx="855808" cy="1624977"/>
            <a:chOff x="4260197" y="2407718"/>
            <a:chExt cx="641856" cy="1219130"/>
          </a:xfrm>
        </p:grpSpPr>
        <p:pic>
          <p:nvPicPr>
            <p:cNvPr id="508" name="Picture 50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374595" y="2561922"/>
              <a:ext cx="413060" cy="92236"/>
            </a:xfrm>
            <a:prstGeom prst="rect">
              <a:avLst/>
            </a:prstGeom>
          </p:spPr>
        </p:pic>
        <p:pic>
          <p:nvPicPr>
            <p:cNvPr id="509" name="Picture 50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4333173" y="2407718"/>
              <a:ext cx="495904" cy="56996"/>
            </a:xfrm>
            <a:prstGeom prst="rect">
              <a:avLst/>
            </a:prstGeom>
          </p:spPr>
        </p:pic>
        <p:grpSp>
          <p:nvGrpSpPr>
            <p:cNvPr id="510" name="Group 509"/>
            <p:cNvGrpSpPr/>
            <p:nvPr/>
          </p:nvGrpSpPr>
          <p:grpSpPr>
            <a:xfrm>
              <a:off x="4537129" y="2826564"/>
              <a:ext cx="87992" cy="800284"/>
              <a:chOff x="954543" y="3212006"/>
              <a:chExt cx="87992" cy="800284"/>
            </a:xfrm>
          </p:grpSpPr>
          <p:sp>
            <p:nvSpPr>
              <p:cNvPr id="512" name="Oval 511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513" name="Straight Connector 512"/>
              <p:cNvCxnSpPr/>
              <p:nvPr/>
            </p:nvCxnSpPr>
            <p:spPr>
              <a:xfrm flipV="1">
                <a:off x="998539" y="3212006"/>
                <a:ext cx="0" cy="770562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sp>
          <p:nvSpPr>
            <p:cNvPr id="511" name="Rectangle 510"/>
            <p:cNvSpPr/>
            <p:nvPr/>
          </p:nvSpPr>
          <p:spPr>
            <a:xfrm>
              <a:off x="4260197" y="2704575"/>
              <a:ext cx="641856" cy="158674"/>
            </a:xfrm>
            <a:prstGeom prst="rect">
              <a:avLst/>
            </a:prstGeom>
            <a:noFill/>
          </p:spPr>
          <p:txBody>
            <a:bodyPr wrap="none" lIns="114203" tIns="57101" rIns="114203" bIns="57101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PARTNERSHIPS</a:t>
              </a:r>
            </a:p>
          </p:txBody>
        </p:sp>
      </p:grpSp>
      <p:grpSp>
        <p:nvGrpSpPr>
          <p:cNvPr id="514" name="Group 513"/>
          <p:cNvGrpSpPr/>
          <p:nvPr/>
        </p:nvGrpSpPr>
        <p:grpSpPr>
          <a:xfrm>
            <a:off x="5578671" y="3656060"/>
            <a:ext cx="694884" cy="1035323"/>
            <a:chOff x="4924230" y="2948019"/>
            <a:chExt cx="556088" cy="828528"/>
          </a:xfrm>
        </p:grpSpPr>
        <p:pic>
          <p:nvPicPr>
            <p:cNvPr id="515" name="Picture 514" descr="Logo_AOLdotcom_white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261" y="2948019"/>
              <a:ext cx="464025" cy="99981"/>
            </a:xfrm>
            <a:prstGeom prst="rect">
              <a:avLst/>
            </a:prstGeom>
          </p:spPr>
        </p:pic>
        <p:grpSp>
          <p:nvGrpSpPr>
            <p:cNvPr id="516" name="Group 515"/>
            <p:cNvGrpSpPr/>
            <p:nvPr/>
          </p:nvGrpSpPr>
          <p:grpSpPr>
            <a:xfrm>
              <a:off x="5155329" y="3299511"/>
              <a:ext cx="93889" cy="477036"/>
              <a:chOff x="954543" y="3565069"/>
              <a:chExt cx="87992" cy="447221"/>
            </a:xfrm>
          </p:grpSpPr>
          <p:sp>
            <p:nvSpPr>
              <p:cNvPr id="518" name="Oval 517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519" name="Straight Connector 518"/>
              <p:cNvCxnSpPr/>
              <p:nvPr/>
            </p:nvCxnSpPr>
            <p:spPr>
              <a:xfrm flipV="1">
                <a:off x="998539" y="3565069"/>
                <a:ext cx="0" cy="417500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sp>
          <p:nvSpPr>
            <p:cNvPr id="517" name="Rectangle 516"/>
            <p:cNvSpPr/>
            <p:nvPr/>
          </p:nvSpPr>
          <p:spPr>
            <a:xfrm>
              <a:off x="4924230" y="3064482"/>
              <a:ext cx="556088" cy="252386"/>
            </a:xfrm>
            <a:prstGeom prst="rect">
              <a:avLst/>
            </a:prstGeom>
            <a:noFill/>
          </p:spPr>
          <p:txBody>
            <a:bodyPr wrap="none" lIns="121832" tIns="60915" rIns="121832" bIns="60915" anchor="ctr">
              <a:spAutoFit/>
            </a:bodyPr>
            <a:lstStyle/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DESIGN</a:t>
              </a:r>
            </a:p>
            <a:p>
              <a:pPr algn="ctr" defTabSz="609162"/>
              <a:r>
                <a:rPr lang="en-US" sz="625" b="1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rPr>
                <a:t>RELAUNCH</a:t>
              </a:r>
            </a:p>
          </p:txBody>
        </p:sp>
      </p:grpSp>
      <p:grpSp>
        <p:nvGrpSpPr>
          <p:cNvPr id="520" name="Group 519"/>
          <p:cNvGrpSpPr/>
          <p:nvPr/>
        </p:nvGrpSpPr>
        <p:grpSpPr>
          <a:xfrm>
            <a:off x="4609673" y="2670920"/>
            <a:ext cx="408291" cy="2130115"/>
            <a:chOff x="4067374" y="2059062"/>
            <a:chExt cx="306218" cy="1598106"/>
          </a:xfrm>
        </p:grpSpPr>
        <p:grpSp>
          <p:nvGrpSpPr>
            <p:cNvPr id="521" name="Group 520"/>
            <p:cNvGrpSpPr/>
            <p:nvPr/>
          </p:nvGrpSpPr>
          <p:grpSpPr>
            <a:xfrm>
              <a:off x="4175513" y="2321821"/>
              <a:ext cx="87992" cy="1335347"/>
              <a:chOff x="954543" y="2676943"/>
              <a:chExt cx="87992" cy="1335347"/>
            </a:xfrm>
          </p:grpSpPr>
          <p:sp>
            <p:nvSpPr>
              <p:cNvPr id="523" name="Oval 522"/>
              <p:cNvSpPr/>
              <p:nvPr/>
            </p:nvSpPr>
            <p:spPr>
              <a:xfrm>
                <a:off x="954543" y="3924298"/>
                <a:ext cx="87992" cy="87992"/>
              </a:xfrm>
              <a:prstGeom prst="ellipse">
                <a:avLst/>
              </a:prstGeom>
              <a:solidFill>
                <a:srgbClr val="00AEEF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524" name="Straight Connector 523"/>
              <p:cNvCxnSpPr/>
              <p:nvPr/>
            </p:nvCxnSpPr>
            <p:spPr>
              <a:xfrm flipV="1">
                <a:off x="998539" y="2676943"/>
                <a:ext cx="0" cy="1305622"/>
              </a:xfrm>
              <a:prstGeom prst="line">
                <a:avLst/>
              </a:prstGeom>
              <a:noFill/>
              <a:ln w="9525" cap="flat" cmpd="sng" algn="ctr">
                <a:solidFill>
                  <a:srgbClr val="00AEEF"/>
                </a:solidFill>
                <a:prstDash val="solid"/>
              </a:ln>
              <a:effectLst/>
            </p:spPr>
          </p:cxnSp>
        </p:grpSp>
        <p:pic>
          <p:nvPicPr>
            <p:cNvPr id="522" name="Picture 521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067374" y="2059062"/>
              <a:ext cx="306218" cy="207888"/>
            </a:xfrm>
            <a:prstGeom prst="rect">
              <a:avLst/>
            </a:prstGeom>
          </p:spPr>
        </p:pic>
      </p:grpSp>
      <p:pic>
        <p:nvPicPr>
          <p:cNvPr id="525" name="Picture 524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01" y="943070"/>
            <a:ext cx="720688" cy="167917"/>
          </a:xfrm>
          <a:prstGeom prst="rect">
            <a:avLst/>
          </a:prstGeom>
        </p:spPr>
      </p:pic>
      <p:sp>
        <p:nvSpPr>
          <p:cNvPr id="526" name="Oval 525"/>
          <p:cNvSpPr/>
          <p:nvPr/>
        </p:nvSpPr>
        <p:spPr>
          <a:xfrm>
            <a:off x="11179963" y="2036731"/>
            <a:ext cx="306165" cy="306165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4263" tIns="57132" rIns="114263" bIns="571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71303">
              <a:lnSpc>
                <a:spcPct val="80000"/>
              </a:lnSpc>
            </a:pPr>
            <a:endParaRPr lang="en-US" sz="1500" dirty="0">
              <a:solidFill>
                <a:srgbClr val="8C8C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8025634" y="3908361"/>
            <a:ext cx="528351" cy="668361"/>
            <a:chOff x="5925511" y="3016690"/>
            <a:chExt cx="396263" cy="501434"/>
          </a:xfrm>
        </p:grpSpPr>
        <p:grpSp>
          <p:nvGrpSpPr>
            <p:cNvPr id="194" name="Group 193"/>
            <p:cNvGrpSpPr/>
            <p:nvPr/>
          </p:nvGrpSpPr>
          <p:grpSpPr>
            <a:xfrm flipV="1">
              <a:off x="6081042" y="3016690"/>
              <a:ext cx="87992" cy="348986"/>
              <a:chOff x="1122778" y="4277343"/>
              <a:chExt cx="87992" cy="34898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1122778" y="4538337"/>
                <a:ext cx="87992" cy="87992"/>
              </a:xfrm>
              <a:prstGeom prst="ellipse">
                <a:avLst/>
              </a:prstGeom>
              <a:solidFill>
                <a:srgbClr val="FFDE17"/>
              </a:solidFill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wrap="none" rtlCol="0" anchor="t"/>
              <a:lstStyle/>
              <a:p>
                <a:pPr algn="ctr" defTabSz="609162">
                  <a:lnSpc>
                    <a:spcPct val="70000"/>
                  </a:lnSpc>
                  <a:defRPr/>
                </a:pPr>
                <a:endParaRPr lang="en-US" sz="3749" b="1" kern="0" spc="-667" dirty="0">
                  <a:solidFill>
                    <a:srgbClr val="8C8C8C"/>
                  </a:solidFill>
                  <a:latin typeface="Arial" panose="020B0604020202020204" pitchFamily="34" charset="0"/>
                  <a:ea typeface="Korolev Condensed Bold"/>
                  <a:cs typeface="Arial" panose="020B0604020202020204" pitchFamily="34" charset="0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 flipV="1">
                <a:off x="1166774" y="4277343"/>
                <a:ext cx="0" cy="319256"/>
              </a:xfrm>
              <a:prstGeom prst="line">
                <a:avLst/>
              </a:prstGeom>
              <a:noFill/>
              <a:ln w="9525" cap="flat" cmpd="sng" algn="ctr">
                <a:solidFill>
                  <a:srgbClr val="FFDE17"/>
                </a:solidFill>
                <a:prstDash val="solid"/>
              </a:ln>
              <a:effectLst/>
            </p:spPr>
          </p:cxnSp>
        </p:grpSp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511" y="3423705"/>
              <a:ext cx="396263" cy="94419"/>
            </a:xfrm>
            <a:prstGeom prst="rect">
              <a:avLst/>
            </a:prstGeom>
          </p:spPr>
        </p:pic>
      </p:grpSp>
      <p:sp>
        <p:nvSpPr>
          <p:cNvPr id="198" name="Rectangle 197"/>
          <p:cNvSpPr/>
          <p:nvPr/>
        </p:nvSpPr>
        <p:spPr>
          <a:xfrm>
            <a:off x="-19407" y="6626127"/>
            <a:ext cx="89899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643"/>
            <a:r>
              <a:rPr lang="en-US" sz="1000" dirty="0">
                <a:solidFill>
                  <a:srgbClr val="8C8C8C"/>
                </a:solidFill>
                <a:latin typeface="Open Sans"/>
              </a:rPr>
              <a:t>* The Yahoo acquisition is pending and the closing is subject to the satisfaction of certain conditions, including shareholder and regulatory approval.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11643712" y="874111"/>
            <a:ext cx="237566" cy="207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643"/>
            <a:r>
              <a:rPr lang="en-US" sz="749" dirty="0">
                <a:solidFill>
                  <a:srgbClr val="FFFFFF"/>
                </a:solidFill>
                <a:latin typeface="Open Sans"/>
              </a:rPr>
              <a:t>*</a:t>
            </a:r>
          </a:p>
        </p:txBody>
      </p:sp>
      <p:sp>
        <p:nvSpPr>
          <p:cNvPr id="200" name="Title 1"/>
          <p:cNvSpPr txBox="1">
            <a:spLocks/>
          </p:cNvSpPr>
          <p:nvPr/>
        </p:nvSpPr>
        <p:spPr>
          <a:xfrm>
            <a:off x="914400" y="279961"/>
            <a:ext cx="10363200" cy="11441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rolev Condensed Bold" panose="02000000000000000000" pitchFamily="50" charset="0"/>
              </a:rPr>
              <a:t>INVESTED IN CULTURE &amp; CODE</a:t>
            </a:r>
          </a:p>
        </p:txBody>
      </p:sp>
    </p:spTree>
    <p:extLst>
      <p:ext uri="{BB962C8B-B14F-4D97-AF65-F5344CB8AC3E}">
        <p14:creationId xmlns:p14="http://schemas.microsoft.com/office/powerpoint/2010/main" val="2415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234722"/>
            <a:ext cx="1633972" cy="6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5">
                  <a:alpha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1484" y="1844824"/>
            <a:ext cx="94330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orolev Condensed Bold" panose="02000000000000000000" pitchFamily="50" charset="0"/>
                <a:ea typeface="+mn-ea"/>
                <a:cs typeface="+mn-cs"/>
              </a:rPr>
              <a:t>THE YEAR OF THE DATA DRIVEN MARKETING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TURN INSIGHTS INTO ACTIONS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26" name="Picture 2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54" y="4869160"/>
            <a:ext cx="2772308" cy="60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1524" y="4941168"/>
            <a:ext cx="2952328" cy="93610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CMO</a:t>
            </a:r>
            <a:endParaRPr lang="en-US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6180" y="4926598"/>
            <a:ext cx="2952328" cy="936104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CIO</a:t>
            </a:r>
            <a:endParaRPr lang="en-US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THE CMO AND CIO YESTERDAY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Split into silos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75620" y="2312876"/>
            <a:ext cx="2580253" cy="2580251"/>
            <a:chOff x="3799934" y="1988840"/>
            <a:chExt cx="2580253" cy="2580251"/>
          </a:xfrm>
        </p:grpSpPr>
        <p:sp>
          <p:nvSpPr>
            <p:cNvPr id="3" name="Oval 2"/>
            <p:cNvSpPr/>
            <p:nvPr/>
          </p:nvSpPr>
          <p:spPr>
            <a:xfrm>
              <a:off x="3799934" y="1988840"/>
              <a:ext cx="2580253" cy="2580251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99904" y="2531068"/>
              <a:ext cx="1980312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MARKETING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8095" y="2312875"/>
            <a:ext cx="2580253" cy="2580251"/>
            <a:chOff x="5638358" y="1988840"/>
            <a:chExt cx="2580253" cy="2580251"/>
          </a:xfrm>
        </p:grpSpPr>
        <p:sp>
          <p:nvSpPr>
            <p:cNvPr id="4" name="Oval 3"/>
            <p:cNvSpPr/>
            <p:nvPr/>
          </p:nvSpPr>
          <p:spPr>
            <a:xfrm>
              <a:off x="5638358" y="1988840"/>
              <a:ext cx="2580253" cy="2580251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42347" y="2531068"/>
              <a:ext cx="2196244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INFORMATION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pic>
        <p:nvPicPr>
          <p:cNvPr id="18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6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725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7279 -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THE CMO AND CIO TOMORROW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Need to grow and work together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63689" y="2312876"/>
            <a:ext cx="2580253" cy="2580251"/>
            <a:chOff x="3799934" y="1988840"/>
            <a:chExt cx="2580253" cy="2580251"/>
          </a:xfrm>
        </p:grpSpPr>
        <p:sp>
          <p:nvSpPr>
            <p:cNvPr id="3" name="Oval 2"/>
            <p:cNvSpPr/>
            <p:nvPr/>
          </p:nvSpPr>
          <p:spPr>
            <a:xfrm>
              <a:off x="3799934" y="1988840"/>
              <a:ext cx="2580253" cy="2580251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99904" y="2531068"/>
              <a:ext cx="1980312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MARKETING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59933" y="2312875"/>
            <a:ext cx="2580253" cy="2580251"/>
            <a:chOff x="5638358" y="1988840"/>
            <a:chExt cx="2580253" cy="2580251"/>
          </a:xfrm>
        </p:grpSpPr>
        <p:sp>
          <p:nvSpPr>
            <p:cNvPr id="4" name="Oval 3"/>
            <p:cNvSpPr/>
            <p:nvPr/>
          </p:nvSpPr>
          <p:spPr>
            <a:xfrm>
              <a:off x="5638358" y="1988840"/>
              <a:ext cx="2580253" cy="2580251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40865" y="2531068"/>
              <a:ext cx="2196245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CHIEF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INFORMATION</a:t>
              </a:r>
            </a:p>
            <a:p>
              <a:pPr algn="ctr">
                <a:lnSpc>
                  <a:spcPct val="95000"/>
                </a:lnSpc>
              </a:pPr>
              <a:r>
                <a:rPr lang="de-DE" sz="3200" dirty="0">
                  <a:solidFill>
                    <a:srgbClr val="FFFFFF"/>
                  </a:solidFill>
                  <a:latin typeface="Korolev Condensed Bold" panose="02000000000000000000" pitchFamily="50" charset="0"/>
                </a:rPr>
                <a:t>OFFICER</a:t>
              </a:r>
              <a:endParaRPr lang="en-US" sz="3200" dirty="0">
                <a:solidFill>
                  <a:srgbClr val="FFFFFF"/>
                </a:solidFill>
                <a:latin typeface="Korolev Condensed Bold" panose="02000000000000000000" pitchFamily="50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385183" y="5397732"/>
            <a:ext cx="3165376" cy="4041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dirty="0">
                <a:solidFill>
                  <a:srgbClr val="FFFFFF"/>
                </a:solidFill>
              </a:rPr>
              <a:t>ALLIGNED STRATEGY</a:t>
            </a:r>
          </a:p>
        </p:txBody>
      </p:sp>
      <p:sp>
        <p:nvSpPr>
          <p:cNvPr id="45" name="Oval 44"/>
          <p:cNvSpPr/>
          <p:nvPr/>
        </p:nvSpPr>
        <p:spPr>
          <a:xfrm>
            <a:off x="5866429" y="3642307"/>
            <a:ext cx="192021" cy="192021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962440" y="3834328"/>
            <a:ext cx="0" cy="1563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2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114410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rolev Condensed Bold" panose="02000000000000000000" pitchFamily="50" charset="0"/>
              </a:rPr>
              <a:t>HOW CMO’s &amp; CIO’s CAN COLLABORATE IN TODAY’S BUSY MARKETING AND DATA ECOSYSTEMS TO OPTIMISE ROI STRATEGIES</a:t>
            </a:r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882287" y="1620913"/>
            <a:ext cx="2925368" cy="2900275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9050" cap="rnd">
            <a:solidFill>
              <a:schemeClr val="accent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4863772" y="2316060"/>
            <a:ext cx="2925368" cy="2914909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 w="19050" cap="rnd">
            <a:solidFill>
              <a:schemeClr val="accent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3017988" y="3746911"/>
            <a:ext cx="2153776" cy="2141227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9050" cap="rnd">
            <a:solidFill>
              <a:schemeClr val="accent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7639844" y="3384593"/>
            <a:ext cx="2168411" cy="2141227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 w="19050" cap="rnd">
            <a:solidFill>
              <a:schemeClr val="accent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970792" y="3339452"/>
            <a:ext cx="2748361" cy="89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360° view of the customer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to track the needs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in the right time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at the right place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9293" y="4859813"/>
            <a:ext cx="1711173" cy="69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67" dirty="0">
                <a:solidFill>
                  <a:srgbClr val="FFFFFF"/>
                </a:solidFill>
              </a:rPr>
              <a:t>social media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pressure to being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top of mind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6361" y="3947565"/>
            <a:ext cx="2380203" cy="695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67" dirty="0">
                <a:solidFill>
                  <a:srgbClr val="FFFFFF"/>
                </a:solidFill>
              </a:rPr>
              <a:t>efficient organization for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faster and easier reaction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on the client needs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7862" y="4619960"/>
            <a:ext cx="1752403" cy="494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Overwhelming big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and smart data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41369" y="4224763"/>
            <a:ext cx="1107017" cy="531284"/>
            <a:chOff x="10460038" y="4997451"/>
            <a:chExt cx="830263" cy="398463"/>
          </a:xfrm>
          <a:noFill/>
        </p:grpSpPr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0460038" y="4997451"/>
              <a:ext cx="390525" cy="398463"/>
            </a:xfrm>
            <a:custGeom>
              <a:avLst/>
              <a:gdLst>
                <a:gd name="T0" fmla="*/ 90 w 123"/>
                <a:gd name="T1" fmla="*/ 92 h 126"/>
                <a:gd name="T2" fmla="*/ 79 w 123"/>
                <a:gd name="T3" fmla="*/ 70 h 126"/>
                <a:gd name="T4" fmla="*/ 91 w 123"/>
                <a:gd name="T5" fmla="*/ 39 h 126"/>
                <a:gd name="T6" fmla="*/ 61 w 123"/>
                <a:gd name="T7" fmla="*/ 0 h 126"/>
                <a:gd name="T8" fmla="*/ 32 w 123"/>
                <a:gd name="T9" fmla="*/ 39 h 126"/>
                <a:gd name="T10" fmla="*/ 44 w 123"/>
                <a:gd name="T11" fmla="*/ 70 h 126"/>
                <a:gd name="T12" fmla="*/ 34 w 123"/>
                <a:gd name="T13" fmla="*/ 92 h 126"/>
                <a:gd name="T14" fmla="*/ 0 w 123"/>
                <a:gd name="T15" fmla="*/ 123 h 126"/>
                <a:gd name="T16" fmla="*/ 2 w 123"/>
                <a:gd name="T17" fmla="*/ 126 h 126"/>
                <a:gd name="T18" fmla="*/ 121 w 123"/>
                <a:gd name="T19" fmla="*/ 126 h 126"/>
                <a:gd name="T20" fmla="*/ 123 w 123"/>
                <a:gd name="T21" fmla="*/ 123 h 126"/>
                <a:gd name="T22" fmla="*/ 90 w 123"/>
                <a:gd name="T23" fmla="*/ 9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26">
                  <a:moveTo>
                    <a:pt x="90" y="92"/>
                  </a:moveTo>
                  <a:cubicBezTo>
                    <a:pt x="82" y="90"/>
                    <a:pt x="80" y="78"/>
                    <a:pt x="79" y="70"/>
                  </a:cubicBezTo>
                  <a:cubicBezTo>
                    <a:pt x="86" y="62"/>
                    <a:pt x="91" y="51"/>
                    <a:pt x="91" y="39"/>
                  </a:cubicBezTo>
                  <a:cubicBezTo>
                    <a:pt x="91" y="15"/>
                    <a:pt x="80" y="0"/>
                    <a:pt x="61" y="0"/>
                  </a:cubicBezTo>
                  <a:cubicBezTo>
                    <a:pt x="43" y="0"/>
                    <a:pt x="32" y="15"/>
                    <a:pt x="32" y="39"/>
                  </a:cubicBezTo>
                  <a:cubicBezTo>
                    <a:pt x="32" y="52"/>
                    <a:pt x="37" y="63"/>
                    <a:pt x="44" y="70"/>
                  </a:cubicBezTo>
                  <a:cubicBezTo>
                    <a:pt x="44" y="79"/>
                    <a:pt x="41" y="90"/>
                    <a:pt x="34" y="92"/>
                  </a:cubicBezTo>
                  <a:cubicBezTo>
                    <a:pt x="11" y="97"/>
                    <a:pt x="0" y="108"/>
                    <a:pt x="0" y="123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2" y="126"/>
                    <a:pt x="123" y="125"/>
                    <a:pt x="123" y="123"/>
                  </a:cubicBezTo>
                  <a:cubicBezTo>
                    <a:pt x="123" y="108"/>
                    <a:pt x="112" y="97"/>
                    <a:pt x="90" y="92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0898188" y="4997451"/>
              <a:ext cx="392113" cy="398463"/>
            </a:xfrm>
            <a:custGeom>
              <a:avLst/>
              <a:gdLst>
                <a:gd name="T0" fmla="*/ 90 w 124"/>
                <a:gd name="T1" fmla="*/ 92 h 126"/>
                <a:gd name="T2" fmla="*/ 80 w 124"/>
                <a:gd name="T3" fmla="*/ 70 h 126"/>
                <a:gd name="T4" fmla="*/ 92 w 124"/>
                <a:gd name="T5" fmla="*/ 39 h 126"/>
                <a:gd name="T6" fmla="*/ 62 w 124"/>
                <a:gd name="T7" fmla="*/ 0 h 126"/>
                <a:gd name="T8" fmla="*/ 32 w 124"/>
                <a:gd name="T9" fmla="*/ 39 h 126"/>
                <a:gd name="T10" fmla="*/ 44 w 124"/>
                <a:gd name="T11" fmla="*/ 70 h 126"/>
                <a:gd name="T12" fmla="*/ 34 w 124"/>
                <a:gd name="T13" fmla="*/ 92 h 126"/>
                <a:gd name="T14" fmla="*/ 0 w 124"/>
                <a:gd name="T15" fmla="*/ 123 h 126"/>
                <a:gd name="T16" fmla="*/ 2 w 124"/>
                <a:gd name="T17" fmla="*/ 126 h 126"/>
                <a:gd name="T18" fmla="*/ 121 w 124"/>
                <a:gd name="T19" fmla="*/ 126 h 126"/>
                <a:gd name="T20" fmla="*/ 124 w 124"/>
                <a:gd name="T21" fmla="*/ 123 h 126"/>
                <a:gd name="T22" fmla="*/ 90 w 124"/>
                <a:gd name="T23" fmla="*/ 9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26">
                  <a:moveTo>
                    <a:pt x="90" y="92"/>
                  </a:moveTo>
                  <a:cubicBezTo>
                    <a:pt x="82" y="90"/>
                    <a:pt x="80" y="78"/>
                    <a:pt x="80" y="70"/>
                  </a:cubicBezTo>
                  <a:cubicBezTo>
                    <a:pt x="87" y="62"/>
                    <a:pt x="92" y="51"/>
                    <a:pt x="92" y="39"/>
                  </a:cubicBezTo>
                  <a:cubicBezTo>
                    <a:pt x="92" y="15"/>
                    <a:pt x="80" y="0"/>
                    <a:pt x="62" y="0"/>
                  </a:cubicBezTo>
                  <a:cubicBezTo>
                    <a:pt x="44" y="0"/>
                    <a:pt x="32" y="15"/>
                    <a:pt x="32" y="39"/>
                  </a:cubicBezTo>
                  <a:cubicBezTo>
                    <a:pt x="32" y="52"/>
                    <a:pt x="37" y="63"/>
                    <a:pt x="44" y="70"/>
                  </a:cubicBezTo>
                  <a:cubicBezTo>
                    <a:pt x="44" y="79"/>
                    <a:pt x="41" y="90"/>
                    <a:pt x="34" y="92"/>
                  </a:cubicBezTo>
                  <a:cubicBezTo>
                    <a:pt x="12" y="97"/>
                    <a:pt x="0" y="108"/>
                    <a:pt x="0" y="123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3" y="126"/>
                    <a:pt x="124" y="125"/>
                    <a:pt x="124" y="123"/>
                  </a:cubicBezTo>
                  <a:cubicBezTo>
                    <a:pt x="124" y="108"/>
                    <a:pt x="112" y="97"/>
                    <a:pt x="90" y="92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764838" y="5097463"/>
              <a:ext cx="47625" cy="47625"/>
            </a:xfrm>
            <a:custGeom>
              <a:avLst/>
              <a:gdLst>
                <a:gd name="T0" fmla="*/ 7 w 15"/>
                <a:gd name="T1" fmla="*/ 15 h 15"/>
                <a:gd name="T2" fmla="*/ 13 w 15"/>
                <a:gd name="T3" fmla="*/ 12 h 15"/>
                <a:gd name="T4" fmla="*/ 15 w 15"/>
                <a:gd name="T5" fmla="*/ 7 h 15"/>
                <a:gd name="T6" fmla="*/ 13 w 15"/>
                <a:gd name="T7" fmla="*/ 2 h 15"/>
                <a:gd name="T8" fmla="*/ 7 w 15"/>
                <a:gd name="T9" fmla="*/ 0 h 15"/>
                <a:gd name="T10" fmla="*/ 2 w 15"/>
                <a:gd name="T11" fmla="*/ 2 h 15"/>
                <a:gd name="T12" fmla="*/ 0 w 15"/>
                <a:gd name="T13" fmla="*/ 7 h 15"/>
                <a:gd name="T14" fmla="*/ 2 w 15"/>
                <a:gd name="T15" fmla="*/ 12 h 15"/>
                <a:gd name="T16" fmla="*/ 7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7" y="15"/>
                  </a:moveTo>
                  <a:cubicBezTo>
                    <a:pt x="9" y="15"/>
                    <a:pt x="11" y="14"/>
                    <a:pt x="13" y="12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5"/>
                    <a:pt x="14" y="3"/>
                    <a:pt x="13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9"/>
                    <a:pt x="0" y="11"/>
                    <a:pt x="2" y="12"/>
                  </a:cubicBezTo>
                  <a:cubicBezTo>
                    <a:pt x="3" y="14"/>
                    <a:pt x="5" y="15"/>
                    <a:pt x="7" y="15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>
              <a:off x="10879138" y="5097463"/>
              <a:ext cx="47625" cy="47625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10821988" y="5097463"/>
              <a:ext cx="47625" cy="47625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0939463" y="5097463"/>
              <a:ext cx="47625" cy="47625"/>
            </a:xfrm>
            <a:custGeom>
              <a:avLst/>
              <a:gdLst>
                <a:gd name="T0" fmla="*/ 7 w 15"/>
                <a:gd name="T1" fmla="*/ 15 h 15"/>
                <a:gd name="T2" fmla="*/ 12 w 15"/>
                <a:gd name="T3" fmla="*/ 12 h 15"/>
                <a:gd name="T4" fmla="*/ 15 w 15"/>
                <a:gd name="T5" fmla="*/ 7 h 15"/>
                <a:gd name="T6" fmla="*/ 12 w 15"/>
                <a:gd name="T7" fmla="*/ 2 h 15"/>
                <a:gd name="T8" fmla="*/ 7 w 15"/>
                <a:gd name="T9" fmla="*/ 0 h 15"/>
                <a:gd name="T10" fmla="*/ 2 w 15"/>
                <a:gd name="T11" fmla="*/ 2 h 15"/>
                <a:gd name="T12" fmla="*/ 0 w 15"/>
                <a:gd name="T13" fmla="*/ 7 h 15"/>
                <a:gd name="T14" fmla="*/ 2 w 15"/>
                <a:gd name="T15" fmla="*/ 13 h 15"/>
                <a:gd name="T16" fmla="*/ 7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7" y="15"/>
                  </a:moveTo>
                  <a:cubicBezTo>
                    <a:pt x="9" y="15"/>
                    <a:pt x="11" y="14"/>
                    <a:pt x="12" y="12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5"/>
                    <a:pt x="14" y="3"/>
                    <a:pt x="12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5" y="15"/>
                    <a:pt x="7" y="15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1815805" y="2085686"/>
            <a:ext cx="1058335" cy="1060449"/>
            <a:chOff x="4420" y="-920"/>
            <a:chExt cx="500" cy="501"/>
          </a:xfrm>
          <a:solidFill>
            <a:schemeClr val="tx1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4585" y="-782"/>
              <a:ext cx="84" cy="160"/>
            </a:xfrm>
            <a:custGeom>
              <a:avLst/>
              <a:gdLst>
                <a:gd name="T0" fmla="*/ 100 w 107"/>
                <a:gd name="T1" fmla="*/ 205 h 205"/>
                <a:gd name="T2" fmla="*/ 7 w 107"/>
                <a:gd name="T3" fmla="*/ 205 h 205"/>
                <a:gd name="T4" fmla="*/ 0 w 107"/>
                <a:gd name="T5" fmla="*/ 198 h 205"/>
                <a:gd name="T6" fmla="*/ 45 w 107"/>
                <a:gd name="T7" fmla="*/ 109 h 205"/>
                <a:gd name="T8" fmla="*/ 55 w 107"/>
                <a:gd name="T9" fmla="*/ 101 h 205"/>
                <a:gd name="T10" fmla="*/ 93 w 107"/>
                <a:gd name="T11" fmla="*/ 51 h 205"/>
                <a:gd name="T12" fmla="*/ 54 w 107"/>
                <a:gd name="T13" fmla="*/ 14 h 205"/>
                <a:gd name="T14" fmla="*/ 14 w 107"/>
                <a:gd name="T15" fmla="*/ 51 h 205"/>
                <a:gd name="T16" fmla="*/ 7 w 107"/>
                <a:gd name="T17" fmla="*/ 58 h 205"/>
                <a:gd name="T18" fmla="*/ 0 w 107"/>
                <a:gd name="T19" fmla="*/ 51 h 205"/>
                <a:gd name="T20" fmla="*/ 54 w 107"/>
                <a:gd name="T21" fmla="*/ 0 h 205"/>
                <a:gd name="T22" fmla="*/ 107 w 107"/>
                <a:gd name="T23" fmla="*/ 51 h 205"/>
                <a:gd name="T24" fmla="*/ 63 w 107"/>
                <a:gd name="T25" fmla="*/ 113 h 205"/>
                <a:gd name="T26" fmla="*/ 54 w 107"/>
                <a:gd name="T27" fmla="*/ 120 h 205"/>
                <a:gd name="T28" fmla="*/ 14 w 107"/>
                <a:gd name="T29" fmla="*/ 191 h 205"/>
                <a:gd name="T30" fmla="*/ 100 w 107"/>
                <a:gd name="T31" fmla="*/ 191 h 205"/>
                <a:gd name="T32" fmla="*/ 107 w 107"/>
                <a:gd name="T33" fmla="*/ 198 h 205"/>
                <a:gd name="T34" fmla="*/ 100 w 107"/>
                <a:gd name="T3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" h="205">
                  <a:moveTo>
                    <a:pt x="100" y="205"/>
                  </a:moveTo>
                  <a:cubicBezTo>
                    <a:pt x="7" y="205"/>
                    <a:pt x="7" y="205"/>
                    <a:pt x="7" y="205"/>
                  </a:cubicBezTo>
                  <a:cubicBezTo>
                    <a:pt x="3" y="205"/>
                    <a:pt x="0" y="202"/>
                    <a:pt x="0" y="198"/>
                  </a:cubicBezTo>
                  <a:cubicBezTo>
                    <a:pt x="0" y="150"/>
                    <a:pt x="18" y="131"/>
                    <a:pt x="45" y="109"/>
                  </a:cubicBezTo>
                  <a:cubicBezTo>
                    <a:pt x="48" y="106"/>
                    <a:pt x="51" y="104"/>
                    <a:pt x="55" y="101"/>
                  </a:cubicBezTo>
                  <a:cubicBezTo>
                    <a:pt x="71" y="90"/>
                    <a:pt x="93" y="73"/>
                    <a:pt x="93" y="51"/>
                  </a:cubicBezTo>
                  <a:cubicBezTo>
                    <a:pt x="93" y="28"/>
                    <a:pt x="78" y="14"/>
                    <a:pt x="54" y="14"/>
                  </a:cubicBezTo>
                  <a:cubicBezTo>
                    <a:pt x="31" y="14"/>
                    <a:pt x="14" y="30"/>
                    <a:pt x="14" y="51"/>
                  </a:cubicBezTo>
                  <a:cubicBezTo>
                    <a:pt x="14" y="55"/>
                    <a:pt x="11" y="58"/>
                    <a:pt x="7" y="58"/>
                  </a:cubicBezTo>
                  <a:cubicBezTo>
                    <a:pt x="3" y="58"/>
                    <a:pt x="0" y="55"/>
                    <a:pt x="0" y="51"/>
                  </a:cubicBezTo>
                  <a:cubicBezTo>
                    <a:pt x="0" y="22"/>
                    <a:pt x="24" y="0"/>
                    <a:pt x="54" y="0"/>
                  </a:cubicBezTo>
                  <a:cubicBezTo>
                    <a:pt x="86" y="0"/>
                    <a:pt x="107" y="20"/>
                    <a:pt x="107" y="51"/>
                  </a:cubicBezTo>
                  <a:cubicBezTo>
                    <a:pt x="107" y="81"/>
                    <a:pt x="81" y="100"/>
                    <a:pt x="63" y="113"/>
                  </a:cubicBezTo>
                  <a:cubicBezTo>
                    <a:pt x="60" y="115"/>
                    <a:pt x="56" y="118"/>
                    <a:pt x="54" y="120"/>
                  </a:cubicBezTo>
                  <a:cubicBezTo>
                    <a:pt x="30" y="139"/>
                    <a:pt x="15" y="154"/>
                    <a:pt x="14" y="191"/>
                  </a:cubicBezTo>
                  <a:cubicBezTo>
                    <a:pt x="100" y="191"/>
                    <a:pt x="100" y="191"/>
                    <a:pt x="100" y="191"/>
                  </a:cubicBezTo>
                  <a:cubicBezTo>
                    <a:pt x="104" y="191"/>
                    <a:pt x="107" y="194"/>
                    <a:pt x="107" y="198"/>
                  </a:cubicBezTo>
                  <a:cubicBezTo>
                    <a:pt x="107" y="202"/>
                    <a:pt x="104" y="205"/>
                    <a:pt x="100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3" name="Freeform 6"/>
            <p:cNvSpPr>
              <a:spLocks noEditPoints="1"/>
            </p:cNvSpPr>
            <p:nvPr/>
          </p:nvSpPr>
          <p:spPr bwMode="auto">
            <a:xfrm>
              <a:off x="4671" y="-782"/>
              <a:ext cx="96" cy="160"/>
            </a:xfrm>
            <a:custGeom>
              <a:avLst/>
              <a:gdLst>
                <a:gd name="T0" fmla="*/ 89 w 123"/>
                <a:gd name="T1" fmla="*/ 206 h 206"/>
                <a:gd name="T2" fmla="*/ 82 w 123"/>
                <a:gd name="T3" fmla="*/ 199 h 206"/>
                <a:gd name="T4" fmla="*/ 82 w 123"/>
                <a:gd name="T5" fmla="*/ 147 h 206"/>
                <a:gd name="T6" fmla="*/ 7 w 123"/>
                <a:gd name="T7" fmla="*/ 147 h 206"/>
                <a:gd name="T8" fmla="*/ 1 w 123"/>
                <a:gd name="T9" fmla="*/ 143 h 206"/>
                <a:gd name="T10" fmla="*/ 1 w 123"/>
                <a:gd name="T11" fmla="*/ 136 h 206"/>
                <a:gd name="T12" fmla="*/ 83 w 123"/>
                <a:gd name="T13" fmla="*/ 4 h 206"/>
                <a:gd name="T14" fmla="*/ 91 w 123"/>
                <a:gd name="T15" fmla="*/ 1 h 206"/>
                <a:gd name="T16" fmla="*/ 96 w 123"/>
                <a:gd name="T17" fmla="*/ 8 h 206"/>
                <a:gd name="T18" fmla="*/ 96 w 123"/>
                <a:gd name="T19" fmla="*/ 133 h 206"/>
                <a:gd name="T20" fmla="*/ 116 w 123"/>
                <a:gd name="T21" fmla="*/ 133 h 206"/>
                <a:gd name="T22" fmla="*/ 123 w 123"/>
                <a:gd name="T23" fmla="*/ 140 h 206"/>
                <a:gd name="T24" fmla="*/ 116 w 123"/>
                <a:gd name="T25" fmla="*/ 147 h 206"/>
                <a:gd name="T26" fmla="*/ 96 w 123"/>
                <a:gd name="T27" fmla="*/ 147 h 206"/>
                <a:gd name="T28" fmla="*/ 96 w 123"/>
                <a:gd name="T29" fmla="*/ 199 h 206"/>
                <a:gd name="T30" fmla="*/ 89 w 123"/>
                <a:gd name="T31" fmla="*/ 206 h 206"/>
                <a:gd name="T32" fmla="*/ 20 w 123"/>
                <a:gd name="T33" fmla="*/ 133 h 206"/>
                <a:gd name="T34" fmla="*/ 82 w 123"/>
                <a:gd name="T35" fmla="*/ 133 h 206"/>
                <a:gd name="T36" fmla="*/ 82 w 123"/>
                <a:gd name="T37" fmla="*/ 32 h 206"/>
                <a:gd name="T38" fmla="*/ 20 w 123"/>
                <a:gd name="T39" fmla="*/ 133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3" h="206">
                  <a:moveTo>
                    <a:pt x="89" y="206"/>
                  </a:moveTo>
                  <a:cubicBezTo>
                    <a:pt x="86" y="206"/>
                    <a:pt x="82" y="203"/>
                    <a:pt x="82" y="199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7" y="147"/>
                    <a:pt x="7" y="147"/>
                    <a:pt x="7" y="147"/>
                  </a:cubicBezTo>
                  <a:cubicBezTo>
                    <a:pt x="5" y="147"/>
                    <a:pt x="2" y="146"/>
                    <a:pt x="1" y="143"/>
                  </a:cubicBezTo>
                  <a:cubicBezTo>
                    <a:pt x="0" y="141"/>
                    <a:pt x="0" y="138"/>
                    <a:pt x="1" y="13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5" y="1"/>
                    <a:pt x="88" y="0"/>
                    <a:pt x="91" y="1"/>
                  </a:cubicBezTo>
                  <a:cubicBezTo>
                    <a:pt x="94" y="2"/>
                    <a:pt x="96" y="5"/>
                    <a:pt x="96" y="8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20" y="133"/>
                    <a:pt x="123" y="136"/>
                    <a:pt x="123" y="140"/>
                  </a:cubicBezTo>
                  <a:cubicBezTo>
                    <a:pt x="123" y="144"/>
                    <a:pt x="120" y="147"/>
                    <a:pt x="116" y="147"/>
                  </a:cubicBezTo>
                  <a:cubicBezTo>
                    <a:pt x="96" y="147"/>
                    <a:pt x="96" y="147"/>
                    <a:pt x="96" y="147"/>
                  </a:cubicBezTo>
                  <a:cubicBezTo>
                    <a:pt x="96" y="199"/>
                    <a:pt x="96" y="199"/>
                    <a:pt x="96" y="199"/>
                  </a:cubicBezTo>
                  <a:cubicBezTo>
                    <a:pt x="96" y="203"/>
                    <a:pt x="93" y="206"/>
                    <a:pt x="89" y="206"/>
                  </a:cubicBezTo>
                  <a:close/>
                  <a:moveTo>
                    <a:pt x="20" y="133"/>
                  </a:moveTo>
                  <a:cubicBezTo>
                    <a:pt x="82" y="133"/>
                    <a:pt x="82" y="133"/>
                    <a:pt x="82" y="133"/>
                  </a:cubicBezTo>
                  <a:cubicBezTo>
                    <a:pt x="82" y="32"/>
                    <a:pt x="82" y="32"/>
                    <a:pt x="82" y="32"/>
                  </a:cubicBezTo>
                  <a:lnTo>
                    <a:pt x="20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4" name="Freeform 7"/>
            <p:cNvSpPr>
              <a:spLocks/>
            </p:cNvSpPr>
            <p:nvPr/>
          </p:nvSpPr>
          <p:spPr bwMode="auto">
            <a:xfrm>
              <a:off x="4663" y="-920"/>
              <a:ext cx="11" cy="48"/>
            </a:xfrm>
            <a:custGeom>
              <a:avLst/>
              <a:gdLst>
                <a:gd name="T0" fmla="*/ 7 w 14"/>
                <a:gd name="T1" fmla="*/ 62 h 62"/>
                <a:gd name="T2" fmla="*/ 0 w 14"/>
                <a:gd name="T3" fmla="*/ 55 h 62"/>
                <a:gd name="T4" fmla="*/ 0 w 14"/>
                <a:gd name="T5" fmla="*/ 7 h 62"/>
                <a:gd name="T6" fmla="*/ 7 w 14"/>
                <a:gd name="T7" fmla="*/ 0 h 62"/>
                <a:gd name="T8" fmla="*/ 14 w 14"/>
                <a:gd name="T9" fmla="*/ 7 h 62"/>
                <a:gd name="T10" fmla="*/ 14 w 14"/>
                <a:gd name="T11" fmla="*/ 55 h 62"/>
                <a:gd name="T12" fmla="*/ 7 w 14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2">
                  <a:moveTo>
                    <a:pt x="7" y="62"/>
                  </a:moveTo>
                  <a:cubicBezTo>
                    <a:pt x="3" y="62"/>
                    <a:pt x="0" y="59"/>
                    <a:pt x="0" y="5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9"/>
                    <a:pt x="11" y="62"/>
                    <a:pt x="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5" name="Freeform 8"/>
            <p:cNvSpPr>
              <a:spLocks/>
            </p:cNvSpPr>
            <p:nvPr/>
          </p:nvSpPr>
          <p:spPr bwMode="auto">
            <a:xfrm>
              <a:off x="4872" y="-675"/>
              <a:ext cx="48" cy="11"/>
            </a:xfrm>
            <a:custGeom>
              <a:avLst/>
              <a:gdLst>
                <a:gd name="T0" fmla="*/ 55 w 62"/>
                <a:gd name="T1" fmla="*/ 14 h 14"/>
                <a:gd name="T2" fmla="*/ 7 w 62"/>
                <a:gd name="T3" fmla="*/ 14 h 14"/>
                <a:gd name="T4" fmla="*/ 0 w 62"/>
                <a:gd name="T5" fmla="*/ 7 h 14"/>
                <a:gd name="T6" fmla="*/ 7 w 62"/>
                <a:gd name="T7" fmla="*/ 0 h 14"/>
                <a:gd name="T8" fmla="*/ 55 w 62"/>
                <a:gd name="T9" fmla="*/ 0 h 14"/>
                <a:gd name="T10" fmla="*/ 62 w 62"/>
                <a:gd name="T11" fmla="*/ 7 h 14"/>
                <a:gd name="T12" fmla="*/ 55 w 62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4">
                  <a:moveTo>
                    <a:pt x="55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9" y="0"/>
                    <a:pt x="62" y="3"/>
                    <a:pt x="62" y="7"/>
                  </a:cubicBezTo>
                  <a:cubicBezTo>
                    <a:pt x="62" y="11"/>
                    <a:pt x="59" y="14"/>
                    <a:pt x="5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6" name="Freeform 9"/>
            <p:cNvSpPr>
              <a:spLocks/>
            </p:cNvSpPr>
            <p:nvPr/>
          </p:nvSpPr>
          <p:spPr bwMode="auto">
            <a:xfrm>
              <a:off x="4843" y="-798"/>
              <a:ext cx="45" cy="30"/>
            </a:xfrm>
            <a:custGeom>
              <a:avLst/>
              <a:gdLst>
                <a:gd name="T0" fmla="*/ 8 w 58"/>
                <a:gd name="T1" fmla="*/ 39 h 39"/>
                <a:gd name="T2" fmla="*/ 2 w 58"/>
                <a:gd name="T3" fmla="*/ 35 h 39"/>
                <a:gd name="T4" fmla="*/ 4 w 58"/>
                <a:gd name="T5" fmla="*/ 26 h 39"/>
                <a:gd name="T6" fmla="*/ 46 w 58"/>
                <a:gd name="T7" fmla="*/ 2 h 39"/>
                <a:gd name="T8" fmla="*/ 56 w 58"/>
                <a:gd name="T9" fmla="*/ 4 h 39"/>
                <a:gd name="T10" fmla="*/ 53 w 58"/>
                <a:gd name="T11" fmla="*/ 14 h 39"/>
                <a:gd name="T12" fmla="*/ 11 w 58"/>
                <a:gd name="T13" fmla="*/ 38 h 39"/>
                <a:gd name="T14" fmla="*/ 8 w 58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39">
                  <a:moveTo>
                    <a:pt x="8" y="39"/>
                  </a:moveTo>
                  <a:cubicBezTo>
                    <a:pt x="5" y="39"/>
                    <a:pt x="3" y="38"/>
                    <a:pt x="2" y="35"/>
                  </a:cubicBezTo>
                  <a:cubicBezTo>
                    <a:pt x="0" y="32"/>
                    <a:pt x="1" y="28"/>
                    <a:pt x="4" y="26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0" y="0"/>
                    <a:pt x="54" y="1"/>
                    <a:pt x="56" y="4"/>
                  </a:cubicBezTo>
                  <a:cubicBezTo>
                    <a:pt x="58" y="7"/>
                    <a:pt x="57" y="12"/>
                    <a:pt x="53" y="14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9"/>
                    <a:pt x="9" y="39"/>
                    <a:pt x="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7" name="Freeform 10"/>
            <p:cNvSpPr>
              <a:spLocks/>
            </p:cNvSpPr>
            <p:nvPr/>
          </p:nvSpPr>
          <p:spPr bwMode="auto">
            <a:xfrm>
              <a:off x="4767" y="-888"/>
              <a:ext cx="31" cy="44"/>
            </a:xfrm>
            <a:custGeom>
              <a:avLst/>
              <a:gdLst>
                <a:gd name="T0" fmla="*/ 8 w 40"/>
                <a:gd name="T1" fmla="*/ 57 h 57"/>
                <a:gd name="T2" fmla="*/ 4 w 40"/>
                <a:gd name="T3" fmla="*/ 56 h 57"/>
                <a:gd name="T4" fmla="*/ 2 w 40"/>
                <a:gd name="T5" fmla="*/ 46 h 57"/>
                <a:gd name="T6" fmla="*/ 26 w 40"/>
                <a:gd name="T7" fmla="*/ 4 h 57"/>
                <a:gd name="T8" fmla="*/ 36 w 40"/>
                <a:gd name="T9" fmla="*/ 2 h 57"/>
                <a:gd name="T10" fmla="*/ 38 w 40"/>
                <a:gd name="T11" fmla="*/ 11 h 57"/>
                <a:gd name="T12" fmla="*/ 14 w 40"/>
                <a:gd name="T13" fmla="*/ 53 h 57"/>
                <a:gd name="T14" fmla="*/ 8 w 40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7">
                  <a:moveTo>
                    <a:pt x="8" y="57"/>
                  </a:moveTo>
                  <a:cubicBezTo>
                    <a:pt x="7" y="57"/>
                    <a:pt x="6" y="57"/>
                    <a:pt x="4" y="56"/>
                  </a:cubicBezTo>
                  <a:cubicBezTo>
                    <a:pt x="1" y="54"/>
                    <a:pt x="0" y="50"/>
                    <a:pt x="2" y="46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1"/>
                    <a:pt x="32" y="0"/>
                    <a:pt x="36" y="2"/>
                  </a:cubicBezTo>
                  <a:cubicBezTo>
                    <a:pt x="39" y="4"/>
                    <a:pt x="40" y="8"/>
                    <a:pt x="38" y="11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3" y="56"/>
                    <a:pt x="10" y="57"/>
                    <a:pt x="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4843" y="-572"/>
              <a:ext cx="45" cy="31"/>
            </a:xfrm>
            <a:custGeom>
              <a:avLst/>
              <a:gdLst>
                <a:gd name="T0" fmla="*/ 50 w 58"/>
                <a:gd name="T1" fmla="*/ 40 h 40"/>
                <a:gd name="T2" fmla="*/ 46 w 58"/>
                <a:gd name="T3" fmla="*/ 39 h 40"/>
                <a:gd name="T4" fmla="*/ 4 w 58"/>
                <a:gd name="T5" fmla="*/ 14 h 40"/>
                <a:gd name="T6" fmla="*/ 2 w 58"/>
                <a:gd name="T7" fmla="*/ 5 h 40"/>
                <a:gd name="T8" fmla="*/ 11 w 58"/>
                <a:gd name="T9" fmla="*/ 2 h 40"/>
                <a:gd name="T10" fmla="*/ 53 w 58"/>
                <a:gd name="T11" fmla="*/ 27 h 40"/>
                <a:gd name="T12" fmla="*/ 56 w 58"/>
                <a:gd name="T13" fmla="*/ 36 h 40"/>
                <a:gd name="T14" fmla="*/ 50 w 5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50" y="40"/>
                  </a:moveTo>
                  <a:cubicBezTo>
                    <a:pt x="49" y="40"/>
                    <a:pt x="48" y="39"/>
                    <a:pt x="46" y="39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3"/>
                    <a:pt x="0" y="8"/>
                    <a:pt x="2" y="5"/>
                  </a:cubicBezTo>
                  <a:cubicBezTo>
                    <a:pt x="4" y="2"/>
                    <a:pt x="8" y="0"/>
                    <a:pt x="11" y="2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7" y="29"/>
                    <a:pt x="58" y="33"/>
                    <a:pt x="56" y="36"/>
                  </a:cubicBezTo>
                  <a:cubicBezTo>
                    <a:pt x="55" y="38"/>
                    <a:pt x="52" y="40"/>
                    <a:pt x="5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49" name="Freeform 12"/>
            <p:cNvSpPr>
              <a:spLocks/>
            </p:cNvSpPr>
            <p:nvPr/>
          </p:nvSpPr>
          <p:spPr bwMode="auto">
            <a:xfrm>
              <a:off x="4450" y="-798"/>
              <a:ext cx="45" cy="30"/>
            </a:xfrm>
            <a:custGeom>
              <a:avLst/>
              <a:gdLst>
                <a:gd name="T0" fmla="*/ 50 w 58"/>
                <a:gd name="T1" fmla="*/ 39 h 39"/>
                <a:gd name="T2" fmla="*/ 46 w 58"/>
                <a:gd name="T3" fmla="*/ 38 h 39"/>
                <a:gd name="T4" fmla="*/ 4 w 58"/>
                <a:gd name="T5" fmla="*/ 14 h 39"/>
                <a:gd name="T6" fmla="*/ 1 w 58"/>
                <a:gd name="T7" fmla="*/ 4 h 39"/>
                <a:gd name="T8" fmla="*/ 11 w 58"/>
                <a:gd name="T9" fmla="*/ 2 h 39"/>
                <a:gd name="T10" fmla="*/ 53 w 58"/>
                <a:gd name="T11" fmla="*/ 26 h 39"/>
                <a:gd name="T12" fmla="*/ 56 w 58"/>
                <a:gd name="T13" fmla="*/ 35 h 39"/>
                <a:gd name="T14" fmla="*/ 50 w 58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39">
                  <a:moveTo>
                    <a:pt x="50" y="39"/>
                  </a:moveTo>
                  <a:cubicBezTo>
                    <a:pt x="48" y="39"/>
                    <a:pt x="47" y="39"/>
                    <a:pt x="46" y="3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" y="12"/>
                    <a:pt x="0" y="7"/>
                    <a:pt x="1" y="4"/>
                  </a:cubicBezTo>
                  <a:cubicBezTo>
                    <a:pt x="3" y="1"/>
                    <a:pt x="8" y="0"/>
                    <a:pt x="11" y="2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6" y="28"/>
                    <a:pt x="58" y="32"/>
                    <a:pt x="56" y="35"/>
                  </a:cubicBezTo>
                  <a:cubicBezTo>
                    <a:pt x="54" y="38"/>
                    <a:pt x="52" y="39"/>
                    <a:pt x="5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4767" y="-496"/>
              <a:ext cx="31" cy="44"/>
            </a:xfrm>
            <a:custGeom>
              <a:avLst/>
              <a:gdLst>
                <a:gd name="T0" fmla="*/ 32 w 40"/>
                <a:gd name="T1" fmla="*/ 57 h 57"/>
                <a:gd name="T2" fmla="*/ 26 w 40"/>
                <a:gd name="T3" fmla="*/ 54 h 57"/>
                <a:gd name="T4" fmla="*/ 2 w 40"/>
                <a:gd name="T5" fmla="*/ 12 h 57"/>
                <a:gd name="T6" fmla="*/ 4 w 40"/>
                <a:gd name="T7" fmla="*/ 2 h 57"/>
                <a:gd name="T8" fmla="*/ 14 w 40"/>
                <a:gd name="T9" fmla="*/ 5 h 57"/>
                <a:gd name="T10" fmla="*/ 38 w 40"/>
                <a:gd name="T11" fmla="*/ 47 h 57"/>
                <a:gd name="T12" fmla="*/ 36 w 40"/>
                <a:gd name="T13" fmla="*/ 56 h 57"/>
                <a:gd name="T14" fmla="*/ 32 w 40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7">
                  <a:moveTo>
                    <a:pt x="32" y="57"/>
                  </a:moveTo>
                  <a:cubicBezTo>
                    <a:pt x="30" y="57"/>
                    <a:pt x="27" y="56"/>
                    <a:pt x="26" y="5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2" y="1"/>
                    <a:pt x="14" y="5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0"/>
                    <a:pt x="39" y="54"/>
                    <a:pt x="36" y="56"/>
                  </a:cubicBezTo>
                  <a:cubicBezTo>
                    <a:pt x="35" y="57"/>
                    <a:pt x="33" y="57"/>
                    <a:pt x="3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auto">
            <a:xfrm>
              <a:off x="4539" y="-888"/>
              <a:ext cx="32" cy="44"/>
            </a:xfrm>
            <a:custGeom>
              <a:avLst/>
              <a:gdLst>
                <a:gd name="T0" fmla="*/ 32 w 40"/>
                <a:gd name="T1" fmla="*/ 57 h 57"/>
                <a:gd name="T2" fmla="*/ 26 w 40"/>
                <a:gd name="T3" fmla="*/ 53 h 57"/>
                <a:gd name="T4" fmla="*/ 2 w 40"/>
                <a:gd name="T5" fmla="*/ 11 h 57"/>
                <a:gd name="T6" fmla="*/ 5 w 40"/>
                <a:gd name="T7" fmla="*/ 2 h 57"/>
                <a:gd name="T8" fmla="*/ 14 w 40"/>
                <a:gd name="T9" fmla="*/ 4 h 57"/>
                <a:gd name="T10" fmla="*/ 39 w 40"/>
                <a:gd name="T11" fmla="*/ 46 h 57"/>
                <a:gd name="T12" fmla="*/ 36 w 40"/>
                <a:gd name="T13" fmla="*/ 56 h 57"/>
                <a:gd name="T14" fmla="*/ 32 w 40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7">
                  <a:moveTo>
                    <a:pt x="32" y="57"/>
                  </a:moveTo>
                  <a:cubicBezTo>
                    <a:pt x="30" y="57"/>
                    <a:pt x="28" y="56"/>
                    <a:pt x="26" y="53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2" y="1"/>
                    <a:pt x="14" y="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0" y="50"/>
                    <a:pt x="39" y="54"/>
                    <a:pt x="36" y="56"/>
                  </a:cubicBezTo>
                  <a:cubicBezTo>
                    <a:pt x="35" y="57"/>
                    <a:pt x="34" y="57"/>
                    <a:pt x="32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52" name="Freeform 15"/>
            <p:cNvSpPr>
              <a:spLocks noEditPoints="1"/>
            </p:cNvSpPr>
            <p:nvPr/>
          </p:nvSpPr>
          <p:spPr bwMode="auto">
            <a:xfrm>
              <a:off x="4420" y="-697"/>
              <a:ext cx="294" cy="278"/>
            </a:xfrm>
            <a:custGeom>
              <a:avLst/>
              <a:gdLst>
                <a:gd name="T0" fmla="*/ 300 w 377"/>
                <a:gd name="T1" fmla="*/ 358 h 358"/>
                <a:gd name="T2" fmla="*/ 300 w 377"/>
                <a:gd name="T3" fmla="*/ 358 h 358"/>
                <a:gd name="T4" fmla="*/ 297 w 377"/>
                <a:gd name="T5" fmla="*/ 358 h 358"/>
                <a:gd name="T6" fmla="*/ 1 w 377"/>
                <a:gd name="T7" fmla="*/ 92 h 358"/>
                <a:gd name="T8" fmla="*/ 4 w 377"/>
                <a:gd name="T9" fmla="*/ 71 h 358"/>
                <a:gd name="T10" fmla="*/ 69 w 377"/>
                <a:gd name="T11" fmla="*/ 0 h 358"/>
                <a:gd name="T12" fmla="*/ 75 w 377"/>
                <a:gd name="T13" fmla="*/ 1 h 358"/>
                <a:gd name="T14" fmla="*/ 117 w 377"/>
                <a:gd name="T15" fmla="*/ 47 h 358"/>
                <a:gd name="T16" fmla="*/ 146 w 377"/>
                <a:gd name="T17" fmla="*/ 98 h 358"/>
                <a:gd name="T18" fmla="*/ 126 w 377"/>
                <a:gd name="T19" fmla="*/ 129 h 358"/>
                <a:gd name="T20" fmla="*/ 105 w 377"/>
                <a:gd name="T21" fmla="*/ 162 h 358"/>
                <a:gd name="T22" fmla="*/ 148 w 377"/>
                <a:gd name="T23" fmla="*/ 219 h 358"/>
                <a:gd name="T24" fmla="*/ 205 w 377"/>
                <a:gd name="T25" fmla="*/ 262 h 358"/>
                <a:gd name="T26" fmla="*/ 238 w 377"/>
                <a:gd name="T27" fmla="*/ 241 h 358"/>
                <a:gd name="T28" fmla="*/ 269 w 377"/>
                <a:gd name="T29" fmla="*/ 221 h 358"/>
                <a:gd name="T30" fmla="*/ 271 w 377"/>
                <a:gd name="T31" fmla="*/ 221 h 358"/>
                <a:gd name="T32" fmla="*/ 366 w 377"/>
                <a:gd name="T33" fmla="*/ 288 h 358"/>
                <a:gd name="T34" fmla="*/ 324 w 377"/>
                <a:gd name="T35" fmla="*/ 349 h 358"/>
                <a:gd name="T36" fmla="*/ 300 w 377"/>
                <a:gd name="T37" fmla="*/ 358 h 358"/>
                <a:gd name="T38" fmla="*/ 69 w 377"/>
                <a:gd name="T39" fmla="*/ 14 h 358"/>
                <a:gd name="T40" fmla="*/ 17 w 377"/>
                <a:gd name="T41" fmla="*/ 77 h 358"/>
                <a:gd name="T42" fmla="*/ 15 w 377"/>
                <a:gd name="T43" fmla="*/ 90 h 358"/>
                <a:gd name="T44" fmla="*/ 298 w 377"/>
                <a:gd name="T45" fmla="*/ 344 h 358"/>
                <a:gd name="T46" fmla="*/ 315 w 377"/>
                <a:gd name="T47" fmla="*/ 338 h 358"/>
                <a:gd name="T48" fmla="*/ 353 w 377"/>
                <a:gd name="T49" fmla="*/ 295 h 358"/>
                <a:gd name="T50" fmla="*/ 272 w 377"/>
                <a:gd name="T51" fmla="*/ 235 h 358"/>
                <a:gd name="T52" fmla="*/ 246 w 377"/>
                <a:gd name="T53" fmla="*/ 252 h 358"/>
                <a:gd name="T54" fmla="*/ 210 w 377"/>
                <a:gd name="T55" fmla="*/ 276 h 358"/>
                <a:gd name="T56" fmla="*/ 205 w 377"/>
                <a:gd name="T57" fmla="*/ 276 h 358"/>
                <a:gd name="T58" fmla="*/ 138 w 377"/>
                <a:gd name="T59" fmla="*/ 229 h 358"/>
                <a:gd name="T60" fmla="*/ 91 w 377"/>
                <a:gd name="T61" fmla="*/ 157 h 358"/>
                <a:gd name="T62" fmla="*/ 115 w 377"/>
                <a:gd name="T63" fmla="*/ 121 h 358"/>
                <a:gd name="T64" fmla="*/ 132 w 377"/>
                <a:gd name="T65" fmla="*/ 95 h 358"/>
                <a:gd name="T66" fmla="*/ 69 w 377"/>
                <a:gd name="T67" fmla="*/ 1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7" h="358">
                  <a:moveTo>
                    <a:pt x="300" y="358"/>
                  </a:moveTo>
                  <a:cubicBezTo>
                    <a:pt x="300" y="358"/>
                    <a:pt x="300" y="358"/>
                    <a:pt x="300" y="358"/>
                  </a:cubicBezTo>
                  <a:cubicBezTo>
                    <a:pt x="299" y="358"/>
                    <a:pt x="298" y="358"/>
                    <a:pt x="297" y="358"/>
                  </a:cubicBezTo>
                  <a:cubicBezTo>
                    <a:pt x="149" y="348"/>
                    <a:pt x="27" y="239"/>
                    <a:pt x="1" y="92"/>
                  </a:cubicBezTo>
                  <a:cubicBezTo>
                    <a:pt x="0" y="85"/>
                    <a:pt x="1" y="78"/>
                    <a:pt x="4" y="71"/>
                  </a:cubicBezTo>
                  <a:cubicBezTo>
                    <a:pt x="13" y="50"/>
                    <a:pt x="47" y="0"/>
                    <a:pt x="69" y="0"/>
                  </a:cubicBezTo>
                  <a:cubicBezTo>
                    <a:pt x="71" y="0"/>
                    <a:pt x="73" y="0"/>
                    <a:pt x="75" y="1"/>
                  </a:cubicBezTo>
                  <a:cubicBezTo>
                    <a:pt x="84" y="5"/>
                    <a:pt x="107" y="34"/>
                    <a:pt x="117" y="47"/>
                  </a:cubicBezTo>
                  <a:cubicBezTo>
                    <a:pt x="149" y="89"/>
                    <a:pt x="147" y="95"/>
                    <a:pt x="146" y="98"/>
                  </a:cubicBezTo>
                  <a:cubicBezTo>
                    <a:pt x="145" y="103"/>
                    <a:pt x="139" y="111"/>
                    <a:pt x="126" y="129"/>
                  </a:cubicBezTo>
                  <a:cubicBezTo>
                    <a:pt x="118" y="141"/>
                    <a:pt x="106" y="158"/>
                    <a:pt x="105" y="162"/>
                  </a:cubicBezTo>
                  <a:cubicBezTo>
                    <a:pt x="104" y="167"/>
                    <a:pt x="117" y="188"/>
                    <a:pt x="148" y="219"/>
                  </a:cubicBezTo>
                  <a:cubicBezTo>
                    <a:pt x="176" y="247"/>
                    <a:pt x="198" y="262"/>
                    <a:pt x="205" y="262"/>
                  </a:cubicBezTo>
                  <a:cubicBezTo>
                    <a:pt x="209" y="261"/>
                    <a:pt x="226" y="249"/>
                    <a:pt x="238" y="241"/>
                  </a:cubicBezTo>
                  <a:cubicBezTo>
                    <a:pt x="256" y="228"/>
                    <a:pt x="264" y="222"/>
                    <a:pt x="269" y="221"/>
                  </a:cubicBezTo>
                  <a:cubicBezTo>
                    <a:pt x="269" y="221"/>
                    <a:pt x="270" y="221"/>
                    <a:pt x="271" y="221"/>
                  </a:cubicBezTo>
                  <a:cubicBezTo>
                    <a:pt x="285" y="221"/>
                    <a:pt x="359" y="279"/>
                    <a:pt x="366" y="288"/>
                  </a:cubicBezTo>
                  <a:cubicBezTo>
                    <a:pt x="377" y="304"/>
                    <a:pt x="325" y="349"/>
                    <a:pt x="324" y="349"/>
                  </a:cubicBezTo>
                  <a:cubicBezTo>
                    <a:pt x="317" y="355"/>
                    <a:pt x="309" y="358"/>
                    <a:pt x="300" y="358"/>
                  </a:cubicBezTo>
                  <a:close/>
                  <a:moveTo>
                    <a:pt x="69" y="14"/>
                  </a:moveTo>
                  <a:cubicBezTo>
                    <a:pt x="58" y="14"/>
                    <a:pt x="28" y="50"/>
                    <a:pt x="17" y="77"/>
                  </a:cubicBezTo>
                  <a:cubicBezTo>
                    <a:pt x="15" y="81"/>
                    <a:pt x="14" y="86"/>
                    <a:pt x="15" y="90"/>
                  </a:cubicBezTo>
                  <a:cubicBezTo>
                    <a:pt x="40" y="230"/>
                    <a:pt x="156" y="334"/>
                    <a:pt x="298" y="344"/>
                  </a:cubicBezTo>
                  <a:cubicBezTo>
                    <a:pt x="304" y="344"/>
                    <a:pt x="310" y="342"/>
                    <a:pt x="315" y="338"/>
                  </a:cubicBezTo>
                  <a:cubicBezTo>
                    <a:pt x="334" y="322"/>
                    <a:pt x="351" y="302"/>
                    <a:pt x="353" y="295"/>
                  </a:cubicBezTo>
                  <a:cubicBezTo>
                    <a:pt x="343" y="284"/>
                    <a:pt x="284" y="239"/>
                    <a:pt x="272" y="235"/>
                  </a:cubicBezTo>
                  <a:cubicBezTo>
                    <a:pt x="267" y="237"/>
                    <a:pt x="255" y="246"/>
                    <a:pt x="246" y="252"/>
                  </a:cubicBezTo>
                  <a:cubicBezTo>
                    <a:pt x="227" y="265"/>
                    <a:pt x="216" y="274"/>
                    <a:pt x="210" y="276"/>
                  </a:cubicBezTo>
                  <a:cubicBezTo>
                    <a:pt x="208" y="276"/>
                    <a:pt x="207" y="276"/>
                    <a:pt x="205" y="276"/>
                  </a:cubicBezTo>
                  <a:cubicBezTo>
                    <a:pt x="187" y="276"/>
                    <a:pt x="152" y="243"/>
                    <a:pt x="138" y="229"/>
                  </a:cubicBezTo>
                  <a:cubicBezTo>
                    <a:pt x="92" y="183"/>
                    <a:pt x="89" y="164"/>
                    <a:pt x="91" y="157"/>
                  </a:cubicBezTo>
                  <a:cubicBezTo>
                    <a:pt x="93" y="151"/>
                    <a:pt x="102" y="140"/>
                    <a:pt x="115" y="121"/>
                  </a:cubicBezTo>
                  <a:cubicBezTo>
                    <a:pt x="121" y="112"/>
                    <a:pt x="130" y="100"/>
                    <a:pt x="132" y="95"/>
                  </a:cubicBezTo>
                  <a:cubicBezTo>
                    <a:pt x="127" y="82"/>
                    <a:pt x="79" y="19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  <p:sp>
        <p:nvSpPr>
          <p:cNvPr id="55" name="Freeform 19"/>
          <p:cNvSpPr>
            <a:spLocks noEditPoints="1"/>
          </p:cNvSpPr>
          <p:nvPr/>
        </p:nvSpPr>
        <p:spPr bwMode="auto">
          <a:xfrm>
            <a:off x="5840682" y="2888782"/>
            <a:ext cx="971549" cy="9736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58" name="Freeform 23"/>
          <p:cNvSpPr>
            <a:spLocks noEditPoints="1"/>
          </p:cNvSpPr>
          <p:nvPr/>
        </p:nvSpPr>
        <p:spPr bwMode="auto">
          <a:xfrm>
            <a:off x="8448535" y="3772521"/>
            <a:ext cx="551031" cy="750680"/>
          </a:xfrm>
          <a:custGeom>
            <a:avLst/>
            <a:gdLst>
              <a:gd name="T0" fmla="*/ 32 w 465"/>
              <a:gd name="T1" fmla="*/ 633 h 633"/>
              <a:gd name="T2" fmla="*/ 0 w 465"/>
              <a:gd name="T3" fmla="*/ 31 h 633"/>
              <a:gd name="T4" fmla="*/ 433 w 465"/>
              <a:gd name="T5" fmla="*/ 0 h 633"/>
              <a:gd name="T6" fmla="*/ 465 w 465"/>
              <a:gd name="T7" fmla="*/ 602 h 633"/>
              <a:gd name="T8" fmla="*/ 32 w 465"/>
              <a:gd name="T9" fmla="*/ 14 h 633"/>
              <a:gd name="T10" fmla="*/ 14 w 465"/>
              <a:gd name="T11" fmla="*/ 602 h 633"/>
              <a:gd name="T12" fmla="*/ 433 w 465"/>
              <a:gd name="T13" fmla="*/ 619 h 633"/>
              <a:gd name="T14" fmla="*/ 451 w 465"/>
              <a:gd name="T15" fmla="*/ 31 h 633"/>
              <a:gd name="T16" fmla="*/ 32 w 465"/>
              <a:gd name="T17" fmla="*/ 14 h 633"/>
              <a:gd name="T18" fmla="*/ 309 w 465"/>
              <a:gd name="T19" fmla="*/ 516 h 633"/>
              <a:gd name="T20" fmla="*/ 411 w 465"/>
              <a:gd name="T21" fmla="*/ 516 h 633"/>
              <a:gd name="T22" fmla="*/ 360 w 465"/>
              <a:gd name="T23" fmla="*/ 479 h 633"/>
              <a:gd name="T24" fmla="*/ 360 w 465"/>
              <a:gd name="T25" fmla="*/ 552 h 633"/>
              <a:gd name="T26" fmla="*/ 360 w 465"/>
              <a:gd name="T27" fmla="*/ 479 h 633"/>
              <a:gd name="T28" fmla="*/ 182 w 465"/>
              <a:gd name="T29" fmla="*/ 516 h 633"/>
              <a:gd name="T30" fmla="*/ 283 w 465"/>
              <a:gd name="T31" fmla="*/ 516 h 633"/>
              <a:gd name="T32" fmla="*/ 232 w 465"/>
              <a:gd name="T33" fmla="*/ 479 h 633"/>
              <a:gd name="T34" fmla="*/ 232 w 465"/>
              <a:gd name="T35" fmla="*/ 552 h 633"/>
              <a:gd name="T36" fmla="*/ 232 w 465"/>
              <a:gd name="T37" fmla="*/ 479 h 633"/>
              <a:gd name="T38" fmla="*/ 54 w 465"/>
              <a:gd name="T39" fmla="*/ 516 h 633"/>
              <a:gd name="T40" fmla="*/ 156 w 465"/>
              <a:gd name="T41" fmla="*/ 516 h 633"/>
              <a:gd name="T42" fmla="*/ 105 w 465"/>
              <a:gd name="T43" fmla="*/ 479 h 633"/>
              <a:gd name="T44" fmla="*/ 105 w 465"/>
              <a:gd name="T45" fmla="*/ 552 h 633"/>
              <a:gd name="T46" fmla="*/ 105 w 465"/>
              <a:gd name="T47" fmla="*/ 479 h 633"/>
              <a:gd name="T48" fmla="*/ 309 w 465"/>
              <a:gd name="T49" fmla="*/ 389 h 633"/>
              <a:gd name="T50" fmla="*/ 411 w 465"/>
              <a:gd name="T51" fmla="*/ 389 h 633"/>
              <a:gd name="T52" fmla="*/ 360 w 465"/>
              <a:gd name="T53" fmla="*/ 352 h 633"/>
              <a:gd name="T54" fmla="*/ 360 w 465"/>
              <a:gd name="T55" fmla="*/ 426 h 633"/>
              <a:gd name="T56" fmla="*/ 360 w 465"/>
              <a:gd name="T57" fmla="*/ 352 h 633"/>
              <a:gd name="T58" fmla="*/ 182 w 465"/>
              <a:gd name="T59" fmla="*/ 389 h 633"/>
              <a:gd name="T60" fmla="*/ 283 w 465"/>
              <a:gd name="T61" fmla="*/ 389 h 633"/>
              <a:gd name="T62" fmla="*/ 232 w 465"/>
              <a:gd name="T63" fmla="*/ 352 h 633"/>
              <a:gd name="T64" fmla="*/ 232 w 465"/>
              <a:gd name="T65" fmla="*/ 426 h 633"/>
              <a:gd name="T66" fmla="*/ 232 w 465"/>
              <a:gd name="T67" fmla="*/ 352 h 633"/>
              <a:gd name="T68" fmla="*/ 54 w 465"/>
              <a:gd name="T69" fmla="*/ 389 h 633"/>
              <a:gd name="T70" fmla="*/ 156 w 465"/>
              <a:gd name="T71" fmla="*/ 389 h 633"/>
              <a:gd name="T72" fmla="*/ 105 w 465"/>
              <a:gd name="T73" fmla="*/ 352 h 633"/>
              <a:gd name="T74" fmla="*/ 105 w 465"/>
              <a:gd name="T75" fmla="*/ 426 h 633"/>
              <a:gd name="T76" fmla="*/ 105 w 465"/>
              <a:gd name="T77" fmla="*/ 352 h 633"/>
              <a:gd name="T78" fmla="*/ 309 w 465"/>
              <a:gd name="T79" fmla="*/ 262 h 633"/>
              <a:gd name="T80" fmla="*/ 411 w 465"/>
              <a:gd name="T81" fmla="*/ 262 h 633"/>
              <a:gd name="T82" fmla="*/ 360 w 465"/>
              <a:gd name="T83" fmla="*/ 226 h 633"/>
              <a:gd name="T84" fmla="*/ 360 w 465"/>
              <a:gd name="T85" fmla="*/ 299 h 633"/>
              <a:gd name="T86" fmla="*/ 360 w 465"/>
              <a:gd name="T87" fmla="*/ 226 h 633"/>
              <a:gd name="T88" fmla="*/ 182 w 465"/>
              <a:gd name="T89" fmla="*/ 262 h 633"/>
              <a:gd name="T90" fmla="*/ 283 w 465"/>
              <a:gd name="T91" fmla="*/ 262 h 633"/>
              <a:gd name="T92" fmla="*/ 232 w 465"/>
              <a:gd name="T93" fmla="*/ 226 h 633"/>
              <a:gd name="T94" fmla="*/ 232 w 465"/>
              <a:gd name="T95" fmla="*/ 299 h 633"/>
              <a:gd name="T96" fmla="*/ 232 w 465"/>
              <a:gd name="T97" fmla="*/ 226 h 633"/>
              <a:gd name="T98" fmla="*/ 54 w 465"/>
              <a:gd name="T99" fmla="*/ 262 h 633"/>
              <a:gd name="T100" fmla="*/ 156 w 465"/>
              <a:gd name="T101" fmla="*/ 262 h 633"/>
              <a:gd name="T102" fmla="*/ 105 w 465"/>
              <a:gd name="T103" fmla="*/ 226 h 633"/>
              <a:gd name="T104" fmla="*/ 105 w 465"/>
              <a:gd name="T105" fmla="*/ 299 h 633"/>
              <a:gd name="T106" fmla="*/ 105 w 465"/>
              <a:gd name="T107" fmla="*/ 226 h 633"/>
              <a:gd name="T108" fmla="*/ 105 w 465"/>
              <a:gd name="T109" fmla="*/ 168 h 633"/>
              <a:gd name="T110" fmla="*/ 105 w 465"/>
              <a:gd name="T111" fmla="*/ 66 h 633"/>
              <a:gd name="T112" fmla="*/ 411 w 465"/>
              <a:gd name="T113" fmla="*/ 117 h 633"/>
              <a:gd name="T114" fmla="*/ 105 w 465"/>
              <a:gd name="T115" fmla="*/ 80 h 633"/>
              <a:gd name="T116" fmla="*/ 105 w 465"/>
              <a:gd name="T117" fmla="*/ 154 h 633"/>
              <a:gd name="T118" fmla="*/ 397 w 465"/>
              <a:gd name="T119" fmla="*/ 117 h 633"/>
              <a:gd name="T120" fmla="*/ 105 w 465"/>
              <a:gd name="T121" fmla="*/ 8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5" h="633">
                <a:moveTo>
                  <a:pt x="433" y="633"/>
                </a:moveTo>
                <a:cubicBezTo>
                  <a:pt x="32" y="633"/>
                  <a:pt x="32" y="633"/>
                  <a:pt x="32" y="633"/>
                </a:cubicBezTo>
                <a:cubicBezTo>
                  <a:pt x="14" y="633"/>
                  <a:pt x="0" y="619"/>
                  <a:pt x="0" y="602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14"/>
                  <a:pt x="14" y="0"/>
                  <a:pt x="32" y="0"/>
                </a:cubicBezTo>
                <a:cubicBezTo>
                  <a:pt x="433" y="0"/>
                  <a:pt x="433" y="0"/>
                  <a:pt x="433" y="0"/>
                </a:cubicBezTo>
                <a:cubicBezTo>
                  <a:pt x="451" y="0"/>
                  <a:pt x="465" y="14"/>
                  <a:pt x="465" y="31"/>
                </a:cubicBezTo>
                <a:cubicBezTo>
                  <a:pt x="465" y="602"/>
                  <a:pt x="465" y="602"/>
                  <a:pt x="465" y="602"/>
                </a:cubicBezTo>
                <a:cubicBezTo>
                  <a:pt x="465" y="619"/>
                  <a:pt x="451" y="633"/>
                  <a:pt x="433" y="633"/>
                </a:cubicBezTo>
                <a:close/>
                <a:moveTo>
                  <a:pt x="32" y="14"/>
                </a:moveTo>
                <a:cubicBezTo>
                  <a:pt x="22" y="14"/>
                  <a:pt x="14" y="22"/>
                  <a:pt x="14" y="31"/>
                </a:cubicBezTo>
                <a:cubicBezTo>
                  <a:pt x="14" y="602"/>
                  <a:pt x="14" y="602"/>
                  <a:pt x="14" y="602"/>
                </a:cubicBezTo>
                <a:cubicBezTo>
                  <a:pt x="14" y="611"/>
                  <a:pt x="22" y="619"/>
                  <a:pt x="32" y="619"/>
                </a:cubicBezTo>
                <a:cubicBezTo>
                  <a:pt x="433" y="619"/>
                  <a:pt x="433" y="619"/>
                  <a:pt x="433" y="619"/>
                </a:cubicBezTo>
                <a:cubicBezTo>
                  <a:pt x="443" y="619"/>
                  <a:pt x="451" y="611"/>
                  <a:pt x="451" y="602"/>
                </a:cubicBezTo>
                <a:cubicBezTo>
                  <a:pt x="451" y="31"/>
                  <a:pt x="451" y="31"/>
                  <a:pt x="451" y="31"/>
                </a:cubicBezTo>
                <a:cubicBezTo>
                  <a:pt x="451" y="22"/>
                  <a:pt x="443" y="14"/>
                  <a:pt x="433" y="14"/>
                </a:cubicBezTo>
                <a:lnTo>
                  <a:pt x="32" y="14"/>
                </a:lnTo>
                <a:close/>
                <a:moveTo>
                  <a:pt x="360" y="566"/>
                </a:moveTo>
                <a:cubicBezTo>
                  <a:pt x="332" y="566"/>
                  <a:pt x="309" y="544"/>
                  <a:pt x="309" y="516"/>
                </a:cubicBezTo>
                <a:cubicBezTo>
                  <a:pt x="309" y="488"/>
                  <a:pt x="332" y="465"/>
                  <a:pt x="360" y="465"/>
                </a:cubicBezTo>
                <a:cubicBezTo>
                  <a:pt x="388" y="465"/>
                  <a:pt x="411" y="488"/>
                  <a:pt x="411" y="516"/>
                </a:cubicBezTo>
                <a:cubicBezTo>
                  <a:pt x="411" y="544"/>
                  <a:pt x="388" y="566"/>
                  <a:pt x="360" y="566"/>
                </a:cubicBezTo>
                <a:close/>
                <a:moveTo>
                  <a:pt x="360" y="479"/>
                </a:moveTo>
                <a:cubicBezTo>
                  <a:pt x="340" y="479"/>
                  <a:pt x="323" y="495"/>
                  <a:pt x="323" y="516"/>
                </a:cubicBezTo>
                <a:cubicBezTo>
                  <a:pt x="323" y="536"/>
                  <a:pt x="340" y="552"/>
                  <a:pt x="360" y="552"/>
                </a:cubicBezTo>
                <a:cubicBezTo>
                  <a:pt x="380" y="552"/>
                  <a:pt x="397" y="536"/>
                  <a:pt x="397" y="516"/>
                </a:cubicBezTo>
                <a:cubicBezTo>
                  <a:pt x="397" y="495"/>
                  <a:pt x="380" y="479"/>
                  <a:pt x="360" y="479"/>
                </a:cubicBezTo>
                <a:close/>
                <a:moveTo>
                  <a:pt x="232" y="566"/>
                </a:moveTo>
                <a:cubicBezTo>
                  <a:pt x="204" y="566"/>
                  <a:pt x="182" y="544"/>
                  <a:pt x="182" y="516"/>
                </a:cubicBezTo>
                <a:cubicBezTo>
                  <a:pt x="182" y="488"/>
                  <a:pt x="204" y="465"/>
                  <a:pt x="232" y="465"/>
                </a:cubicBezTo>
                <a:cubicBezTo>
                  <a:pt x="260" y="465"/>
                  <a:pt x="283" y="488"/>
                  <a:pt x="283" y="516"/>
                </a:cubicBezTo>
                <a:cubicBezTo>
                  <a:pt x="283" y="544"/>
                  <a:pt x="260" y="566"/>
                  <a:pt x="232" y="566"/>
                </a:cubicBezTo>
                <a:close/>
                <a:moveTo>
                  <a:pt x="232" y="479"/>
                </a:moveTo>
                <a:cubicBezTo>
                  <a:pt x="212" y="479"/>
                  <a:pt x="196" y="495"/>
                  <a:pt x="196" y="516"/>
                </a:cubicBezTo>
                <a:cubicBezTo>
                  <a:pt x="196" y="536"/>
                  <a:pt x="212" y="552"/>
                  <a:pt x="232" y="552"/>
                </a:cubicBezTo>
                <a:cubicBezTo>
                  <a:pt x="253" y="552"/>
                  <a:pt x="269" y="536"/>
                  <a:pt x="269" y="516"/>
                </a:cubicBezTo>
                <a:cubicBezTo>
                  <a:pt x="269" y="495"/>
                  <a:pt x="253" y="479"/>
                  <a:pt x="232" y="479"/>
                </a:cubicBezTo>
                <a:close/>
                <a:moveTo>
                  <a:pt x="105" y="566"/>
                </a:moveTo>
                <a:cubicBezTo>
                  <a:pt x="77" y="566"/>
                  <a:pt x="54" y="544"/>
                  <a:pt x="54" y="516"/>
                </a:cubicBezTo>
                <a:cubicBezTo>
                  <a:pt x="54" y="488"/>
                  <a:pt x="77" y="465"/>
                  <a:pt x="105" y="465"/>
                </a:cubicBezTo>
                <a:cubicBezTo>
                  <a:pt x="133" y="465"/>
                  <a:pt x="156" y="488"/>
                  <a:pt x="156" y="516"/>
                </a:cubicBezTo>
                <a:cubicBezTo>
                  <a:pt x="156" y="544"/>
                  <a:pt x="133" y="566"/>
                  <a:pt x="105" y="566"/>
                </a:cubicBezTo>
                <a:close/>
                <a:moveTo>
                  <a:pt x="105" y="479"/>
                </a:moveTo>
                <a:cubicBezTo>
                  <a:pt x="85" y="479"/>
                  <a:pt x="68" y="495"/>
                  <a:pt x="68" y="516"/>
                </a:cubicBezTo>
                <a:cubicBezTo>
                  <a:pt x="68" y="536"/>
                  <a:pt x="85" y="552"/>
                  <a:pt x="105" y="552"/>
                </a:cubicBezTo>
                <a:cubicBezTo>
                  <a:pt x="125" y="552"/>
                  <a:pt x="142" y="536"/>
                  <a:pt x="142" y="516"/>
                </a:cubicBezTo>
                <a:cubicBezTo>
                  <a:pt x="142" y="495"/>
                  <a:pt x="125" y="479"/>
                  <a:pt x="105" y="479"/>
                </a:cubicBezTo>
                <a:close/>
                <a:moveTo>
                  <a:pt x="360" y="440"/>
                </a:moveTo>
                <a:cubicBezTo>
                  <a:pt x="332" y="440"/>
                  <a:pt x="309" y="417"/>
                  <a:pt x="309" y="389"/>
                </a:cubicBezTo>
                <a:cubicBezTo>
                  <a:pt x="309" y="361"/>
                  <a:pt x="332" y="338"/>
                  <a:pt x="360" y="338"/>
                </a:cubicBezTo>
                <a:cubicBezTo>
                  <a:pt x="388" y="338"/>
                  <a:pt x="411" y="361"/>
                  <a:pt x="411" y="389"/>
                </a:cubicBezTo>
                <a:cubicBezTo>
                  <a:pt x="411" y="417"/>
                  <a:pt x="388" y="440"/>
                  <a:pt x="360" y="440"/>
                </a:cubicBezTo>
                <a:close/>
                <a:moveTo>
                  <a:pt x="360" y="352"/>
                </a:moveTo>
                <a:cubicBezTo>
                  <a:pt x="340" y="352"/>
                  <a:pt x="323" y="369"/>
                  <a:pt x="323" y="389"/>
                </a:cubicBezTo>
                <a:cubicBezTo>
                  <a:pt x="323" y="409"/>
                  <a:pt x="340" y="426"/>
                  <a:pt x="360" y="426"/>
                </a:cubicBezTo>
                <a:cubicBezTo>
                  <a:pt x="380" y="426"/>
                  <a:pt x="397" y="409"/>
                  <a:pt x="397" y="389"/>
                </a:cubicBezTo>
                <a:cubicBezTo>
                  <a:pt x="397" y="369"/>
                  <a:pt x="380" y="352"/>
                  <a:pt x="360" y="352"/>
                </a:cubicBezTo>
                <a:close/>
                <a:moveTo>
                  <a:pt x="232" y="440"/>
                </a:moveTo>
                <a:cubicBezTo>
                  <a:pt x="204" y="440"/>
                  <a:pt x="182" y="417"/>
                  <a:pt x="182" y="389"/>
                </a:cubicBezTo>
                <a:cubicBezTo>
                  <a:pt x="182" y="361"/>
                  <a:pt x="204" y="338"/>
                  <a:pt x="232" y="338"/>
                </a:cubicBezTo>
                <a:cubicBezTo>
                  <a:pt x="260" y="338"/>
                  <a:pt x="283" y="361"/>
                  <a:pt x="283" y="389"/>
                </a:cubicBezTo>
                <a:cubicBezTo>
                  <a:pt x="283" y="417"/>
                  <a:pt x="260" y="440"/>
                  <a:pt x="232" y="440"/>
                </a:cubicBezTo>
                <a:close/>
                <a:moveTo>
                  <a:pt x="232" y="352"/>
                </a:moveTo>
                <a:cubicBezTo>
                  <a:pt x="212" y="352"/>
                  <a:pt x="196" y="369"/>
                  <a:pt x="196" y="389"/>
                </a:cubicBezTo>
                <a:cubicBezTo>
                  <a:pt x="196" y="409"/>
                  <a:pt x="212" y="426"/>
                  <a:pt x="232" y="426"/>
                </a:cubicBezTo>
                <a:cubicBezTo>
                  <a:pt x="253" y="426"/>
                  <a:pt x="269" y="409"/>
                  <a:pt x="269" y="389"/>
                </a:cubicBezTo>
                <a:cubicBezTo>
                  <a:pt x="269" y="369"/>
                  <a:pt x="253" y="352"/>
                  <a:pt x="232" y="352"/>
                </a:cubicBezTo>
                <a:close/>
                <a:moveTo>
                  <a:pt x="105" y="440"/>
                </a:moveTo>
                <a:cubicBezTo>
                  <a:pt x="77" y="440"/>
                  <a:pt x="54" y="417"/>
                  <a:pt x="54" y="389"/>
                </a:cubicBezTo>
                <a:cubicBezTo>
                  <a:pt x="54" y="361"/>
                  <a:pt x="77" y="338"/>
                  <a:pt x="105" y="338"/>
                </a:cubicBezTo>
                <a:cubicBezTo>
                  <a:pt x="133" y="338"/>
                  <a:pt x="156" y="361"/>
                  <a:pt x="156" y="389"/>
                </a:cubicBezTo>
                <a:cubicBezTo>
                  <a:pt x="156" y="417"/>
                  <a:pt x="133" y="440"/>
                  <a:pt x="105" y="440"/>
                </a:cubicBezTo>
                <a:close/>
                <a:moveTo>
                  <a:pt x="105" y="352"/>
                </a:moveTo>
                <a:cubicBezTo>
                  <a:pt x="85" y="352"/>
                  <a:pt x="68" y="369"/>
                  <a:pt x="68" y="389"/>
                </a:cubicBezTo>
                <a:cubicBezTo>
                  <a:pt x="68" y="409"/>
                  <a:pt x="85" y="426"/>
                  <a:pt x="105" y="426"/>
                </a:cubicBezTo>
                <a:cubicBezTo>
                  <a:pt x="125" y="426"/>
                  <a:pt x="142" y="409"/>
                  <a:pt x="142" y="389"/>
                </a:cubicBezTo>
                <a:cubicBezTo>
                  <a:pt x="142" y="369"/>
                  <a:pt x="125" y="352"/>
                  <a:pt x="105" y="352"/>
                </a:cubicBezTo>
                <a:close/>
                <a:moveTo>
                  <a:pt x="360" y="313"/>
                </a:moveTo>
                <a:cubicBezTo>
                  <a:pt x="332" y="313"/>
                  <a:pt x="309" y="290"/>
                  <a:pt x="309" y="262"/>
                </a:cubicBezTo>
                <a:cubicBezTo>
                  <a:pt x="309" y="234"/>
                  <a:pt x="332" y="212"/>
                  <a:pt x="360" y="212"/>
                </a:cubicBezTo>
                <a:cubicBezTo>
                  <a:pt x="388" y="212"/>
                  <a:pt x="411" y="234"/>
                  <a:pt x="411" y="262"/>
                </a:cubicBezTo>
                <a:cubicBezTo>
                  <a:pt x="411" y="290"/>
                  <a:pt x="388" y="313"/>
                  <a:pt x="360" y="313"/>
                </a:cubicBezTo>
                <a:close/>
                <a:moveTo>
                  <a:pt x="360" y="226"/>
                </a:moveTo>
                <a:cubicBezTo>
                  <a:pt x="340" y="226"/>
                  <a:pt x="323" y="242"/>
                  <a:pt x="323" y="262"/>
                </a:cubicBezTo>
                <a:cubicBezTo>
                  <a:pt x="323" y="283"/>
                  <a:pt x="340" y="299"/>
                  <a:pt x="360" y="299"/>
                </a:cubicBezTo>
                <a:cubicBezTo>
                  <a:pt x="380" y="299"/>
                  <a:pt x="397" y="283"/>
                  <a:pt x="397" y="262"/>
                </a:cubicBezTo>
                <a:cubicBezTo>
                  <a:pt x="397" y="242"/>
                  <a:pt x="380" y="226"/>
                  <a:pt x="360" y="226"/>
                </a:cubicBezTo>
                <a:close/>
                <a:moveTo>
                  <a:pt x="232" y="313"/>
                </a:moveTo>
                <a:cubicBezTo>
                  <a:pt x="204" y="313"/>
                  <a:pt x="182" y="290"/>
                  <a:pt x="182" y="262"/>
                </a:cubicBezTo>
                <a:cubicBezTo>
                  <a:pt x="182" y="234"/>
                  <a:pt x="204" y="212"/>
                  <a:pt x="232" y="212"/>
                </a:cubicBezTo>
                <a:cubicBezTo>
                  <a:pt x="260" y="212"/>
                  <a:pt x="283" y="234"/>
                  <a:pt x="283" y="262"/>
                </a:cubicBezTo>
                <a:cubicBezTo>
                  <a:pt x="283" y="290"/>
                  <a:pt x="260" y="313"/>
                  <a:pt x="232" y="313"/>
                </a:cubicBezTo>
                <a:close/>
                <a:moveTo>
                  <a:pt x="232" y="226"/>
                </a:moveTo>
                <a:cubicBezTo>
                  <a:pt x="212" y="226"/>
                  <a:pt x="196" y="242"/>
                  <a:pt x="196" y="262"/>
                </a:cubicBezTo>
                <a:cubicBezTo>
                  <a:pt x="196" y="283"/>
                  <a:pt x="212" y="299"/>
                  <a:pt x="232" y="299"/>
                </a:cubicBezTo>
                <a:cubicBezTo>
                  <a:pt x="253" y="299"/>
                  <a:pt x="269" y="283"/>
                  <a:pt x="269" y="262"/>
                </a:cubicBezTo>
                <a:cubicBezTo>
                  <a:pt x="269" y="242"/>
                  <a:pt x="253" y="226"/>
                  <a:pt x="232" y="226"/>
                </a:cubicBezTo>
                <a:close/>
                <a:moveTo>
                  <a:pt x="105" y="313"/>
                </a:moveTo>
                <a:cubicBezTo>
                  <a:pt x="77" y="313"/>
                  <a:pt x="54" y="290"/>
                  <a:pt x="54" y="262"/>
                </a:cubicBezTo>
                <a:cubicBezTo>
                  <a:pt x="54" y="234"/>
                  <a:pt x="77" y="212"/>
                  <a:pt x="105" y="212"/>
                </a:cubicBezTo>
                <a:cubicBezTo>
                  <a:pt x="133" y="212"/>
                  <a:pt x="156" y="234"/>
                  <a:pt x="156" y="262"/>
                </a:cubicBezTo>
                <a:cubicBezTo>
                  <a:pt x="156" y="290"/>
                  <a:pt x="133" y="313"/>
                  <a:pt x="105" y="313"/>
                </a:cubicBezTo>
                <a:close/>
                <a:moveTo>
                  <a:pt x="105" y="226"/>
                </a:moveTo>
                <a:cubicBezTo>
                  <a:pt x="85" y="226"/>
                  <a:pt x="68" y="242"/>
                  <a:pt x="68" y="262"/>
                </a:cubicBezTo>
                <a:cubicBezTo>
                  <a:pt x="68" y="283"/>
                  <a:pt x="85" y="299"/>
                  <a:pt x="105" y="299"/>
                </a:cubicBezTo>
                <a:cubicBezTo>
                  <a:pt x="125" y="299"/>
                  <a:pt x="142" y="283"/>
                  <a:pt x="142" y="262"/>
                </a:cubicBezTo>
                <a:cubicBezTo>
                  <a:pt x="142" y="242"/>
                  <a:pt x="125" y="226"/>
                  <a:pt x="105" y="226"/>
                </a:cubicBezTo>
                <a:close/>
                <a:moveTo>
                  <a:pt x="360" y="168"/>
                </a:moveTo>
                <a:cubicBezTo>
                  <a:pt x="105" y="168"/>
                  <a:pt x="105" y="168"/>
                  <a:pt x="105" y="168"/>
                </a:cubicBezTo>
                <a:cubicBezTo>
                  <a:pt x="77" y="168"/>
                  <a:pt x="54" y="145"/>
                  <a:pt x="54" y="117"/>
                </a:cubicBezTo>
                <a:cubicBezTo>
                  <a:pt x="54" y="89"/>
                  <a:pt x="77" y="66"/>
                  <a:pt x="105" y="66"/>
                </a:cubicBezTo>
                <a:cubicBezTo>
                  <a:pt x="360" y="66"/>
                  <a:pt x="360" y="66"/>
                  <a:pt x="360" y="66"/>
                </a:cubicBezTo>
                <a:cubicBezTo>
                  <a:pt x="388" y="66"/>
                  <a:pt x="411" y="89"/>
                  <a:pt x="411" y="117"/>
                </a:cubicBezTo>
                <a:cubicBezTo>
                  <a:pt x="411" y="145"/>
                  <a:pt x="388" y="168"/>
                  <a:pt x="360" y="168"/>
                </a:cubicBezTo>
                <a:close/>
                <a:moveTo>
                  <a:pt x="105" y="80"/>
                </a:moveTo>
                <a:cubicBezTo>
                  <a:pt x="85" y="80"/>
                  <a:pt x="68" y="97"/>
                  <a:pt x="68" y="117"/>
                </a:cubicBezTo>
                <a:cubicBezTo>
                  <a:pt x="68" y="137"/>
                  <a:pt x="85" y="154"/>
                  <a:pt x="105" y="154"/>
                </a:cubicBezTo>
                <a:cubicBezTo>
                  <a:pt x="360" y="154"/>
                  <a:pt x="360" y="154"/>
                  <a:pt x="360" y="154"/>
                </a:cubicBezTo>
                <a:cubicBezTo>
                  <a:pt x="380" y="154"/>
                  <a:pt x="397" y="137"/>
                  <a:pt x="397" y="117"/>
                </a:cubicBezTo>
                <a:cubicBezTo>
                  <a:pt x="397" y="97"/>
                  <a:pt x="380" y="80"/>
                  <a:pt x="360" y="80"/>
                </a:cubicBezTo>
                <a:lnTo>
                  <a:pt x="105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65" name="Freeform 8"/>
          <p:cNvSpPr>
            <a:spLocks/>
          </p:cNvSpPr>
          <p:nvPr/>
        </p:nvSpPr>
        <p:spPr bwMode="auto">
          <a:xfrm>
            <a:off x="8969475" y="1779713"/>
            <a:ext cx="2168411" cy="2141227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 w="19050" cap="rnd">
            <a:solidFill>
              <a:schemeClr val="accent5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6" name="Rectangle 65"/>
          <p:cNvSpPr/>
          <p:nvPr/>
        </p:nvSpPr>
        <p:spPr>
          <a:xfrm>
            <a:off x="9260332" y="3031555"/>
            <a:ext cx="1586716" cy="494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67" dirty="0">
                <a:solidFill>
                  <a:srgbClr val="FFFFFF"/>
                </a:solidFill>
              </a:rPr>
              <a:t>endless c</a:t>
            </a:r>
            <a:r>
              <a:rPr lang="de-DE" sz="1467" dirty="0">
                <a:solidFill>
                  <a:srgbClr val="FFFFFF"/>
                </a:solidFill>
              </a:rPr>
              <a:t>reative </a:t>
            </a:r>
          </a:p>
          <a:p>
            <a:pPr algn="ctr">
              <a:lnSpc>
                <a:spcPct val="89000"/>
              </a:lnSpc>
            </a:pPr>
            <a:r>
              <a:rPr lang="de-DE" sz="1467" dirty="0">
                <a:solidFill>
                  <a:srgbClr val="FFFFFF"/>
                </a:solidFill>
              </a:rPr>
              <a:t>opportunties</a:t>
            </a:r>
            <a:endParaRPr lang="en-US" sz="1467" dirty="0">
              <a:solidFill>
                <a:srgbClr val="FFFFFF"/>
              </a:solidFill>
            </a:endParaRPr>
          </a:p>
        </p:txBody>
      </p:sp>
      <p:grpSp>
        <p:nvGrpSpPr>
          <p:cNvPr id="70" name="Group 26"/>
          <p:cNvGrpSpPr>
            <a:grpSpLocks noChangeAspect="1"/>
          </p:cNvGrpSpPr>
          <p:nvPr/>
        </p:nvGrpSpPr>
        <p:grpSpPr bwMode="auto">
          <a:xfrm>
            <a:off x="9775305" y="2201965"/>
            <a:ext cx="608225" cy="778208"/>
            <a:chOff x="4138" y="-543"/>
            <a:chExt cx="229" cy="293"/>
          </a:xfrm>
        </p:grpSpPr>
        <p:sp>
          <p:nvSpPr>
            <p:cNvPr id="72" name="Freeform 27"/>
            <p:cNvSpPr>
              <a:spLocks/>
            </p:cNvSpPr>
            <p:nvPr/>
          </p:nvSpPr>
          <p:spPr bwMode="auto">
            <a:xfrm>
              <a:off x="4162" y="-470"/>
              <a:ext cx="205" cy="220"/>
            </a:xfrm>
            <a:custGeom>
              <a:avLst/>
              <a:gdLst>
                <a:gd name="T0" fmla="*/ 0 w 1802"/>
                <a:gd name="T1" fmla="*/ 1937 h 1937"/>
                <a:gd name="T2" fmla="*/ 0 w 1802"/>
                <a:gd name="T3" fmla="*/ 1937 h 1937"/>
                <a:gd name="T4" fmla="*/ 1343 w 1802"/>
                <a:gd name="T5" fmla="*/ 719 h 1937"/>
                <a:gd name="T6" fmla="*/ 1802 w 1802"/>
                <a:gd name="T7" fmla="*/ 0 h 1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2" h="1937">
                  <a:moveTo>
                    <a:pt x="0" y="1937"/>
                  </a:moveTo>
                  <a:lnTo>
                    <a:pt x="0" y="1937"/>
                  </a:lnTo>
                  <a:lnTo>
                    <a:pt x="1343" y="719"/>
                  </a:lnTo>
                  <a:lnTo>
                    <a:pt x="1802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3" name="Freeform 28"/>
            <p:cNvSpPr>
              <a:spLocks/>
            </p:cNvSpPr>
            <p:nvPr/>
          </p:nvSpPr>
          <p:spPr bwMode="auto">
            <a:xfrm>
              <a:off x="4138" y="-543"/>
              <a:ext cx="105" cy="293"/>
            </a:xfrm>
            <a:custGeom>
              <a:avLst/>
              <a:gdLst>
                <a:gd name="T0" fmla="*/ 928 w 928"/>
                <a:gd name="T1" fmla="*/ 0 h 2575"/>
                <a:gd name="T2" fmla="*/ 928 w 928"/>
                <a:gd name="T3" fmla="*/ 0 h 2575"/>
                <a:gd name="T4" fmla="*/ 507 w 928"/>
                <a:gd name="T5" fmla="*/ 691 h 2575"/>
                <a:gd name="T6" fmla="*/ 0 w 928"/>
                <a:gd name="T7" fmla="*/ 2575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8" h="2575">
                  <a:moveTo>
                    <a:pt x="928" y="0"/>
                  </a:moveTo>
                  <a:lnTo>
                    <a:pt x="928" y="0"/>
                  </a:lnTo>
                  <a:lnTo>
                    <a:pt x="507" y="691"/>
                  </a:lnTo>
                  <a:lnTo>
                    <a:pt x="0" y="2575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4" name="Freeform 29"/>
            <p:cNvSpPr>
              <a:spLocks/>
            </p:cNvSpPr>
            <p:nvPr/>
          </p:nvSpPr>
          <p:spPr bwMode="auto">
            <a:xfrm>
              <a:off x="4196" y="-464"/>
              <a:ext cx="119" cy="76"/>
            </a:xfrm>
            <a:custGeom>
              <a:avLst/>
              <a:gdLst>
                <a:gd name="T0" fmla="*/ 0 w 1050"/>
                <a:gd name="T1" fmla="*/ 0 h 666"/>
                <a:gd name="T2" fmla="*/ 0 w 1050"/>
                <a:gd name="T3" fmla="*/ 0 h 666"/>
                <a:gd name="T4" fmla="*/ 1050 w 1050"/>
                <a:gd name="T5" fmla="*/ 66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0" h="666">
                  <a:moveTo>
                    <a:pt x="0" y="0"/>
                  </a:moveTo>
                  <a:lnTo>
                    <a:pt x="0" y="0"/>
                  </a:lnTo>
                  <a:cubicBezTo>
                    <a:pt x="321" y="666"/>
                    <a:pt x="730" y="0"/>
                    <a:pt x="1050" y="666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5" name="Freeform 30"/>
            <p:cNvSpPr>
              <a:spLocks/>
            </p:cNvSpPr>
            <p:nvPr/>
          </p:nvSpPr>
          <p:spPr bwMode="auto">
            <a:xfrm>
              <a:off x="4138" y="-250"/>
              <a:ext cx="195" cy="0"/>
            </a:xfrm>
            <a:custGeom>
              <a:avLst/>
              <a:gdLst>
                <a:gd name="T0" fmla="*/ 0 w 1712"/>
                <a:gd name="T1" fmla="*/ 0 w 1712"/>
                <a:gd name="T2" fmla="*/ 1712 w 17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12">
                  <a:moveTo>
                    <a:pt x="0" y="0"/>
                  </a:moveTo>
                  <a:lnTo>
                    <a:pt x="0" y="0"/>
                  </a:lnTo>
                  <a:lnTo>
                    <a:pt x="1712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6" name="Freeform 31"/>
            <p:cNvSpPr>
              <a:spLocks/>
            </p:cNvSpPr>
            <p:nvPr/>
          </p:nvSpPr>
          <p:spPr bwMode="auto">
            <a:xfrm>
              <a:off x="4281" y="-507"/>
              <a:ext cx="52" cy="84"/>
            </a:xfrm>
            <a:custGeom>
              <a:avLst/>
              <a:gdLst>
                <a:gd name="T0" fmla="*/ 452 w 452"/>
                <a:gd name="T1" fmla="*/ 0 h 731"/>
                <a:gd name="T2" fmla="*/ 452 w 452"/>
                <a:gd name="T3" fmla="*/ 0 h 731"/>
                <a:gd name="T4" fmla="*/ 0 w 452"/>
                <a:gd name="T5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2" h="731">
                  <a:moveTo>
                    <a:pt x="452" y="0"/>
                  </a:moveTo>
                  <a:lnTo>
                    <a:pt x="452" y="0"/>
                  </a:lnTo>
                  <a:lnTo>
                    <a:pt x="0" y="731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7" name="Freeform 32"/>
            <p:cNvSpPr>
              <a:spLocks/>
            </p:cNvSpPr>
            <p:nvPr/>
          </p:nvSpPr>
          <p:spPr bwMode="auto">
            <a:xfrm>
              <a:off x="4229" y="-533"/>
              <a:ext cx="64" cy="104"/>
            </a:xfrm>
            <a:custGeom>
              <a:avLst/>
              <a:gdLst>
                <a:gd name="T0" fmla="*/ 555 w 555"/>
                <a:gd name="T1" fmla="*/ 0 h 917"/>
                <a:gd name="T2" fmla="*/ 555 w 555"/>
                <a:gd name="T3" fmla="*/ 0 h 917"/>
                <a:gd name="T4" fmla="*/ 0 w 555"/>
                <a:gd name="T5" fmla="*/ 917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5" h="917">
                  <a:moveTo>
                    <a:pt x="555" y="0"/>
                  </a:moveTo>
                  <a:lnTo>
                    <a:pt x="555" y="0"/>
                  </a:lnTo>
                  <a:lnTo>
                    <a:pt x="0" y="917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78" name="Freeform 33"/>
            <p:cNvSpPr>
              <a:spLocks/>
            </p:cNvSpPr>
            <p:nvPr/>
          </p:nvSpPr>
          <p:spPr bwMode="auto">
            <a:xfrm>
              <a:off x="4149" y="-296"/>
              <a:ext cx="36" cy="27"/>
            </a:xfrm>
            <a:custGeom>
              <a:avLst/>
              <a:gdLst>
                <a:gd name="T0" fmla="*/ 0 w 314"/>
                <a:gd name="T1" fmla="*/ 35 h 233"/>
                <a:gd name="T2" fmla="*/ 0 w 314"/>
                <a:gd name="T3" fmla="*/ 35 h 233"/>
                <a:gd name="T4" fmla="*/ 314 w 314"/>
                <a:gd name="T5" fmla="*/ 22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4" h="233">
                  <a:moveTo>
                    <a:pt x="0" y="35"/>
                  </a:moveTo>
                  <a:lnTo>
                    <a:pt x="0" y="35"/>
                  </a:lnTo>
                  <a:cubicBezTo>
                    <a:pt x="110" y="0"/>
                    <a:pt x="217" y="233"/>
                    <a:pt x="314" y="22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  <p:pic>
        <p:nvPicPr>
          <p:cNvPr id="53" name="Picture 2" descr="http://www.aol.co.il/assets/img/logos/logo-white-a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2" y="6417332"/>
            <a:ext cx="597602" cy="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http://www.aolplatforms.com/sites/aolplatforms.com/files/brands/logos/convert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56" y="6194083"/>
            <a:ext cx="2099431" cy="4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33333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0">
                                      <p:cBhvr>
                                        <p:cTn id="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0">
                                      <p:cBhvr>
                                        <p:cTn id="1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4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Navy Lime Dark">
      <a:dk1>
        <a:srgbClr val="FFFFFF"/>
      </a:dk1>
      <a:lt1>
        <a:srgbClr val="2B2B2D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1878</Words>
  <Application>Microsoft Office PowerPoint</Application>
  <PresentationFormat>Breitbild</PresentationFormat>
  <Paragraphs>295</Paragraphs>
  <Slides>40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9" baseType="lpstr">
      <vt:lpstr>Arial</vt:lpstr>
      <vt:lpstr>Calibri</vt:lpstr>
      <vt:lpstr>Gill Sans</vt:lpstr>
      <vt:lpstr>Gotham Light</vt:lpstr>
      <vt:lpstr>Korolev Condensed Bold</vt:lpstr>
      <vt:lpstr>Open Sans</vt:lpstr>
      <vt:lpstr>Open Sans Light</vt:lpstr>
      <vt:lpstr>Office Theme</vt:lpstr>
      <vt:lpstr>1_Office Theme</vt:lpstr>
      <vt:lpstr>PowerPoint-Präsentation</vt:lpstr>
      <vt:lpstr>OUR AWESOME TEAM</vt:lpstr>
      <vt:lpstr>PowerPoint-Präsentation</vt:lpstr>
      <vt:lpstr>PowerPoint-Präsentation</vt:lpstr>
      <vt:lpstr>PowerPoint-Präsentation</vt:lpstr>
      <vt:lpstr>PowerPoint-Präsentation</vt:lpstr>
      <vt:lpstr>THE CMO AND CIO YESTERDAY</vt:lpstr>
      <vt:lpstr>THE CMO AND CIO TOMORROW</vt:lpstr>
      <vt:lpstr>HOW CMO’s &amp; CIO’s CAN COLLABORATE IN TODAY’S BUSY MARKETING AND DATA ECOSYSTEMS TO OPTIMISE ROI STRATEGIES</vt:lpstr>
      <vt:lpstr>BETTER TOGETHER</vt:lpstr>
      <vt:lpstr>PowerPoint-Präsentation</vt:lpstr>
      <vt:lpstr>PowerPoint-Präsentation</vt:lpstr>
      <vt:lpstr>PowerPoint-Präsentation</vt:lpstr>
      <vt:lpstr>PowerPoint-Präsentation</vt:lpstr>
      <vt:lpstr>DO YOU CARRY OUT FOR MARKETING ATTRIBUTION MODELLING?</vt:lpstr>
      <vt:lpstr>IF NOT, WHAT ARE THE BARRIERS? </vt:lpstr>
      <vt:lpstr>GOAL AND BENEFIT FOR THE CLIENTS</vt:lpstr>
      <vt:lpstr>PowerPoint-Präsentation</vt:lpstr>
      <vt:lpstr>DIFFERENT ATTRIBUTION MODELS</vt:lpstr>
      <vt:lpstr>...AND THERE IS ONE MORE. THE BIRTH OF THE ALGORITHM </vt:lpstr>
      <vt:lpstr>PowerPoint-Präsentation</vt:lpstr>
      <vt:lpstr>MOST USED MODEL IN THE MARKET </vt:lpstr>
      <vt:lpstr>PowerPoint-Präsentation</vt:lpstr>
      <vt:lpstr>MODEL RATING</vt:lpstr>
      <vt:lpstr>WHAT IMPACT HAS THIS?</vt:lpstr>
      <vt:lpstr>PowerPoint-Präsentation</vt:lpstr>
      <vt:lpstr>PowerPoint-Präsentation</vt:lpstr>
      <vt:lpstr>BUT MMM is incomplete</vt:lpstr>
      <vt:lpstr>PowerPoint-Präsentation</vt:lpstr>
      <vt:lpstr>PowerPoint-Präsentation</vt:lpstr>
      <vt:lpstr>PowerPoint-Präsentation</vt:lpstr>
      <vt:lpstr>PowerPoint-Präsentation</vt:lpstr>
      <vt:lpstr>MACHINE LEARNING: ALGORITHMIC MODEL</vt:lpstr>
      <vt:lpstr>CUSTOMER PATH</vt:lpstr>
      <vt:lpstr>CONVERTING &amp; NON-CONVERTING</vt:lpstr>
      <vt:lpstr>CUSTOMER PATH</vt:lpstr>
      <vt:lpstr>PowerPoint-Präsentation</vt:lpstr>
      <vt:lpstr>TURN DATA INTO ACTIONS</vt:lpstr>
      <vt:lpstr>JOINT MARKETING APPROACH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d3con Convertro Presentation</dc:title>
  <dc:creator>fritz.heymann@teamaol.com</dc:creator>
  <cp:keywords/>
  <cp:lastModifiedBy>Nina Kress</cp:lastModifiedBy>
  <cp:revision>1444</cp:revision>
  <dcterms:created xsi:type="dcterms:W3CDTF">2014-10-08T23:03:32Z</dcterms:created>
  <dcterms:modified xsi:type="dcterms:W3CDTF">2017-03-13T09:48:30Z</dcterms:modified>
</cp:coreProperties>
</file>