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411" r:id="rId2"/>
    <p:sldId id="259" r:id="rId3"/>
    <p:sldId id="260" r:id="rId4"/>
    <p:sldId id="269" r:id="rId5"/>
    <p:sldId id="405" r:id="rId6"/>
    <p:sldId id="279" r:id="rId7"/>
    <p:sldId id="281" r:id="rId8"/>
    <p:sldId id="282" r:id="rId9"/>
    <p:sldId id="283" r:id="rId10"/>
    <p:sldId id="284" r:id="rId11"/>
    <p:sldId id="285" r:id="rId12"/>
    <p:sldId id="286" r:id="rId13"/>
    <p:sldId id="287" r:id="rId14"/>
    <p:sldId id="288" r:id="rId15"/>
    <p:sldId id="413" r:id="rId16"/>
    <p:sldId id="289" r:id="rId17"/>
    <p:sldId id="290" r:id="rId18"/>
    <p:sldId id="291" r:id="rId19"/>
    <p:sldId id="294" r:id="rId20"/>
    <p:sldId id="295" r:id="rId21"/>
    <p:sldId id="296" r:id="rId22"/>
    <p:sldId id="299" r:id="rId23"/>
    <p:sldId id="300" r:id="rId24"/>
    <p:sldId id="302" r:id="rId25"/>
    <p:sldId id="306" r:id="rId26"/>
    <p:sldId id="332" r:id="rId27"/>
    <p:sldId id="309" r:id="rId28"/>
    <p:sldId id="348" r:id="rId29"/>
    <p:sldId id="315" r:id="rId30"/>
    <p:sldId id="317" r:id="rId31"/>
    <p:sldId id="318" r:id="rId32"/>
    <p:sldId id="319" r:id="rId33"/>
    <p:sldId id="323" r:id="rId34"/>
    <p:sldId id="321" r:id="rId35"/>
    <p:sldId id="412" r:id="rId36"/>
    <p:sldId id="372" r:id="rId37"/>
    <p:sldId id="373" r:id="rId38"/>
    <p:sldId id="374" r:id="rId39"/>
    <p:sldId id="379" r:id="rId40"/>
    <p:sldId id="365" r:id="rId41"/>
    <p:sldId id="371" r:id="rId42"/>
    <p:sldId id="376" r:id="rId43"/>
    <p:sldId id="377" r:id="rId44"/>
    <p:sldId id="380" r:id="rId45"/>
    <p:sldId id="324" r:id="rId46"/>
    <p:sldId id="327" r:id="rId47"/>
  </p:sldIdLst>
  <p:sldSz cx="24382413" cy="13716000"/>
  <p:notesSz cx="6877050" cy="1000125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Begrüßung" id="{DF39A0D0-0790-8B4B-8955-010BDEDD3643}">
          <p14:sldIdLst>
            <p14:sldId id="411"/>
            <p14:sldId id="259"/>
          </p14:sldIdLst>
        </p14:section>
        <p14:section name="Einleitung_Entwicklung Medien" id="{EA19A88A-0092-4A93-B012-A32680A998B8}">
          <p14:sldIdLst>
            <p14:sldId id="260"/>
          </p14:sldIdLst>
        </p14:section>
        <p14:section name="Chancen Vernetzung_Mediabranche" id="{02F608AB-A629-4FA6-82EE-A6EAC2AA173A}">
          <p14:sldIdLst>
            <p14:sldId id="269"/>
            <p14:sldId id="405"/>
          </p14:sldIdLst>
        </p14:section>
        <p14:section name="Digitales Ökosystem" id="{CA21DEBB-B72B-478E-9FC3-5F7104EB5075}">
          <p14:sldIdLst>
            <p14:sldId id="279"/>
            <p14:sldId id="281"/>
            <p14:sldId id="282"/>
            <p14:sldId id="283"/>
            <p14:sldId id="284"/>
            <p14:sldId id="285"/>
            <p14:sldId id="286"/>
            <p14:sldId id="287"/>
            <p14:sldId id="288"/>
            <p14:sldId id="413"/>
            <p14:sldId id="289"/>
            <p14:sldId id="290"/>
            <p14:sldId id="291"/>
            <p14:sldId id="294"/>
            <p14:sldId id="295"/>
            <p14:sldId id="296"/>
            <p14:sldId id="299"/>
            <p14:sldId id="300"/>
            <p14:sldId id="302"/>
            <p14:sldId id="306"/>
            <p14:sldId id="332"/>
            <p14:sldId id="309"/>
          </p14:sldIdLst>
        </p14:section>
        <p14:section name="Attribution" id="{F035F725-4565-4A70-9E22-A26637598750}">
          <p14:sldIdLst>
            <p14:sldId id="348"/>
            <p14:sldId id="315"/>
            <p14:sldId id="317"/>
            <p14:sldId id="318"/>
            <p14:sldId id="319"/>
            <p14:sldId id="323"/>
            <p14:sldId id="321"/>
          </p14:sldIdLst>
        </p14:section>
        <p14:section name="Viewability_Brand Safety" id="{2A78F8C1-25F2-422A-BDF0-B4130A7ADEC8}">
          <p14:sldIdLst>
            <p14:sldId id="412"/>
            <p14:sldId id="372"/>
            <p14:sldId id="373"/>
            <p14:sldId id="374"/>
            <p14:sldId id="379"/>
            <p14:sldId id="365"/>
            <p14:sldId id="371"/>
            <p14:sldId id="376"/>
            <p14:sldId id="377"/>
            <p14:sldId id="380"/>
          </p14:sldIdLst>
        </p14:section>
        <p14:section name="Summary" id="{63BEB254-BAE7-42E6-B7E0-780547B86FFB}">
          <p14:sldIdLst>
            <p14:sldId id="324"/>
            <p14:sldId id="327"/>
          </p14:sldIdLst>
        </p14:section>
      </p14:sectionLst>
    </p:ext>
    <p:ext uri="{EFAFB233-063F-42B5-8137-9DF3F51BA10A}">
      <p15:sldGuideLst xmlns:p15="http://schemas.microsoft.com/office/powerpoint/2012/main">
        <p15:guide id="1" orient="horz" pos="4432">
          <p15:clr>
            <a:srgbClr val="A4A3A4"/>
          </p15:clr>
        </p15:guide>
        <p15:guide id="2" orient="horz" pos="5968">
          <p15:clr>
            <a:srgbClr val="A4A3A4"/>
          </p15:clr>
        </p15:guide>
        <p15:guide id="3" orient="horz" pos="6520">
          <p15:clr>
            <a:srgbClr val="A4A3A4"/>
          </p15:clr>
        </p15:guide>
        <p15:guide id="4" pos="7679">
          <p15:clr>
            <a:srgbClr val="A4A3A4"/>
          </p15:clr>
        </p15:guide>
        <p15:guide id="5" pos="4727">
          <p15:clr>
            <a:srgbClr val="A4A3A4"/>
          </p15:clr>
        </p15:guide>
        <p15:guide id="6" pos="1475">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am Friedmann" initials="MF"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9AD17"/>
    <a:srgbClr val="2375DF"/>
    <a:srgbClr val="212934"/>
    <a:srgbClr val="545D6F"/>
    <a:srgbClr val="E7323A"/>
    <a:srgbClr val="BFFDFF"/>
    <a:srgbClr val="85939E"/>
    <a:srgbClr val="F9A90C"/>
    <a:srgbClr val="26B4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79182" autoAdjust="0"/>
  </p:normalViewPr>
  <p:slideViewPr>
    <p:cSldViewPr snapToGrid="0" showGuides="1">
      <p:cViewPr varScale="1">
        <p:scale>
          <a:sx n="53" d="100"/>
          <a:sy n="53" d="100"/>
        </p:scale>
        <p:origin x="924" y="90"/>
      </p:cViewPr>
      <p:guideLst>
        <p:guide orient="horz" pos="4432"/>
        <p:guide orient="horz" pos="5968"/>
        <p:guide orient="horz" pos="6520"/>
        <p:guide pos="7679"/>
        <p:guide pos="4727"/>
        <p:guide pos="1475"/>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howGuides="1">
      <p:cViewPr varScale="1">
        <p:scale>
          <a:sx n="61" d="100"/>
          <a:sy n="61" d="100"/>
        </p:scale>
        <p:origin x="-3293" y="-91"/>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055" cy="501799"/>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sz="quarter" idx="1"/>
          </p:nvPr>
        </p:nvSpPr>
        <p:spPr>
          <a:xfrm>
            <a:off x="3895404" y="1"/>
            <a:ext cx="2980055" cy="501799"/>
          </a:xfrm>
          <a:prstGeom prst="rect">
            <a:avLst/>
          </a:prstGeom>
        </p:spPr>
        <p:txBody>
          <a:bodyPr vert="horz" lIns="92272" tIns="46136" rIns="92272" bIns="46136" rtlCol="0"/>
          <a:lstStyle>
            <a:lvl1pPr algn="r">
              <a:defRPr sz="1200"/>
            </a:lvl1pPr>
          </a:lstStyle>
          <a:p>
            <a:fld id="{9B105BD2-25BB-B040-9378-3A635EF36FBB}" type="datetimeFigureOut">
              <a:rPr lang="en-US" smtClean="0"/>
              <a:t>3/7/2017</a:t>
            </a:fld>
            <a:endParaRPr lang="en-US"/>
          </a:p>
        </p:txBody>
      </p:sp>
      <p:sp>
        <p:nvSpPr>
          <p:cNvPr id="4" name="Footer Placeholder 3"/>
          <p:cNvSpPr>
            <a:spLocks noGrp="1"/>
          </p:cNvSpPr>
          <p:nvPr>
            <p:ph type="ftr" sz="quarter" idx="2"/>
          </p:nvPr>
        </p:nvSpPr>
        <p:spPr>
          <a:xfrm>
            <a:off x="0" y="9499452"/>
            <a:ext cx="2980055" cy="501798"/>
          </a:xfrm>
          <a:prstGeom prst="rect">
            <a:avLst/>
          </a:prstGeom>
        </p:spPr>
        <p:txBody>
          <a:bodyPr vert="horz" lIns="92272" tIns="46136" rIns="92272" bIns="46136" rtlCol="0" anchor="b"/>
          <a:lstStyle>
            <a:lvl1pPr algn="l">
              <a:defRPr sz="1200"/>
            </a:lvl1pPr>
          </a:lstStyle>
          <a:p>
            <a:endParaRPr lang="en-US"/>
          </a:p>
        </p:txBody>
      </p:sp>
      <p:sp>
        <p:nvSpPr>
          <p:cNvPr id="5" name="Slide Number Placeholder 4"/>
          <p:cNvSpPr>
            <a:spLocks noGrp="1"/>
          </p:cNvSpPr>
          <p:nvPr>
            <p:ph type="sldNum" sz="quarter" idx="3"/>
          </p:nvPr>
        </p:nvSpPr>
        <p:spPr>
          <a:xfrm>
            <a:off x="3895404" y="9499452"/>
            <a:ext cx="2980055" cy="501798"/>
          </a:xfrm>
          <a:prstGeom prst="rect">
            <a:avLst/>
          </a:prstGeom>
        </p:spPr>
        <p:txBody>
          <a:bodyPr vert="horz" lIns="92272" tIns="46136" rIns="92272" bIns="46136" rtlCol="0" anchor="b"/>
          <a:lstStyle>
            <a:lvl1pPr algn="r">
              <a:defRPr sz="1200"/>
            </a:lvl1pPr>
          </a:lstStyle>
          <a:p>
            <a:fld id="{93F1E5E7-2246-0444-8D69-8F44C7F2E1B1}" type="slidenum">
              <a:rPr lang="en-US" smtClean="0"/>
              <a:t>‹#›</a:t>
            </a:fld>
            <a:endParaRPr lang="en-US"/>
          </a:p>
        </p:txBody>
      </p:sp>
    </p:spTree>
    <p:extLst>
      <p:ext uri="{BB962C8B-B14F-4D97-AF65-F5344CB8AC3E}">
        <p14:creationId xmlns:p14="http://schemas.microsoft.com/office/powerpoint/2010/main" val="412776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055" cy="501799"/>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idx="1"/>
          </p:nvPr>
        </p:nvSpPr>
        <p:spPr>
          <a:xfrm>
            <a:off x="3895404" y="1"/>
            <a:ext cx="2980055" cy="501799"/>
          </a:xfrm>
          <a:prstGeom prst="rect">
            <a:avLst/>
          </a:prstGeom>
        </p:spPr>
        <p:txBody>
          <a:bodyPr vert="horz" lIns="92272" tIns="46136" rIns="92272" bIns="46136" rtlCol="0"/>
          <a:lstStyle>
            <a:lvl1pPr algn="r">
              <a:defRPr sz="1200"/>
            </a:lvl1pPr>
          </a:lstStyle>
          <a:p>
            <a:fld id="{41186BA0-51B2-4643-986B-AB1381A79E1D}" type="datetimeFigureOut">
              <a:rPr lang="en-US" smtClean="0"/>
              <a:t>3/7/2017</a:t>
            </a:fld>
            <a:endParaRPr lang="en-US"/>
          </a:p>
        </p:txBody>
      </p:sp>
      <p:sp>
        <p:nvSpPr>
          <p:cNvPr id="4" name="Slide Image Placeholder 3"/>
          <p:cNvSpPr>
            <a:spLocks noGrp="1" noRot="1" noChangeAspect="1"/>
          </p:cNvSpPr>
          <p:nvPr>
            <p:ph type="sldImg" idx="2"/>
          </p:nvPr>
        </p:nvSpPr>
        <p:spPr>
          <a:xfrm>
            <a:off x="439738" y="1250950"/>
            <a:ext cx="5997575" cy="3373438"/>
          </a:xfrm>
          <a:prstGeom prst="rect">
            <a:avLst/>
          </a:prstGeom>
          <a:noFill/>
          <a:ln w="12700">
            <a:solidFill>
              <a:prstClr val="black"/>
            </a:solidFill>
          </a:ln>
        </p:spPr>
        <p:txBody>
          <a:bodyPr vert="horz" lIns="92272" tIns="46136" rIns="92272" bIns="46136" rtlCol="0" anchor="ctr"/>
          <a:lstStyle/>
          <a:p>
            <a:endParaRPr lang="en-US"/>
          </a:p>
        </p:txBody>
      </p:sp>
      <p:sp>
        <p:nvSpPr>
          <p:cNvPr id="5" name="Notes Placeholder 4"/>
          <p:cNvSpPr>
            <a:spLocks noGrp="1"/>
          </p:cNvSpPr>
          <p:nvPr>
            <p:ph type="body" sz="quarter" idx="3"/>
          </p:nvPr>
        </p:nvSpPr>
        <p:spPr>
          <a:xfrm>
            <a:off x="687706" y="4813101"/>
            <a:ext cx="5501640" cy="3937994"/>
          </a:xfrm>
          <a:prstGeom prst="rect">
            <a:avLst/>
          </a:prstGeom>
        </p:spPr>
        <p:txBody>
          <a:bodyPr vert="horz" lIns="92272" tIns="46136" rIns="92272" bIns="46136"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99452"/>
            <a:ext cx="2980055" cy="501798"/>
          </a:xfrm>
          <a:prstGeom prst="rect">
            <a:avLst/>
          </a:prstGeom>
        </p:spPr>
        <p:txBody>
          <a:bodyPr vert="horz" lIns="92272" tIns="46136" rIns="92272" bIns="46136" rtlCol="0" anchor="b"/>
          <a:lstStyle>
            <a:lvl1pPr algn="l">
              <a:defRPr sz="1200"/>
            </a:lvl1pPr>
          </a:lstStyle>
          <a:p>
            <a:endParaRPr lang="en-US"/>
          </a:p>
        </p:txBody>
      </p:sp>
      <p:sp>
        <p:nvSpPr>
          <p:cNvPr id="7" name="Slide Number Placeholder 6"/>
          <p:cNvSpPr>
            <a:spLocks noGrp="1"/>
          </p:cNvSpPr>
          <p:nvPr>
            <p:ph type="sldNum" sz="quarter" idx="5"/>
          </p:nvPr>
        </p:nvSpPr>
        <p:spPr>
          <a:xfrm>
            <a:off x="3895404" y="9499452"/>
            <a:ext cx="2980055" cy="501798"/>
          </a:xfrm>
          <a:prstGeom prst="rect">
            <a:avLst/>
          </a:prstGeom>
        </p:spPr>
        <p:txBody>
          <a:bodyPr vert="horz" lIns="92272" tIns="46136" rIns="92272" bIns="46136" rtlCol="0" anchor="b"/>
          <a:lstStyle>
            <a:lvl1pPr algn="r">
              <a:defRPr sz="1200"/>
            </a:lvl1pPr>
          </a:lstStyle>
          <a:p>
            <a:fld id="{DB2C6C67-1C71-E343-B441-185C66A63744}" type="slidenum">
              <a:rPr lang="en-US" smtClean="0"/>
              <a:t>‹#›</a:t>
            </a:fld>
            <a:endParaRPr lang="en-US"/>
          </a:p>
        </p:txBody>
      </p:sp>
    </p:spTree>
    <p:extLst>
      <p:ext uri="{BB962C8B-B14F-4D97-AF65-F5344CB8AC3E}">
        <p14:creationId xmlns:p14="http://schemas.microsoft.com/office/powerpoint/2010/main" val="1131176229"/>
      </p:ext>
    </p:extLst>
  </p:cSld>
  <p:clrMap bg1="lt1" tx1="dk1" bg2="lt2" tx2="dk2" accent1="accent1" accent2="accent2" accent3="accent3" accent4="accent4" accent5="accent5" accent6="accent6" hlink="hlink" folHlink="folHlink"/>
  <p:hf hdr="0" ftr="0" dt="0"/>
  <p:notesStyle>
    <a:lvl1pPr marL="0" algn="l" defTabSz="1828709" rtl="0" eaLnBrk="1" latinLnBrk="0" hangingPunct="1">
      <a:defRPr sz="1200" kern="1200">
        <a:solidFill>
          <a:schemeClr val="tx1"/>
        </a:solidFill>
        <a:latin typeface="+mn-lt"/>
        <a:ea typeface="+mn-ea"/>
        <a:cs typeface="+mn-cs"/>
      </a:defRPr>
    </a:lvl1pPr>
    <a:lvl2pPr marL="914354" algn="l" defTabSz="1828709" rtl="0" eaLnBrk="1" latinLnBrk="0" hangingPunct="1">
      <a:defRPr sz="1200" kern="1200">
        <a:solidFill>
          <a:schemeClr val="tx1"/>
        </a:solidFill>
        <a:latin typeface="+mn-lt"/>
        <a:ea typeface="+mn-ea"/>
        <a:cs typeface="+mn-cs"/>
      </a:defRPr>
    </a:lvl2pPr>
    <a:lvl3pPr marL="1828709" algn="l" defTabSz="1828709" rtl="0" eaLnBrk="1" latinLnBrk="0" hangingPunct="1">
      <a:defRPr sz="1200" kern="1200">
        <a:solidFill>
          <a:schemeClr val="tx1"/>
        </a:solidFill>
        <a:latin typeface="+mn-lt"/>
        <a:ea typeface="+mn-ea"/>
        <a:cs typeface="+mn-cs"/>
      </a:defRPr>
    </a:lvl3pPr>
    <a:lvl4pPr marL="2743063" algn="l" defTabSz="1828709" rtl="0" eaLnBrk="1" latinLnBrk="0" hangingPunct="1">
      <a:defRPr sz="1200" kern="1200">
        <a:solidFill>
          <a:schemeClr val="tx1"/>
        </a:solidFill>
        <a:latin typeface="+mn-lt"/>
        <a:ea typeface="+mn-ea"/>
        <a:cs typeface="+mn-cs"/>
      </a:defRPr>
    </a:lvl4pPr>
    <a:lvl5pPr marL="3657417" algn="l" defTabSz="1828709" rtl="0" eaLnBrk="1" latinLnBrk="0" hangingPunct="1">
      <a:defRPr sz="12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6020" indent="-346020">
              <a:buFont typeface="Arial" panose="020B0604020202020204" pitchFamily="34" charset="0"/>
              <a:buChar char="•"/>
            </a:pPr>
            <a:r>
              <a:rPr lang="de-DE" dirty="0"/>
              <a:t>Konkret werden wir</a:t>
            </a:r>
            <a:r>
              <a:rPr lang="de-DE" baseline="0" dirty="0"/>
              <a:t> heute folgende Aspekte beleuchten</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Je nach Eurem Vorwissen und Eurem Interesse gehe ich auf einzelne Aspekte detaillierter, auf andere weniger detailliert ein</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Gebt mir hier bitte einfach während des Vortrags ein kurzes Signal, wenn Euch die Informationen schon bestens bekannt sind oder löchert mich mit Fragen, wenn Ihr weitere Informationen zu einem Thema haben möchtet</a:t>
            </a:r>
            <a:endParaRPr lang="de-DE" dirty="0"/>
          </a:p>
        </p:txBody>
      </p:sp>
      <p:sp>
        <p:nvSpPr>
          <p:cNvPr id="4" name="Foliennummernplatzhalter 3"/>
          <p:cNvSpPr>
            <a:spLocks noGrp="1"/>
          </p:cNvSpPr>
          <p:nvPr>
            <p:ph type="sldNum" sz="quarter" idx="10"/>
          </p:nvPr>
        </p:nvSpPr>
        <p:spPr/>
        <p:txBody>
          <a:bodyPr/>
          <a:lstStyle/>
          <a:p>
            <a:fld id="{DB2C6C67-1C71-E343-B441-185C66A63744}" type="slidenum">
              <a:rPr lang="en-US" smtClean="0"/>
              <a:t>2</a:t>
            </a:fld>
            <a:endParaRPr lang="en-US"/>
          </a:p>
        </p:txBody>
      </p:sp>
    </p:spTree>
    <p:extLst>
      <p:ext uri="{BB962C8B-B14F-4D97-AF65-F5344CB8AC3E}">
        <p14:creationId xmlns:p14="http://schemas.microsoft.com/office/powerpoint/2010/main" val="121640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6020" indent="-346020">
              <a:buFont typeface="Arial" panose="020B0604020202020204" pitchFamily="34" charset="0"/>
              <a:buChar char="•"/>
            </a:pPr>
            <a:r>
              <a:rPr lang="de-DE" dirty="0"/>
              <a:t>Legen</a:t>
            </a:r>
            <a:r>
              <a:rPr lang="de-DE" baseline="0" dirty="0"/>
              <a:t> wir los</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Werbetreibende und Mediaplaner haben heute die Qual der Wahl: Aus einer unüberblickbar großen Zahl an Kanälen und Werbeträgern gilt es für die eigene Kampagne, die geeigneten auszuwählen, um die Kampagnenziele zu erreichen</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Doch wie ist diese unglaubliche Vielfalt entstanden – darauf möchte ich in unserem Einstiegskapitel kurz eingehen</a:t>
            </a:r>
            <a:endParaRPr lang="de-DE" dirty="0"/>
          </a:p>
        </p:txBody>
      </p:sp>
      <p:sp>
        <p:nvSpPr>
          <p:cNvPr id="4" name="Foliennummernplatzhalter 3"/>
          <p:cNvSpPr>
            <a:spLocks noGrp="1"/>
          </p:cNvSpPr>
          <p:nvPr>
            <p:ph type="sldNum" sz="quarter" idx="10"/>
          </p:nvPr>
        </p:nvSpPr>
        <p:spPr/>
        <p:txBody>
          <a:bodyPr/>
          <a:lstStyle/>
          <a:p>
            <a:fld id="{DB2C6C67-1C71-E343-B441-185C66A63744}" type="slidenum">
              <a:rPr lang="en-US" smtClean="0"/>
              <a:t>3</a:t>
            </a:fld>
            <a:endParaRPr lang="en-US"/>
          </a:p>
        </p:txBody>
      </p:sp>
    </p:spTree>
    <p:extLst>
      <p:ext uri="{BB962C8B-B14F-4D97-AF65-F5344CB8AC3E}">
        <p14:creationId xmlns:p14="http://schemas.microsoft.com/office/powerpoint/2010/main" val="408129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a:t>
            </a:r>
            <a:r>
              <a:rPr lang="de-DE" baseline="0" dirty="0"/>
              <a:t> ich noch publisher war, kamen agenturen und werbetreibende direkt auf mich zu</a:t>
            </a:r>
          </a:p>
          <a:p>
            <a:r>
              <a:rPr lang="de-DE" baseline="0" dirty="0"/>
              <a:t>Wir haben geschaut wie viel ich wo auf meiner site liefern kann</a:t>
            </a:r>
            <a:endParaRPr lang="de-DE" dirty="0"/>
          </a:p>
        </p:txBody>
      </p:sp>
      <p:sp>
        <p:nvSpPr>
          <p:cNvPr id="4" name="Foliennummernplatzhalter 3"/>
          <p:cNvSpPr>
            <a:spLocks noGrp="1"/>
          </p:cNvSpPr>
          <p:nvPr>
            <p:ph type="sldNum" sz="quarter" idx="10"/>
          </p:nvPr>
        </p:nvSpPr>
        <p:spPr/>
        <p:txBody>
          <a:bodyPr/>
          <a:lstStyle/>
          <a:p>
            <a:fld id="{DB2C6C67-1C71-E343-B441-185C66A63744}" type="slidenum">
              <a:rPr lang="en-US" smtClean="0"/>
              <a:t>4</a:t>
            </a:fld>
            <a:endParaRPr lang="en-US"/>
          </a:p>
        </p:txBody>
      </p:sp>
    </p:spTree>
    <p:extLst>
      <p:ext uri="{BB962C8B-B14F-4D97-AF65-F5344CB8AC3E}">
        <p14:creationId xmlns:p14="http://schemas.microsoft.com/office/powerpoint/2010/main" val="243883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&lt;INTERAKTION&gt;</a:t>
            </a:r>
          </a:p>
          <a:p>
            <a:r>
              <a:rPr lang="de-DE" baseline="0" dirty="0"/>
              <a:t>Was glaubt Ihr, welche Probleme oder Herausforderungen entstehen durch solche </a:t>
            </a:r>
            <a:r>
              <a:rPr lang="de-DE" baseline="0" dirty="0" err="1"/>
              <a:t>Umfeldbuchungen</a:t>
            </a:r>
            <a:r>
              <a:rPr lang="de-DE" baseline="0" dirty="0"/>
              <a:t>?</a:t>
            </a:r>
          </a:p>
          <a:p>
            <a:endParaRPr lang="de-DE" baseline="0" dirty="0"/>
          </a:p>
          <a:p>
            <a:pPr marL="346020" indent="-346020">
              <a:buFont typeface="Arial" panose="020B0604020202020204" pitchFamily="34" charset="0"/>
              <a:buChar char="•"/>
            </a:pPr>
            <a:r>
              <a:rPr lang="de-DE" baseline="0" dirty="0"/>
              <a:t>Da die Zahl der </a:t>
            </a:r>
            <a:r>
              <a:rPr lang="de-DE" baseline="0" dirty="0" err="1"/>
              <a:t>handlebaren</a:t>
            </a:r>
            <a:r>
              <a:rPr lang="de-DE" baseline="0" dirty="0"/>
              <a:t> </a:t>
            </a:r>
            <a:r>
              <a:rPr lang="de-DE" baseline="0" dirty="0" err="1"/>
              <a:t>Umfeldbuchungen</a:t>
            </a:r>
            <a:r>
              <a:rPr lang="de-DE" baseline="0" dirty="0"/>
              <a:t> auf jeden Fall begrenzt ist, sind neue Einkaufsansätze entstanden – weg von einem Umfeld-getriebenen und hin zu einem Nutzer-zentrierten Einkauf auf </a:t>
            </a:r>
            <a:r>
              <a:rPr lang="de-DE" baseline="0" dirty="0" err="1"/>
              <a:t>Cookiebasis</a:t>
            </a:r>
            <a:endParaRPr lang="de-DE" baseline="0" dirty="0"/>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Das heißt ich schaue als Werbetreibender weniger auf das reine Umfeld (oder Thema der Website), sondern nutze vielmehr die </a:t>
            </a:r>
            <a:r>
              <a:rPr lang="de-DE" baseline="0" dirty="0" err="1"/>
              <a:t>anynomisierten</a:t>
            </a:r>
            <a:r>
              <a:rPr lang="de-DE" baseline="0" dirty="0"/>
              <a:t> Informationen zu einem Nutzer, die ich über das sogenannte Cookie erhalte und entscheide auf Basis dieser Informationen, ob ich einen Banner ausspielen möchte oder nicht.</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r>
              <a:rPr lang="de-DE" baseline="0" dirty="0"/>
              <a:t>Und das in Echtzeit</a:t>
            </a:r>
          </a:p>
          <a:p>
            <a:pPr marL="346020" indent="-346020">
              <a:buFont typeface="Arial" panose="020B0604020202020204" pitchFamily="34" charset="0"/>
              <a:buChar char="•"/>
            </a:pPr>
            <a:endParaRPr lang="de-DE" baseline="0" dirty="0"/>
          </a:p>
          <a:p>
            <a:pPr marL="346020" indent="-34602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DB2C6C67-1C71-E343-B441-185C66A63744}" type="slidenum">
              <a:rPr lang="en-US" smtClean="0"/>
              <a:t>5</a:t>
            </a:fld>
            <a:endParaRPr lang="en-US"/>
          </a:p>
        </p:txBody>
      </p:sp>
    </p:spTree>
    <p:extLst>
      <p:ext uri="{BB962C8B-B14F-4D97-AF65-F5344CB8AC3E}">
        <p14:creationId xmlns:p14="http://schemas.microsoft.com/office/powerpoint/2010/main" val="365397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Optional </a:t>
            </a:r>
            <a:r>
              <a:rPr lang="de-DE" dirty="0" err="1"/>
              <a:t>Whiteboarding</a:t>
            </a:r>
            <a:r>
              <a:rPr lang="de-DE" baseline="0" dirty="0"/>
              <a:t> (50-55)</a:t>
            </a:r>
            <a:endParaRPr lang="de-DE" dirty="0"/>
          </a:p>
        </p:txBody>
      </p:sp>
      <p:sp>
        <p:nvSpPr>
          <p:cNvPr id="4" name="Foliennummernplatzhalter 3"/>
          <p:cNvSpPr>
            <a:spLocks noGrp="1"/>
          </p:cNvSpPr>
          <p:nvPr>
            <p:ph type="sldNum" sz="quarter" idx="10"/>
          </p:nvPr>
        </p:nvSpPr>
        <p:spPr/>
        <p:txBody>
          <a:bodyPr/>
          <a:lstStyle/>
          <a:p>
            <a:fld id="{DB2C6C67-1C71-E343-B441-185C66A63744}" type="slidenum">
              <a:rPr lang="en-US" smtClean="0"/>
              <a:t>24</a:t>
            </a:fld>
            <a:endParaRPr lang="en-US"/>
          </a:p>
        </p:txBody>
      </p:sp>
    </p:spTree>
    <p:extLst>
      <p:ext uri="{BB962C8B-B14F-4D97-AF65-F5344CB8AC3E}">
        <p14:creationId xmlns:p14="http://schemas.microsoft.com/office/powerpoint/2010/main" val="37976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C6C67-1C71-E343-B441-185C66A63744}" type="slidenum">
              <a:rPr lang="en-US" smtClean="0"/>
              <a:t>25</a:t>
            </a:fld>
            <a:endParaRPr lang="en-US"/>
          </a:p>
        </p:txBody>
      </p:sp>
    </p:spTree>
    <p:extLst>
      <p:ext uri="{BB962C8B-B14F-4D97-AF65-F5344CB8AC3E}">
        <p14:creationId xmlns:p14="http://schemas.microsoft.com/office/powerpoint/2010/main" val="405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C6C67-1C71-E343-B441-185C66A63744}" type="slidenum">
              <a:rPr lang="en-US" smtClean="0"/>
              <a:t>31</a:t>
            </a:fld>
            <a:endParaRPr lang="en-US"/>
          </a:p>
        </p:txBody>
      </p:sp>
    </p:spTree>
    <p:extLst>
      <p:ext uri="{BB962C8B-B14F-4D97-AF65-F5344CB8AC3E}">
        <p14:creationId xmlns:p14="http://schemas.microsoft.com/office/powerpoint/2010/main" val="7689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15327" indent="-115327" defTabSz="922605">
              <a:lnSpc>
                <a:spcPct val="85000"/>
              </a:lnSpc>
              <a:spcBef>
                <a:spcPts val="807"/>
              </a:spcBef>
              <a:spcAft>
                <a:spcPts val="202"/>
              </a:spcAft>
              <a:defRPr/>
            </a:pPr>
            <a:r>
              <a:rPr lang="en-US" dirty="0">
                <a:solidFill>
                  <a:srgbClr val="000000"/>
                </a:solidFill>
                <a:latin typeface="Arial" panose="020B0604020202020204" pitchFamily="34" charset="0"/>
              </a:rPr>
              <a:t>Considering you don’t pick your content, but you benefit from being in the right place at the right time, how can you leverage this inventory opportunity while knowing your ads are running in a safe place? </a:t>
            </a:r>
          </a:p>
          <a:p>
            <a:pPr marL="115327" indent="-115327" defTabSz="922605">
              <a:lnSpc>
                <a:spcPct val="85000"/>
              </a:lnSpc>
              <a:spcBef>
                <a:spcPts val="807"/>
              </a:spcBef>
              <a:spcAft>
                <a:spcPts val="202"/>
              </a:spcAft>
              <a:defRPr/>
            </a:pPr>
            <a:r>
              <a:rPr lang="en-US" dirty="0">
                <a:solidFill>
                  <a:srgbClr val="000000"/>
                </a:solidFill>
                <a:latin typeface="Arial" panose="020B0604020202020204" pitchFamily="34" charset="0"/>
              </a:rPr>
              <a:t>Ad exchanges do their best to be gatekeepers, turning away objectionable content. Some do this better than others. </a:t>
            </a:r>
          </a:p>
          <a:p>
            <a:pPr marL="115327" indent="-115327" defTabSz="922605">
              <a:lnSpc>
                <a:spcPct val="85000"/>
              </a:lnSpc>
              <a:spcBef>
                <a:spcPts val="807"/>
              </a:spcBef>
              <a:spcAft>
                <a:spcPts val="202"/>
              </a:spcAft>
              <a:defRPr/>
            </a:pPr>
            <a:r>
              <a:rPr lang="en-US" dirty="0">
                <a:solidFill>
                  <a:srgbClr val="000000"/>
                </a:solidFill>
                <a:latin typeface="Arial" panose="020B0604020202020204" pitchFamily="34" charset="0"/>
              </a:rPr>
              <a:t>Additionally, many ad vendors – like Quantcast – maintain a global blacklist to prevent their bidder from buying inventory on questionable sites. </a:t>
            </a:r>
          </a:p>
          <a:p>
            <a:endParaRPr lang="en-US" dirty="0"/>
          </a:p>
        </p:txBody>
      </p:sp>
      <p:sp>
        <p:nvSpPr>
          <p:cNvPr id="4" name="Foliennummernplatzhalter 3"/>
          <p:cNvSpPr>
            <a:spLocks noGrp="1"/>
          </p:cNvSpPr>
          <p:nvPr>
            <p:ph type="sldNum" sz="quarter" idx="10"/>
          </p:nvPr>
        </p:nvSpPr>
        <p:spPr/>
        <p:txBody>
          <a:bodyPr/>
          <a:lstStyle/>
          <a:p>
            <a:fld id="{DB2C6C67-1C71-E343-B441-185C66A63744}" type="slidenum">
              <a:rPr lang="en-US" smtClean="0"/>
              <a:t>37</a:t>
            </a:fld>
            <a:endParaRPr lang="en-US"/>
          </a:p>
        </p:txBody>
      </p:sp>
    </p:spTree>
    <p:extLst>
      <p:ext uri="{BB962C8B-B14F-4D97-AF65-F5344CB8AC3E}">
        <p14:creationId xmlns:p14="http://schemas.microsoft.com/office/powerpoint/2010/main" val="347631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Page">
    <p:bg>
      <p:bgPr>
        <a:solidFill>
          <a:srgbClr val="2B3643"/>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2414" cy="13808945"/>
          </a:xfrm>
          <a:prstGeom prst="rect">
            <a:avLst/>
          </a:prstGeom>
        </p:spPr>
      </p:pic>
      <p:sp>
        <p:nvSpPr>
          <p:cNvPr id="8" name="Slide Number Placeholder 7"/>
          <p:cNvSpPr>
            <a:spLocks noGrp="1"/>
          </p:cNvSpPr>
          <p:nvPr>
            <p:ph type="sldNum" sz="quarter" idx="10"/>
          </p:nvPr>
        </p:nvSpPr>
        <p:spPr/>
        <p:txBody>
          <a:bodyPr/>
          <a:lstStyle/>
          <a:p>
            <a:fld id="{11480FAD-3E02-7943-9389-76D2F37DE0F0}" type="slidenum">
              <a:rPr lang="en-US" smtClean="0"/>
              <a:pPr/>
              <a:t>‹#›</a:t>
            </a:fld>
            <a:endParaRPr lang="en-US" dirty="0"/>
          </a:p>
        </p:txBody>
      </p:sp>
    </p:spTree>
    <p:extLst>
      <p:ext uri="{BB962C8B-B14F-4D97-AF65-F5344CB8AC3E}">
        <p14:creationId xmlns:p14="http://schemas.microsoft.com/office/powerpoint/2010/main" val="1378068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3 text box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5" name="Text Placeholder 5"/>
          <p:cNvSpPr>
            <a:spLocks noGrp="1"/>
          </p:cNvSpPr>
          <p:nvPr>
            <p:ph type="body" sz="quarter" idx="11" hasCustomPrompt="1"/>
          </p:nvPr>
        </p:nvSpPr>
        <p:spPr>
          <a:xfrm>
            <a:off x="1138238" y="3473450"/>
            <a:ext cx="5724525" cy="1404938"/>
          </a:xfrm>
          <a:prstGeom prst="rect">
            <a:avLst/>
          </a:prstGeom>
          <a:solidFill>
            <a:srgbClr val="FBAD18"/>
          </a:solidFill>
        </p:spPr>
        <p:txBody>
          <a:bodyPr wrap="square" lIns="0" tIns="0" rIns="0" bIns="0" anchor="ctr" anchorCtr="1">
            <a:noAutofit/>
          </a:bodyPr>
          <a:lstStyle>
            <a:lvl1pPr marL="0" indent="0">
              <a:buNone/>
              <a:defRPr sz="3600" b="1" i="0" spc="300">
                <a:solidFill>
                  <a:schemeClr val="bg2"/>
                </a:solidFill>
                <a:latin typeface="Proxima Nova Alt Semibold" charset="0"/>
                <a:ea typeface="Proxima Nova Alt Semibold" charset="0"/>
                <a:cs typeface="Proxima Nova Alt Semibold" charset="0"/>
              </a:defRPr>
            </a:lvl1pPr>
          </a:lstStyle>
          <a:p>
            <a:pPr lvl="0"/>
            <a:r>
              <a:rPr lang="en-US" dirty="0"/>
              <a:t>HEADER 1</a:t>
            </a:r>
          </a:p>
        </p:txBody>
      </p:sp>
      <p:sp>
        <p:nvSpPr>
          <p:cNvPr id="8" name="Text Placeholder 7"/>
          <p:cNvSpPr>
            <a:spLocks noGrp="1"/>
          </p:cNvSpPr>
          <p:nvPr>
            <p:ph type="body" sz="quarter" idx="12" hasCustomPrompt="1"/>
          </p:nvPr>
        </p:nvSpPr>
        <p:spPr>
          <a:xfrm>
            <a:off x="1138238" y="4878388"/>
            <a:ext cx="5724525" cy="6156325"/>
          </a:xfrm>
          <a:prstGeom prst="rect">
            <a:avLst/>
          </a:prstGeom>
          <a:noFill/>
          <a:ln w="25400">
            <a:solidFill>
              <a:srgbClr val="FBAD18"/>
            </a:solidFill>
          </a:ln>
        </p:spPr>
        <p:txBody>
          <a:bodyPr lIns="360000" tIns="360000" rIns="360000" bIns="360000"/>
          <a:lstStyle>
            <a:lvl1pPr marL="0" indent="0">
              <a:buNone/>
              <a:defRPr sz="3600" b="0" i="0">
                <a:solidFill>
                  <a:schemeClr val="bg2"/>
                </a:solidFill>
                <a:latin typeface="Proxima Nova Alt Light" charset="0"/>
                <a:ea typeface="Proxima Nova Alt Light" charset="0"/>
                <a:cs typeface="Proxima Nova Alt Light" charset="0"/>
              </a:defRPr>
            </a:lvl1pPr>
          </a:lstStyle>
          <a:p>
            <a:pPr lvl="0"/>
            <a:r>
              <a:rPr lang="en-US" dirty="0"/>
              <a:t>Body</a:t>
            </a:r>
          </a:p>
        </p:txBody>
      </p:sp>
      <p:sp>
        <p:nvSpPr>
          <p:cNvPr id="9" name="Text Placeholder 5"/>
          <p:cNvSpPr>
            <a:spLocks noGrp="1"/>
          </p:cNvSpPr>
          <p:nvPr>
            <p:ph type="body" sz="quarter" idx="13" hasCustomPrompt="1"/>
          </p:nvPr>
        </p:nvSpPr>
        <p:spPr>
          <a:xfrm>
            <a:off x="8969375" y="3473450"/>
            <a:ext cx="5724525" cy="1404938"/>
          </a:xfrm>
          <a:prstGeom prst="rect">
            <a:avLst/>
          </a:prstGeom>
          <a:solidFill>
            <a:srgbClr val="FBAD18"/>
          </a:solidFill>
        </p:spPr>
        <p:txBody>
          <a:bodyPr wrap="square" lIns="0" tIns="0" rIns="0" bIns="0" anchor="ctr" anchorCtr="1">
            <a:noAutofit/>
          </a:bodyPr>
          <a:lstStyle>
            <a:lvl1pPr marL="0" indent="0">
              <a:buNone/>
              <a:defRPr sz="3600" b="1" i="0" spc="300">
                <a:solidFill>
                  <a:schemeClr val="bg2"/>
                </a:solidFill>
                <a:latin typeface="Proxima Nova Alt Semibold" charset="0"/>
                <a:ea typeface="Proxima Nova Alt Semibold" charset="0"/>
                <a:cs typeface="Proxima Nova Alt Semibold" charset="0"/>
              </a:defRPr>
            </a:lvl1pPr>
          </a:lstStyle>
          <a:p>
            <a:pPr lvl="0"/>
            <a:r>
              <a:rPr lang="en-US" dirty="0"/>
              <a:t>HEADER 2</a:t>
            </a:r>
          </a:p>
        </p:txBody>
      </p:sp>
      <p:sp>
        <p:nvSpPr>
          <p:cNvPr id="10" name="Text Placeholder 7"/>
          <p:cNvSpPr>
            <a:spLocks noGrp="1"/>
          </p:cNvSpPr>
          <p:nvPr>
            <p:ph type="body" sz="quarter" idx="14" hasCustomPrompt="1"/>
          </p:nvPr>
        </p:nvSpPr>
        <p:spPr>
          <a:xfrm>
            <a:off x="8969375" y="4878388"/>
            <a:ext cx="5724525" cy="6156325"/>
          </a:xfrm>
          <a:prstGeom prst="rect">
            <a:avLst/>
          </a:prstGeom>
          <a:noFill/>
          <a:ln w="25400">
            <a:solidFill>
              <a:srgbClr val="FBAD18"/>
            </a:solidFill>
          </a:ln>
        </p:spPr>
        <p:txBody>
          <a:bodyPr lIns="360000" tIns="360000" rIns="360000" bIns="360000"/>
          <a:lstStyle>
            <a:lvl1pPr marL="0" indent="0">
              <a:buNone/>
              <a:defRPr sz="3600" b="0" i="0">
                <a:solidFill>
                  <a:schemeClr val="bg2"/>
                </a:solidFill>
                <a:latin typeface="Proxima Nova Alt Light" charset="0"/>
                <a:ea typeface="Proxima Nova Alt Light" charset="0"/>
                <a:cs typeface="Proxima Nova Alt Light" charset="0"/>
              </a:defRPr>
            </a:lvl1pPr>
          </a:lstStyle>
          <a:p>
            <a:pPr lvl="0"/>
            <a:r>
              <a:rPr lang="en-US" dirty="0"/>
              <a:t>Body</a:t>
            </a:r>
          </a:p>
        </p:txBody>
      </p:sp>
      <p:sp>
        <p:nvSpPr>
          <p:cNvPr id="11" name="Text Placeholder 5"/>
          <p:cNvSpPr>
            <a:spLocks noGrp="1"/>
          </p:cNvSpPr>
          <p:nvPr>
            <p:ph type="body" sz="quarter" idx="15" hasCustomPrompt="1"/>
          </p:nvPr>
        </p:nvSpPr>
        <p:spPr>
          <a:xfrm>
            <a:off x="17519650" y="3473450"/>
            <a:ext cx="5724525" cy="1404938"/>
          </a:xfrm>
          <a:prstGeom prst="rect">
            <a:avLst/>
          </a:prstGeom>
          <a:solidFill>
            <a:srgbClr val="FBAD18"/>
          </a:solidFill>
        </p:spPr>
        <p:txBody>
          <a:bodyPr wrap="square" lIns="0" tIns="0" rIns="0" bIns="0" anchor="ctr" anchorCtr="1">
            <a:noAutofit/>
          </a:bodyPr>
          <a:lstStyle>
            <a:lvl1pPr marL="0" indent="0">
              <a:buNone/>
              <a:defRPr sz="3600" b="1" i="0" spc="300">
                <a:solidFill>
                  <a:schemeClr val="bg2"/>
                </a:solidFill>
                <a:latin typeface="Proxima Nova Alt Semibold" charset="0"/>
                <a:ea typeface="Proxima Nova Alt Semibold" charset="0"/>
                <a:cs typeface="Proxima Nova Alt Semibold" charset="0"/>
              </a:defRPr>
            </a:lvl1pPr>
          </a:lstStyle>
          <a:p>
            <a:pPr lvl="0"/>
            <a:r>
              <a:rPr lang="en-US" dirty="0"/>
              <a:t>HEADER 3</a:t>
            </a:r>
          </a:p>
        </p:txBody>
      </p:sp>
      <p:sp>
        <p:nvSpPr>
          <p:cNvPr id="12" name="Text Placeholder 7"/>
          <p:cNvSpPr>
            <a:spLocks noGrp="1"/>
          </p:cNvSpPr>
          <p:nvPr>
            <p:ph type="body" sz="quarter" idx="16" hasCustomPrompt="1"/>
          </p:nvPr>
        </p:nvSpPr>
        <p:spPr>
          <a:xfrm>
            <a:off x="17519650" y="4878388"/>
            <a:ext cx="5724525" cy="6156325"/>
          </a:xfrm>
          <a:prstGeom prst="rect">
            <a:avLst/>
          </a:prstGeom>
          <a:noFill/>
          <a:ln w="25400">
            <a:solidFill>
              <a:srgbClr val="FBAD18"/>
            </a:solidFill>
          </a:ln>
        </p:spPr>
        <p:txBody>
          <a:bodyPr lIns="360000" tIns="360000" rIns="360000" bIns="360000"/>
          <a:lstStyle>
            <a:lvl1pPr marL="0" indent="0">
              <a:buNone/>
              <a:defRPr sz="3600" b="0" i="0">
                <a:solidFill>
                  <a:schemeClr val="bg2"/>
                </a:solidFill>
                <a:latin typeface="Proxima Nova Alt Light" charset="0"/>
                <a:ea typeface="Proxima Nova Alt Light" charset="0"/>
                <a:cs typeface="Proxima Nova Alt Light" charset="0"/>
              </a:defRPr>
            </a:lvl1pPr>
          </a:lstStyle>
          <a:p>
            <a:pPr lvl="0"/>
            <a:r>
              <a:rPr lang="en-US" dirty="0"/>
              <a:t>Body</a:t>
            </a:r>
          </a:p>
        </p:txBody>
      </p:sp>
    </p:spTree>
    <p:extLst>
      <p:ext uri="{BB962C8B-B14F-4D97-AF65-F5344CB8AC3E}">
        <p14:creationId xmlns:p14="http://schemas.microsoft.com/office/powerpoint/2010/main" val="59651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3 header and text box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5"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6" name="Text Placeholder 5"/>
          <p:cNvSpPr>
            <a:spLocks noGrp="1"/>
          </p:cNvSpPr>
          <p:nvPr>
            <p:ph type="body" sz="quarter" idx="11" hasCustomPrompt="1"/>
          </p:nvPr>
        </p:nvSpPr>
        <p:spPr>
          <a:xfrm>
            <a:off x="1138238" y="3473449"/>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7" name="Text Placeholder 7"/>
          <p:cNvSpPr>
            <a:spLocks noGrp="1"/>
          </p:cNvSpPr>
          <p:nvPr>
            <p:ph type="body" sz="quarter" idx="12" hasCustomPrompt="1"/>
          </p:nvPr>
        </p:nvSpPr>
        <p:spPr>
          <a:xfrm>
            <a:off x="4840941" y="347345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6" name="Text Placeholder 5"/>
          <p:cNvSpPr>
            <a:spLocks noGrp="1"/>
          </p:cNvSpPr>
          <p:nvPr>
            <p:ph type="body" sz="quarter" idx="13" hasCustomPrompt="1"/>
          </p:nvPr>
        </p:nvSpPr>
        <p:spPr>
          <a:xfrm>
            <a:off x="1138238" y="6281738"/>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17" name="Text Placeholder 7"/>
          <p:cNvSpPr>
            <a:spLocks noGrp="1"/>
          </p:cNvSpPr>
          <p:nvPr>
            <p:ph type="body" sz="quarter" idx="14" hasCustomPrompt="1"/>
          </p:nvPr>
        </p:nvSpPr>
        <p:spPr>
          <a:xfrm>
            <a:off x="4840941" y="6281740"/>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8" name="Text Placeholder 5"/>
          <p:cNvSpPr>
            <a:spLocks noGrp="1"/>
          </p:cNvSpPr>
          <p:nvPr>
            <p:ph type="body" sz="quarter" idx="15" hasCustomPrompt="1"/>
          </p:nvPr>
        </p:nvSpPr>
        <p:spPr>
          <a:xfrm>
            <a:off x="1138238" y="9126537"/>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19" name="Text Placeholder 7"/>
          <p:cNvSpPr>
            <a:spLocks noGrp="1"/>
          </p:cNvSpPr>
          <p:nvPr>
            <p:ph type="body" sz="quarter" idx="16" hasCustomPrompt="1"/>
          </p:nvPr>
        </p:nvSpPr>
        <p:spPr>
          <a:xfrm>
            <a:off x="4840941" y="9126539"/>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Tree>
    <p:extLst>
      <p:ext uri="{BB962C8B-B14F-4D97-AF65-F5344CB8AC3E}">
        <p14:creationId xmlns:p14="http://schemas.microsoft.com/office/powerpoint/2010/main" val="86102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with 4 header and text box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5"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6" name="Text Placeholder 5"/>
          <p:cNvSpPr>
            <a:spLocks noGrp="1"/>
          </p:cNvSpPr>
          <p:nvPr>
            <p:ph type="body" sz="quarter" idx="11" hasCustomPrompt="1"/>
          </p:nvPr>
        </p:nvSpPr>
        <p:spPr>
          <a:xfrm>
            <a:off x="1138238" y="3473449"/>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7" name="Text Placeholder 7"/>
          <p:cNvSpPr>
            <a:spLocks noGrp="1"/>
          </p:cNvSpPr>
          <p:nvPr>
            <p:ph type="body" sz="quarter" idx="12" hasCustomPrompt="1"/>
          </p:nvPr>
        </p:nvSpPr>
        <p:spPr>
          <a:xfrm>
            <a:off x="4840941" y="347345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6" name="Text Placeholder 5"/>
          <p:cNvSpPr>
            <a:spLocks noGrp="1"/>
          </p:cNvSpPr>
          <p:nvPr>
            <p:ph type="body" sz="quarter" idx="13" hasCustomPrompt="1"/>
          </p:nvPr>
        </p:nvSpPr>
        <p:spPr>
          <a:xfrm>
            <a:off x="1138238" y="5657849"/>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17" name="Text Placeholder 7"/>
          <p:cNvSpPr>
            <a:spLocks noGrp="1"/>
          </p:cNvSpPr>
          <p:nvPr>
            <p:ph type="body" sz="quarter" idx="14" hasCustomPrompt="1"/>
          </p:nvPr>
        </p:nvSpPr>
        <p:spPr>
          <a:xfrm>
            <a:off x="4840941" y="565785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8" name="Text Placeholder 5"/>
          <p:cNvSpPr>
            <a:spLocks noGrp="1"/>
          </p:cNvSpPr>
          <p:nvPr>
            <p:ph type="body" sz="quarter" idx="15" hasCustomPrompt="1"/>
          </p:nvPr>
        </p:nvSpPr>
        <p:spPr>
          <a:xfrm>
            <a:off x="1138238" y="7842249"/>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19" name="Text Placeholder 7"/>
          <p:cNvSpPr>
            <a:spLocks noGrp="1"/>
          </p:cNvSpPr>
          <p:nvPr>
            <p:ph type="body" sz="quarter" idx="16" hasCustomPrompt="1"/>
          </p:nvPr>
        </p:nvSpPr>
        <p:spPr>
          <a:xfrm>
            <a:off x="4840941" y="784225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0" name="Text Placeholder 5"/>
          <p:cNvSpPr>
            <a:spLocks noGrp="1"/>
          </p:cNvSpPr>
          <p:nvPr>
            <p:ph type="body" sz="quarter" idx="17" hasCustomPrompt="1"/>
          </p:nvPr>
        </p:nvSpPr>
        <p:spPr>
          <a:xfrm>
            <a:off x="1138238" y="10026649"/>
            <a:ext cx="3702703" cy="1908175"/>
          </a:xfrm>
          <a:prstGeom prst="rect">
            <a:avLst/>
          </a:prstGeom>
          <a:solidFill>
            <a:srgbClr val="FBAD18"/>
          </a:solidFill>
        </p:spPr>
        <p:txBody>
          <a:bodyPr wrap="square" lIns="0" tIns="0" rIns="0" bIns="0" anchor="ctr" anchorCtr="1">
            <a:noAutofit/>
          </a:bodyPr>
          <a:lstStyle>
            <a:lvl1pPr marL="0" indent="0">
              <a:buNone/>
              <a:defRPr sz="3600" b="1" i="0" spc="0">
                <a:solidFill>
                  <a:schemeClr val="bg2"/>
                </a:solidFill>
                <a:latin typeface="Proxima Nova Alt Thin" charset="0"/>
                <a:ea typeface="Proxima Nova Alt Thin" charset="0"/>
                <a:cs typeface="Proxima Nova Alt Thin" charset="0"/>
              </a:defRPr>
            </a:lvl1pPr>
          </a:lstStyle>
          <a:p>
            <a:pPr lvl="0"/>
            <a:r>
              <a:rPr lang="en-US" dirty="0"/>
              <a:t>Header 1</a:t>
            </a:r>
          </a:p>
        </p:txBody>
      </p:sp>
      <p:sp>
        <p:nvSpPr>
          <p:cNvPr id="11" name="Text Placeholder 7"/>
          <p:cNvSpPr>
            <a:spLocks noGrp="1"/>
          </p:cNvSpPr>
          <p:nvPr>
            <p:ph type="body" sz="quarter" idx="18" hasCustomPrompt="1"/>
          </p:nvPr>
        </p:nvSpPr>
        <p:spPr>
          <a:xfrm>
            <a:off x="4840941" y="1002665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Tree>
    <p:extLst>
      <p:ext uri="{BB962C8B-B14F-4D97-AF65-F5344CB8AC3E}">
        <p14:creationId xmlns:p14="http://schemas.microsoft.com/office/powerpoint/2010/main" val="131698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4 icons and text box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5"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7" name="Text Placeholder 7"/>
          <p:cNvSpPr>
            <a:spLocks noGrp="1"/>
          </p:cNvSpPr>
          <p:nvPr>
            <p:ph type="body" sz="quarter" idx="12" hasCustomPrompt="1"/>
          </p:nvPr>
        </p:nvSpPr>
        <p:spPr>
          <a:xfrm>
            <a:off x="4052421" y="2961336"/>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8" name="Picture Placeholder 7"/>
          <p:cNvSpPr>
            <a:spLocks noGrp="1"/>
          </p:cNvSpPr>
          <p:nvPr>
            <p:ph type="pic" sz="quarter" idx="13" hasCustomPrompt="1"/>
          </p:nvPr>
        </p:nvSpPr>
        <p:spPr>
          <a:xfrm>
            <a:off x="1138238" y="2961335"/>
            <a:ext cx="2879725" cy="1908175"/>
          </a:xfrm>
          <a:prstGeom prst="rect">
            <a:avLst/>
          </a:prstGeom>
          <a:solidFill>
            <a:srgbClr val="FBAD18"/>
          </a:solidFill>
        </p:spPr>
        <p:txBody>
          <a:bodyPr/>
          <a:lstStyle>
            <a:lvl1pPr marL="0" indent="0" algn="ctr">
              <a:buNone/>
              <a:defRPr sz="4800" b="0" i="0">
                <a:solidFill>
                  <a:schemeClr val="bg2"/>
                </a:solidFill>
                <a:latin typeface="Proxima Nova Alt Light" charset="0"/>
                <a:ea typeface="Proxima Nova Alt Light" charset="0"/>
                <a:cs typeface="Proxima Nova Alt Light" charset="0"/>
              </a:defRPr>
            </a:lvl1pPr>
          </a:lstStyle>
          <a:p>
            <a:r>
              <a:rPr lang="en-US" dirty="0"/>
              <a:t>Icon</a:t>
            </a:r>
          </a:p>
        </p:txBody>
      </p:sp>
      <p:sp>
        <p:nvSpPr>
          <p:cNvPr id="13" name="Text Placeholder 7"/>
          <p:cNvSpPr>
            <a:spLocks noGrp="1"/>
          </p:cNvSpPr>
          <p:nvPr>
            <p:ph type="body" sz="quarter" idx="14" hasCustomPrompt="1"/>
          </p:nvPr>
        </p:nvSpPr>
        <p:spPr>
          <a:xfrm>
            <a:off x="4052421" y="5301311"/>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14" name="Picture Placeholder 7"/>
          <p:cNvSpPr>
            <a:spLocks noGrp="1"/>
          </p:cNvSpPr>
          <p:nvPr>
            <p:ph type="pic" sz="quarter" idx="15" hasCustomPrompt="1"/>
          </p:nvPr>
        </p:nvSpPr>
        <p:spPr>
          <a:xfrm>
            <a:off x="1138238" y="5301310"/>
            <a:ext cx="2879725" cy="1908175"/>
          </a:xfrm>
          <a:prstGeom prst="rect">
            <a:avLst/>
          </a:prstGeom>
          <a:solidFill>
            <a:srgbClr val="FBAD18"/>
          </a:solidFill>
        </p:spPr>
        <p:txBody>
          <a:bodyPr/>
          <a:lstStyle>
            <a:lvl1pPr marL="0" indent="0" algn="ctr">
              <a:buNone/>
              <a:defRPr sz="4800" b="0" i="0">
                <a:solidFill>
                  <a:schemeClr val="bg2"/>
                </a:solidFill>
                <a:latin typeface="Proxima Nova Alt Light" charset="0"/>
                <a:ea typeface="Proxima Nova Alt Light" charset="0"/>
                <a:cs typeface="Proxima Nova Alt Light" charset="0"/>
              </a:defRPr>
            </a:lvl1pPr>
          </a:lstStyle>
          <a:p>
            <a:r>
              <a:rPr lang="en-US" dirty="0"/>
              <a:t>Icon</a:t>
            </a:r>
          </a:p>
        </p:txBody>
      </p:sp>
      <p:sp>
        <p:nvSpPr>
          <p:cNvPr id="15" name="Text Placeholder 7"/>
          <p:cNvSpPr>
            <a:spLocks noGrp="1"/>
          </p:cNvSpPr>
          <p:nvPr>
            <p:ph type="body" sz="quarter" idx="16" hasCustomPrompt="1"/>
          </p:nvPr>
        </p:nvSpPr>
        <p:spPr>
          <a:xfrm>
            <a:off x="4052421" y="7660336"/>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20" name="Picture Placeholder 7"/>
          <p:cNvSpPr>
            <a:spLocks noGrp="1"/>
          </p:cNvSpPr>
          <p:nvPr>
            <p:ph type="pic" sz="quarter" idx="17" hasCustomPrompt="1"/>
          </p:nvPr>
        </p:nvSpPr>
        <p:spPr>
          <a:xfrm>
            <a:off x="1138238" y="7660335"/>
            <a:ext cx="2879725" cy="1908175"/>
          </a:xfrm>
          <a:prstGeom prst="rect">
            <a:avLst/>
          </a:prstGeom>
          <a:solidFill>
            <a:srgbClr val="FBAD18"/>
          </a:solidFill>
        </p:spPr>
        <p:txBody>
          <a:bodyPr/>
          <a:lstStyle>
            <a:lvl1pPr marL="0" indent="0" algn="ctr">
              <a:buNone/>
              <a:defRPr sz="4800" b="0" i="0">
                <a:solidFill>
                  <a:schemeClr val="bg2"/>
                </a:solidFill>
                <a:latin typeface="Proxima Nova Alt Light" charset="0"/>
                <a:ea typeface="Proxima Nova Alt Light" charset="0"/>
                <a:cs typeface="Proxima Nova Alt Light" charset="0"/>
              </a:defRPr>
            </a:lvl1pPr>
          </a:lstStyle>
          <a:p>
            <a:r>
              <a:rPr lang="en-US" dirty="0"/>
              <a:t>Icon</a:t>
            </a:r>
          </a:p>
        </p:txBody>
      </p:sp>
      <p:sp>
        <p:nvSpPr>
          <p:cNvPr id="21" name="Text Placeholder 7"/>
          <p:cNvSpPr>
            <a:spLocks noGrp="1"/>
          </p:cNvSpPr>
          <p:nvPr>
            <p:ph type="body" sz="quarter" idx="18" hasCustomPrompt="1"/>
          </p:nvPr>
        </p:nvSpPr>
        <p:spPr>
          <a:xfrm>
            <a:off x="4052421" y="10017774"/>
            <a:ext cx="15558434" cy="1908174"/>
          </a:xfrm>
          <a:prstGeom prst="rect">
            <a:avLst/>
          </a:prstGeom>
          <a:noFill/>
          <a:ln w="25400">
            <a:solidFill>
              <a:srgbClr val="FBAD18"/>
            </a:solidFill>
          </a:ln>
        </p:spPr>
        <p:txBody>
          <a:bodyPr lIns="360000" tIns="360000" rIns="360000" bIns="360000"/>
          <a:lstStyle>
            <a:lvl1pPr marL="0" indent="0">
              <a:buNone/>
              <a:defRPr sz="3600" b="0" i="0" baseline="0">
                <a:solidFill>
                  <a:schemeClr val="bg2"/>
                </a:solidFill>
                <a:latin typeface="Proxima Nova Alt Light" charset="0"/>
                <a:ea typeface="Proxima Nova Alt Light" charset="0"/>
                <a:cs typeface="Proxima Nova Alt Light" charset="0"/>
              </a:defRPr>
            </a:lvl1pPr>
          </a:lstStyle>
          <a:p>
            <a:pPr lvl="0"/>
            <a:r>
              <a:rPr lang="en-US" dirty="0"/>
              <a:t>Add body copy</a:t>
            </a:r>
          </a:p>
        </p:txBody>
      </p:sp>
      <p:sp>
        <p:nvSpPr>
          <p:cNvPr id="22" name="Picture Placeholder 7"/>
          <p:cNvSpPr>
            <a:spLocks noGrp="1"/>
          </p:cNvSpPr>
          <p:nvPr>
            <p:ph type="pic" sz="quarter" idx="19" hasCustomPrompt="1"/>
          </p:nvPr>
        </p:nvSpPr>
        <p:spPr>
          <a:xfrm>
            <a:off x="1138238" y="10017773"/>
            <a:ext cx="2879725" cy="1908175"/>
          </a:xfrm>
          <a:prstGeom prst="rect">
            <a:avLst/>
          </a:prstGeom>
          <a:solidFill>
            <a:srgbClr val="FBAD18"/>
          </a:solidFill>
        </p:spPr>
        <p:txBody>
          <a:bodyPr/>
          <a:lstStyle>
            <a:lvl1pPr marL="0" indent="0" algn="ctr">
              <a:buNone/>
              <a:defRPr sz="4800" b="0" i="0">
                <a:solidFill>
                  <a:schemeClr val="bg2"/>
                </a:solidFill>
                <a:latin typeface="Proxima Nova Alt Light" charset="0"/>
                <a:ea typeface="Proxima Nova Alt Light" charset="0"/>
                <a:cs typeface="Proxima Nova Alt Light" charset="0"/>
              </a:defRPr>
            </a:lvl1pPr>
          </a:lstStyle>
          <a:p>
            <a:r>
              <a:rPr lang="en-US" dirty="0"/>
              <a:t>Icon</a:t>
            </a:r>
          </a:p>
        </p:txBody>
      </p:sp>
    </p:spTree>
    <p:extLst>
      <p:ext uri="{BB962C8B-B14F-4D97-AF65-F5344CB8AC3E}">
        <p14:creationId xmlns:p14="http://schemas.microsoft.com/office/powerpoint/2010/main" val="1369133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Tree>
    <p:extLst>
      <p:ext uri="{BB962C8B-B14F-4D97-AF65-F5344CB8AC3E}">
        <p14:creationId xmlns:p14="http://schemas.microsoft.com/office/powerpoint/2010/main" val="1509878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3 image and header + White 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38238" y="12512205"/>
            <a:ext cx="8077200" cy="482600"/>
          </a:xfrm>
          <a:prstGeom prst="rect">
            <a:avLst/>
          </a:prstGeom>
        </p:spPr>
      </p:pic>
      <p:pic>
        <p:nvPicPr>
          <p:cNvPr id="6" name="Picture 5"/>
          <p:cNvPicPr>
            <a:picLocks noChangeAspect="1"/>
          </p:cNvPicPr>
          <p:nvPr userDrawn="1"/>
        </p:nvPicPr>
        <p:blipFill>
          <a:blip r:embed="rId3"/>
          <a:stretch>
            <a:fillRect/>
          </a:stretch>
        </p:blipFill>
        <p:spPr>
          <a:xfrm>
            <a:off x="9999425" y="12655681"/>
            <a:ext cx="4152900" cy="355600"/>
          </a:xfrm>
          <a:prstGeom prst="rect">
            <a:avLst/>
          </a:prstGeom>
        </p:spPr>
      </p:pic>
      <p:pic>
        <p:nvPicPr>
          <p:cNvPr id="7" name="Picture 6"/>
          <p:cNvPicPr>
            <a:picLocks noChangeAspect="1"/>
          </p:cNvPicPr>
          <p:nvPr userDrawn="1"/>
        </p:nvPicPr>
        <p:blipFill>
          <a:blip r:embed="rId4"/>
          <a:stretch>
            <a:fillRect/>
          </a:stretch>
        </p:blipFill>
        <p:spPr>
          <a:xfrm>
            <a:off x="14855825" y="12655681"/>
            <a:ext cx="3251200" cy="317500"/>
          </a:xfrm>
          <a:prstGeom prst="rect">
            <a:avLst/>
          </a:prstGeom>
        </p:spPr>
      </p:pic>
      <p:sp>
        <p:nvSpPr>
          <p:cNvPr id="9"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rgbClr val="212934"/>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10" name="Picture Placeholder 5"/>
          <p:cNvSpPr>
            <a:spLocks noGrp="1"/>
          </p:cNvSpPr>
          <p:nvPr>
            <p:ph type="pic" sz="quarter" idx="11" hasCustomPrompt="1"/>
          </p:nvPr>
        </p:nvSpPr>
        <p:spPr>
          <a:xfrm>
            <a:off x="1138238" y="5543185"/>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1</a:t>
            </a:r>
          </a:p>
        </p:txBody>
      </p:sp>
      <p:sp>
        <p:nvSpPr>
          <p:cNvPr id="11" name="Picture Placeholder 5"/>
          <p:cNvSpPr>
            <a:spLocks noGrp="1"/>
          </p:cNvSpPr>
          <p:nvPr>
            <p:ph type="pic" sz="quarter" idx="12" hasCustomPrompt="1"/>
          </p:nvPr>
        </p:nvSpPr>
        <p:spPr>
          <a:xfrm>
            <a:off x="9049717" y="5543185"/>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2</a:t>
            </a:r>
          </a:p>
        </p:txBody>
      </p:sp>
      <p:sp>
        <p:nvSpPr>
          <p:cNvPr id="12" name="Picture Placeholder 5"/>
          <p:cNvSpPr>
            <a:spLocks noGrp="1"/>
          </p:cNvSpPr>
          <p:nvPr>
            <p:ph type="pic" sz="quarter" idx="13" hasCustomPrompt="1"/>
          </p:nvPr>
        </p:nvSpPr>
        <p:spPr>
          <a:xfrm>
            <a:off x="16961196" y="5543185"/>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3</a:t>
            </a:r>
          </a:p>
        </p:txBody>
      </p:sp>
      <p:sp>
        <p:nvSpPr>
          <p:cNvPr id="13" name="Text Placeholder 5"/>
          <p:cNvSpPr>
            <a:spLocks noGrp="1"/>
          </p:cNvSpPr>
          <p:nvPr>
            <p:ph type="body" sz="quarter" idx="14" hasCustomPrompt="1"/>
          </p:nvPr>
        </p:nvSpPr>
        <p:spPr>
          <a:xfrm>
            <a:off x="1138238" y="3978275"/>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a:t>HEADER 1</a:t>
            </a:r>
            <a:endParaRPr lang="en-US" dirty="0"/>
          </a:p>
        </p:txBody>
      </p:sp>
      <p:sp>
        <p:nvSpPr>
          <p:cNvPr id="14" name="Text Placeholder 5"/>
          <p:cNvSpPr>
            <a:spLocks noGrp="1"/>
          </p:cNvSpPr>
          <p:nvPr>
            <p:ph type="body" sz="quarter" idx="15" hasCustomPrompt="1"/>
          </p:nvPr>
        </p:nvSpPr>
        <p:spPr>
          <a:xfrm>
            <a:off x="9049717" y="3978275"/>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dirty="0"/>
              <a:t>HEADER 2</a:t>
            </a:r>
          </a:p>
        </p:txBody>
      </p:sp>
      <p:sp>
        <p:nvSpPr>
          <p:cNvPr id="15" name="Text Placeholder 5"/>
          <p:cNvSpPr>
            <a:spLocks noGrp="1"/>
          </p:cNvSpPr>
          <p:nvPr>
            <p:ph type="body" sz="quarter" idx="16" hasCustomPrompt="1"/>
          </p:nvPr>
        </p:nvSpPr>
        <p:spPr>
          <a:xfrm>
            <a:off x="16961196" y="3978275"/>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dirty="0"/>
              <a:t>HEADER 3</a:t>
            </a:r>
          </a:p>
        </p:txBody>
      </p:sp>
      <p:cxnSp>
        <p:nvCxnSpPr>
          <p:cNvPr id="16" name="Straight Connector 15"/>
          <p:cNvCxnSpPr/>
          <p:nvPr userDrawn="1"/>
        </p:nvCxnSpPr>
        <p:spPr>
          <a:xfrm>
            <a:off x="24333199" y="-185531"/>
            <a:ext cx="0" cy="14087061"/>
          </a:xfrm>
          <a:prstGeom prst="line">
            <a:avLst/>
          </a:prstGeom>
          <a:ln w="114300">
            <a:solidFill>
              <a:srgbClr val="FBAD18"/>
            </a:solidFill>
          </a:ln>
        </p:spPr>
        <p:style>
          <a:lnRef idx="1">
            <a:schemeClr val="accent1"/>
          </a:lnRef>
          <a:fillRef idx="0">
            <a:schemeClr val="accent1"/>
          </a:fillRef>
          <a:effectRef idx="0">
            <a:schemeClr val="accent1"/>
          </a:effectRef>
          <a:fontRef idx="minor">
            <a:schemeClr val="tx1"/>
          </a:fontRef>
        </p:style>
      </p:cxnSp>
      <p:sp>
        <p:nvSpPr>
          <p:cNvPr id="17" name="Slide Number Placeholder 2"/>
          <p:cNvSpPr>
            <a:spLocks noGrp="1"/>
          </p:cNvSpPr>
          <p:nvPr>
            <p:ph type="sldNum" sz="quarter" idx="10"/>
          </p:nvPr>
        </p:nvSpPr>
        <p:spPr>
          <a:xfrm>
            <a:off x="21156613" y="12438063"/>
            <a:ext cx="2087562" cy="468312"/>
          </a:xfrm>
        </p:spPr>
        <p:txBody>
          <a:bodyPr/>
          <a:lstStyle>
            <a:lvl1pPr>
              <a:defRPr>
                <a:solidFill>
                  <a:srgbClr val="212934"/>
                </a:solidFill>
              </a:defRPr>
            </a:lvl1pPr>
          </a:lstStyle>
          <a:p>
            <a:fld id="{11480FAD-3E02-7943-9389-76D2F37DE0F0}" type="slidenum">
              <a:rPr lang="en-US" smtClean="0"/>
              <a:pPr/>
              <a:t>‹#›</a:t>
            </a:fld>
            <a:endParaRPr lang="en-US" dirty="0"/>
          </a:p>
        </p:txBody>
      </p:sp>
    </p:spTree>
    <p:extLst>
      <p:ext uri="{BB962C8B-B14F-4D97-AF65-F5344CB8AC3E}">
        <p14:creationId xmlns:p14="http://schemas.microsoft.com/office/powerpoint/2010/main" val="15455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anim calcmode="lin" valueType="num">
                                      <p:cBhvr>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anim calcmode="lin" valueType="num">
                                      <p:cBhvr>
                                        <p:cTn id="2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anim calcmode="lin" valueType="num">
                                      <p:cBhvr>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anim calcmode="lin" valueType="num">
                                      <p:cBhvr>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anim calcmode="lin" valueType="num">
                                      <p:cBhvr>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bldLvl="5"/>
      <p:bldP spid="11" grpId="0" build="allAtOnce"/>
      <p:bldP spid="12" grpId="0" build="allAtOnce"/>
      <p:bldP spid="13" grpId="0" build="allAtOnce" bldLvl="5">
        <p:tmplLst>
          <p:tmpl lvl="1">
            <p:tnLst>
              <p:par>
                <p:cTn presetID="42"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allAtOnce">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allAtOnce">
        <p:tmplLst>
          <p:tmpl lvl="1">
            <p:tnLst>
              <p:par>
                <p:cTn presetID="42"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White 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212934"/>
                </a:solidFill>
              </a:defRPr>
            </a:lvl1pPr>
          </a:lstStyle>
          <a:p>
            <a:fld id="{11480FAD-3E02-7943-9389-76D2F37DE0F0}"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138238" y="12512205"/>
            <a:ext cx="8077200" cy="482600"/>
          </a:xfrm>
          <a:prstGeom prst="rect">
            <a:avLst/>
          </a:prstGeom>
        </p:spPr>
      </p:pic>
      <p:pic>
        <p:nvPicPr>
          <p:cNvPr id="5" name="Picture 4"/>
          <p:cNvPicPr>
            <a:picLocks noChangeAspect="1"/>
          </p:cNvPicPr>
          <p:nvPr userDrawn="1"/>
        </p:nvPicPr>
        <p:blipFill>
          <a:blip r:embed="rId3"/>
          <a:stretch>
            <a:fillRect/>
          </a:stretch>
        </p:blipFill>
        <p:spPr>
          <a:xfrm>
            <a:off x="9999425" y="12655681"/>
            <a:ext cx="4152900" cy="355600"/>
          </a:xfrm>
          <a:prstGeom prst="rect">
            <a:avLst/>
          </a:prstGeom>
        </p:spPr>
      </p:pic>
      <p:pic>
        <p:nvPicPr>
          <p:cNvPr id="6" name="Picture 5"/>
          <p:cNvPicPr>
            <a:picLocks noChangeAspect="1"/>
          </p:cNvPicPr>
          <p:nvPr userDrawn="1"/>
        </p:nvPicPr>
        <p:blipFill>
          <a:blip r:embed="rId4"/>
          <a:stretch>
            <a:fillRect/>
          </a:stretch>
        </p:blipFill>
        <p:spPr>
          <a:xfrm>
            <a:off x="14855825" y="12655681"/>
            <a:ext cx="3251200" cy="317500"/>
          </a:xfrm>
          <a:prstGeom prst="rect">
            <a:avLst/>
          </a:prstGeom>
        </p:spPr>
      </p:pic>
      <p:sp>
        <p:nvSpPr>
          <p:cNvPr id="7"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rgbClr val="212934"/>
                </a:solidFill>
                <a:latin typeface="Proxima Nova Alt" charset="0"/>
                <a:ea typeface="Proxima Nova Alt" charset="0"/>
                <a:cs typeface="Proxima Nova Alt" charset="0"/>
              </a:defRPr>
            </a:lvl1pPr>
          </a:lstStyle>
          <a:p>
            <a:r>
              <a:rPr lang="en-GB" dirty="0"/>
              <a:t>Click to edit Master title style</a:t>
            </a:r>
            <a:endParaRPr lang="en-US" dirty="0"/>
          </a:p>
        </p:txBody>
      </p:sp>
      <p:cxnSp>
        <p:nvCxnSpPr>
          <p:cNvPr id="14" name="Straight Connector 13"/>
          <p:cNvCxnSpPr/>
          <p:nvPr userDrawn="1"/>
        </p:nvCxnSpPr>
        <p:spPr>
          <a:xfrm>
            <a:off x="24333199" y="-185531"/>
            <a:ext cx="0" cy="14087061"/>
          </a:xfrm>
          <a:prstGeom prst="line">
            <a:avLst/>
          </a:prstGeom>
          <a:ln w="114300">
            <a:solidFill>
              <a:srgbClr val="FBAD1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7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KY-DetailedCover">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 name="Shape 16"/>
          <p:cNvSpPr/>
          <p:nvPr/>
        </p:nvSpPr>
        <p:spPr>
          <a:xfrm>
            <a:off x="-75319" y="-37651"/>
            <a:ext cx="10516590" cy="13791302"/>
          </a:xfrm>
          <a:prstGeom prst="rect">
            <a:avLst/>
          </a:prstGeom>
          <a:solidFill>
            <a:schemeClr val="accent1"/>
          </a:solidFill>
          <a:ln w="12700">
            <a:miter lim="400000"/>
          </a:ln>
        </p:spPr>
        <p:txBody>
          <a:bodyPr lIns="45716" rIns="45716" anchor="ctr"/>
          <a:lstStyle/>
          <a:p>
            <a:pPr lvl="0" defTabSz="914309">
              <a:defRPr sz="1400">
                <a:solidFill>
                  <a:srgbClr val="000000"/>
                </a:solidFill>
                <a:latin typeface="Arial"/>
                <a:ea typeface="Arial"/>
                <a:cs typeface="Arial"/>
                <a:sym typeface="Arial"/>
              </a:defRPr>
            </a:pPr>
            <a:endParaRPr sz="1400"/>
          </a:p>
        </p:txBody>
      </p:sp>
      <p:pic>
        <p:nvPicPr>
          <p:cNvPr id="4" name="Picture 3" descr="UNIV_LOCKUP-PADDED-RGB-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68" y="1351804"/>
            <a:ext cx="10586278" cy="11050856"/>
          </a:xfrm>
          <a:prstGeom prst="rect">
            <a:avLst/>
          </a:prstGeom>
        </p:spPr>
      </p:pic>
      <p:sp>
        <p:nvSpPr>
          <p:cNvPr id="15" name="Shape 15"/>
          <p:cNvSpPr/>
          <p:nvPr/>
        </p:nvSpPr>
        <p:spPr>
          <a:xfrm>
            <a:off x="10441271" y="-37651"/>
            <a:ext cx="13941142" cy="13791302"/>
          </a:xfrm>
          <a:prstGeom prst="rect">
            <a:avLst/>
          </a:prstGeom>
          <a:solidFill>
            <a:srgbClr val="191E27"/>
          </a:solidFill>
          <a:ln w="12700">
            <a:miter lim="400000"/>
          </a:ln>
        </p:spPr>
        <p:txBody>
          <a:bodyPr lIns="45716" rIns="45716" anchor="ctr"/>
          <a:lstStyle/>
          <a:p>
            <a:pPr lvl="0" defTabSz="914309">
              <a:defRPr sz="1400">
                <a:solidFill>
                  <a:srgbClr val="000000"/>
                </a:solidFill>
                <a:latin typeface="Arial"/>
                <a:ea typeface="Arial"/>
                <a:cs typeface="Arial"/>
                <a:sym typeface="Arial"/>
              </a:defRPr>
            </a:pPr>
            <a:endParaRPr sz="1400"/>
          </a:p>
        </p:txBody>
      </p:sp>
      <p:sp>
        <p:nvSpPr>
          <p:cNvPr id="3" name="Title 2"/>
          <p:cNvSpPr>
            <a:spLocks noGrp="1"/>
          </p:cNvSpPr>
          <p:nvPr>
            <p:ph type="title" hasCustomPrompt="1"/>
          </p:nvPr>
        </p:nvSpPr>
        <p:spPr>
          <a:xfrm>
            <a:off x="11594527" y="2299520"/>
            <a:ext cx="10865550" cy="4060427"/>
          </a:xfrm>
          <a:prstGeom prst="rect">
            <a:avLst/>
          </a:prstGeom>
        </p:spPr>
        <p:txBody>
          <a:bodyPr vert="horz" anchor="b" anchorCtr="0">
            <a:noAutofit/>
          </a:bodyPr>
          <a:lstStyle>
            <a:lvl1pPr algn="l">
              <a:defRPr baseline="0">
                <a:solidFill>
                  <a:srgbClr val="F9F9F9"/>
                </a:solidFill>
              </a:defRPr>
            </a:lvl1pPr>
          </a:lstStyle>
          <a:p>
            <a:r>
              <a:rPr lang="en-US" dirty="0"/>
              <a:t>Real-time Advertising</a:t>
            </a:r>
          </a:p>
        </p:txBody>
      </p:sp>
      <p:sp>
        <p:nvSpPr>
          <p:cNvPr id="8" name="Text Placeholder 7"/>
          <p:cNvSpPr>
            <a:spLocks noGrp="1"/>
          </p:cNvSpPr>
          <p:nvPr>
            <p:ph type="body" sz="quarter" idx="10" hasCustomPrompt="1"/>
          </p:nvPr>
        </p:nvSpPr>
        <p:spPr>
          <a:xfrm>
            <a:off x="11576541" y="6359946"/>
            <a:ext cx="10883536" cy="914400"/>
          </a:xfrm>
        </p:spPr>
        <p:txBody>
          <a:bodyPr vert="horz" anchor="b" anchorCtr="0">
            <a:noAutofit/>
          </a:bodyPr>
          <a:lstStyle>
            <a:lvl1pPr>
              <a:defRPr>
                <a:solidFill>
                  <a:srgbClr val="F9F9F9"/>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July 16, 2015</a:t>
            </a:r>
          </a:p>
        </p:txBody>
      </p:sp>
      <p:sp>
        <p:nvSpPr>
          <p:cNvPr id="10" name="Text Placeholder 9"/>
          <p:cNvSpPr>
            <a:spLocks noGrp="1"/>
          </p:cNvSpPr>
          <p:nvPr>
            <p:ph type="body" sz="quarter" idx="11" hasCustomPrompt="1"/>
          </p:nvPr>
        </p:nvSpPr>
        <p:spPr>
          <a:xfrm>
            <a:off x="11576885" y="11213038"/>
            <a:ext cx="5157804" cy="1163637"/>
          </a:xfrm>
        </p:spPr>
        <p:txBody>
          <a:bodyPr vert="horz">
            <a:noAutofit/>
          </a:bodyPr>
          <a:lstStyle>
            <a:lvl1pPr>
              <a:lnSpc>
                <a:spcPts val="4000"/>
              </a:lnSpc>
              <a:defRPr sz="3600" b="0" i="0" spc="50" baseline="0">
                <a:solidFill>
                  <a:srgbClr val="B4FEFF"/>
                </a:solidFill>
                <a:latin typeface="Arial"/>
                <a:cs typeface="Arial"/>
              </a:defRPr>
            </a:lvl1pPr>
            <a:lvl2pPr>
              <a:lnSpc>
                <a:spcPts val="3400"/>
              </a:lnSpc>
              <a:defRPr sz="2000" spc="50">
                <a:solidFill>
                  <a:schemeClr val="bg2"/>
                </a:solidFill>
                <a:latin typeface="Proxima Nova Thin"/>
              </a:defRPr>
            </a:lvl2pPr>
            <a:lvl3pPr>
              <a:lnSpc>
                <a:spcPts val="3400"/>
              </a:lnSpc>
              <a:defRPr sz="2000" spc="50">
                <a:solidFill>
                  <a:schemeClr val="bg2"/>
                </a:solidFill>
                <a:latin typeface="Proxima Nova Thin"/>
              </a:defRPr>
            </a:lvl3pPr>
            <a:lvl4pPr>
              <a:lnSpc>
                <a:spcPts val="3400"/>
              </a:lnSpc>
              <a:defRPr sz="2000" spc="50">
                <a:solidFill>
                  <a:schemeClr val="bg2"/>
                </a:solidFill>
                <a:latin typeface="Proxima Nova Thin"/>
              </a:defRPr>
            </a:lvl4pPr>
            <a:lvl5pPr>
              <a:lnSpc>
                <a:spcPts val="3400"/>
              </a:lnSpc>
              <a:defRPr sz="2000" spc="50">
                <a:solidFill>
                  <a:schemeClr val="bg2"/>
                </a:solidFill>
                <a:latin typeface="Proxima Nova Thin"/>
              </a:defRPr>
            </a:lvl5pPr>
          </a:lstStyle>
          <a:p>
            <a:pPr lvl="0"/>
            <a:r>
              <a:rPr lang="en-US" dirty="0"/>
              <a:t>Present Name                                  Presenter Title</a:t>
            </a:r>
          </a:p>
        </p:txBody>
      </p:sp>
      <p:sp>
        <p:nvSpPr>
          <p:cNvPr id="20" name="Text Placeholder 9"/>
          <p:cNvSpPr>
            <a:spLocks noGrp="1"/>
          </p:cNvSpPr>
          <p:nvPr>
            <p:ph type="body" sz="quarter" idx="12" hasCustomPrompt="1"/>
          </p:nvPr>
        </p:nvSpPr>
        <p:spPr>
          <a:xfrm>
            <a:off x="17498028" y="11213038"/>
            <a:ext cx="4962049" cy="1163637"/>
          </a:xfrm>
        </p:spPr>
        <p:txBody>
          <a:bodyPr vert="horz">
            <a:noAutofit/>
          </a:bodyPr>
          <a:lstStyle>
            <a:lvl1pPr>
              <a:lnSpc>
                <a:spcPts val="4000"/>
              </a:lnSpc>
              <a:defRPr sz="3600" b="0" i="0" spc="50" baseline="0">
                <a:solidFill>
                  <a:srgbClr val="B4FEFF"/>
                </a:solidFill>
                <a:latin typeface="Arial"/>
                <a:cs typeface="Arial"/>
              </a:defRPr>
            </a:lvl1pPr>
            <a:lvl2pPr>
              <a:lnSpc>
                <a:spcPts val="3400"/>
              </a:lnSpc>
              <a:defRPr sz="2000" spc="50">
                <a:solidFill>
                  <a:schemeClr val="bg2"/>
                </a:solidFill>
                <a:latin typeface="Proxima Nova Thin"/>
              </a:defRPr>
            </a:lvl2pPr>
            <a:lvl3pPr>
              <a:lnSpc>
                <a:spcPts val="3400"/>
              </a:lnSpc>
              <a:defRPr sz="2000" spc="50">
                <a:solidFill>
                  <a:schemeClr val="bg2"/>
                </a:solidFill>
                <a:latin typeface="Proxima Nova Thin"/>
              </a:defRPr>
            </a:lvl3pPr>
            <a:lvl4pPr>
              <a:lnSpc>
                <a:spcPts val="3400"/>
              </a:lnSpc>
              <a:defRPr sz="2000" spc="50">
                <a:solidFill>
                  <a:schemeClr val="bg2"/>
                </a:solidFill>
                <a:latin typeface="Proxima Nova Thin"/>
              </a:defRPr>
            </a:lvl4pPr>
            <a:lvl5pPr>
              <a:lnSpc>
                <a:spcPts val="3400"/>
              </a:lnSpc>
              <a:defRPr sz="2000" spc="50">
                <a:solidFill>
                  <a:schemeClr val="bg2"/>
                </a:solidFill>
                <a:latin typeface="Proxima Nova Thin"/>
              </a:defRPr>
            </a:lvl5pPr>
          </a:lstStyle>
          <a:p>
            <a:pPr lvl="0"/>
            <a:r>
              <a:rPr lang="en-US" dirty="0"/>
              <a:t>Presenter Name                              Presenter Title</a:t>
            </a:r>
          </a:p>
        </p:txBody>
      </p:sp>
      <p:sp>
        <p:nvSpPr>
          <p:cNvPr id="12" name="Picture Placeholder 11"/>
          <p:cNvSpPr>
            <a:spLocks noGrp="1"/>
          </p:cNvSpPr>
          <p:nvPr>
            <p:ph type="pic" sz="quarter" idx="13" hasCustomPrompt="1"/>
          </p:nvPr>
        </p:nvSpPr>
        <p:spPr>
          <a:xfrm>
            <a:off x="11576885" y="7998696"/>
            <a:ext cx="2414348" cy="2324567"/>
          </a:xfrm>
          <a:noFill/>
          <a:ln>
            <a:noFill/>
          </a:ln>
        </p:spPr>
        <p:txBody>
          <a:bodyPr vert="horz">
            <a:normAutofit/>
          </a:bodyPr>
          <a:lstStyle>
            <a:lvl1pPr algn="ctr">
              <a:lnSpc>
                <a:spcPts val="2800"/>
              </a:lnSpc>
              <a:defRPr sz="2000">
                <a:solidFill>
                  <a:srgbClr val="F9F9F9"/>
                </a:solidFill>
              </a:defRPr>
            </a:lvl1pPr>
          </a:lstStyle>
          <a:p>
            <a:r>
              <a:rPr lang="en-US" dirty="0"/>
              <a:t>Click icon to add an IMAGE of presenter.</a:t>
            </a:r>
          </a:p>
        </p:txBody>
      </p:sp>
      <p:sp>
        <p:nvSpPr>
          <p:cNvPr id="21" name="Picture Placeholder 11"/>
          <p:cNvSpPr>
            <a:spLocks noGrp="1"/>
          </p:cNvSpPr>
          <p:nvPr>
            <p:ph type="pic" sz="quarter" idx="14" hasCustomPrompt="1"/>
          </p:nvPr>
        </p:nvSpPr>
        <p:spPr>
          <a:xfrm>
            <a:off x="17498028" y="7998696"/>
            <a:ext cx="2414348" cy="2324567"/>
          </a:xfrm>
          <a:noFill/>
          <a:ln>
            <a:noFill/>
          </a:ln>
        </p:spPr>
        <p:txBody>
          <a:bodyPr vert="horz">
            <a:normAutofit/>
          </a:bodyPr>
          <a:lstStyle>
            <a:lvl1pPr algn="ctr">
              <a:lnSpc>
                <a:spcPts val="2800"/>
              </a:lnSpc>
              <a:defRPr sz="2000" baseline="0">
                <a:solidFill>
                  <a:srgbClr val="F9F9F9"/>
                </a:solidFill>
              </a:defRPr>
            </a:lvl1pPr>
          </a:lstStyle>
          <a:p>
            <a:r>
              <a:rPr lang="en-US" dirty="0"/>
              <a:t>Click icon to add an IMAGE of presenter.</a:t>
            </a:r>
          </a:p>
        </p:txBody>
      </p:sp>
      <p:sp>
        <p:nvSpPr>
          <p:cNvPr id="6" name="Text Placeholder 5"/>
          <p:cNvSpPr>
            <a:spLocks noGrp="1"/>
          </p:cNvSpPr>
          <p:nvPr>
            <p:ph type="body" sz="quarter" idx="15" hasCustomPrompt="1"/>
          </p:nvPr>
        </p:nvSpPr>
        <p:spPr>
          <a:xfrm>
            <a:off x="11602284" y="989014"/>
            <a:ext cx="10857793" cy="915987"/>
          </a:xfrm>
        </p:spPr>
        <p:txBody>
          <a:bodyPr vert="horz"/>
          <a:lstStyle>
            <a:lvl1pPr>
              <a:defRPr b="1" cap="all" spc="300" baseline="0">
                <a:solidFill>
                  <a:srgbClr val="B4FEFF"/>
                </a:solidFill>
                <a:latin typeface="Arial"/>
                <a:cs typeface="Arial"/>
              </a:defRPr>
            </a:lvl1pPr>
          </a:lstStyle>
          <a:p>
            <a:pPr lvl="0"/>
            <a:r>
              <a:rPr lang="en-US" dirty="0"/>
              <a:t>Company name </a:t>
            </a:r>
          </a:p>
        </p:txBody>
      </p:sp>
    </p:spTree>
    <p:extLst>
      <p:ext uri="{BB962C8B-B14F-4D97-AF65-F5344CB8AC3E}">
        <p14:creationId xmlns:p14="http://schemas.microsoft.com/office/powerpoint/2010/main" val="1600929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ody copy">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11" name="Text Placeholder 10"/>
          <p:cNvSpPr>
            <a:spLocks noGrp="1"/>
          </p:cNvSpPr>
          <p:nvPr>
            <p:ph type="body" sz="quarter" idx="11" hasCustomPrompt="1"/>
          </p:nvPr>
        </p:nvSpPr>
        <p:spPr>
          <a:xfrm>
            <a:off x="1138238" y="3473450"/>
            <a:ext cx="16381412" cy="664797"/>
          </a:xfrm>
          <a:prstGeom prst="rect">
            <a:avLst/>
          </a:prstGeom>
        </p:spPr>
        <p:txBody>
          <a:bodyPr lIns="0" tIns="0" rIns="0" bIns="0">
            <a:spAutoFit/>
          </a:bodyPr>
          <a:lstStyle>
            <a:lvl1pPr marL="0" indent="0">
              <a:buNone/>
              <a:defRPr sz="4800" b="0" i="0" baseline="0">
                <a:solidFill>
                  <a:schemeClr val="bg2"/>
                </a:solidFill>
                <a:latin typeface="Proxima Nova Alt Light" charset="0"/>
                <a:ea typeface="Proxima Nova Alt Light" charset="0"/>
                <a:cs typeface="Proxima Nova Alt Light" charset="0"/>
              </a:defRPr>
            </a:lvl1pPr>
            <a:lvl2pPr>
              <a:defRPr b="0" i="0">
                <a:solidFill>
                  <a:schemeClr val="bg2"/>
                </a:solidFill>
                <a:latin typeface="Proxima Nova Alt" charset="0"/>
                <a:ea typeface="Proxima Nova Alt" charset="0"/>
                <a:cs typeface="Proxima Nova Alt" charset="0"/>
              </a:defRPr>
            </a:lvl2pPr>
            <a:lvl3pPr>
              <a:defRPr b="0" i="0">
                <a:solidFill>
                  <a:schemeClr val="bg2"/>
                </a:solidFill>
                <a:latin typeface="Proxima Nova Alt" charset="0"/>
                <a:ea typeface="Proxima Nova Alt" charset="0"/>
                <a:cs typeface="Proxima Nova Alt" charset="0"/>
              </a:defRPr>
            </a:lvl3pPr>
            <a:lvl4pPr>
              <a:defRPr b="0" i="0">
                <a:solidFill>
                  <a:schemeClr val="bg2"/>
                </a:solidFill>
                <a:latin typeface="Proxima Nova Alt" charset="0"/>
                <a:ea typeface="Proxima Nova Alt" charset="0"/>
                <a:cs typeface="Proxima Nova Alt" charset="0"/>
              </a:defRPr>
            </a:lvl4pPr>
            <a:lvl5pPr>
              <a:defRPr b="0" i="0">
                <a:solidFill>
                  <a:schemeClr val="bg2"/>
                </a:solidFill>
                <a:latin typeface="Proxima Nova Alt" charset="0"/>
                <a:ea typeface="Proxima Nova Alt" charset="0"/>
                <a:cs typeface="Proxima Nova Alt" charset="0"/>
              </a:defRPr>
            </a:lvl5pPr>
          </a:lstStyle>
          <a:p>
            <a:pPr lvl="0"/>
            <a:r>
              <a:rPr lang="en-US" dirty="0"/>
              <a:t>Click to add body copy</a:t>
            </a:r>
          </a:p>
        </p:txBody>
      </p:sp>
    </p:spTree>
    <p:extLst>
      <p:ext uri="{BB962C8B-B14F-4D97-AF65-F5344CB8AC3E}">
        <p14:creationId xmlns:p14="http://schemas.microsoft.com/office/powerpoint/2010/main" val="46348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 Title">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endParaRPr lang="en-US" dirty="0"/>
          </a:p>
        </p:txBody>
      </p:sp>
    </p:spTree>
    <p:extLst>
      <p:ext uri="{BB962C8B-B14F-4D97-AF65-F5344CB8AC3E}">
        <p14:creationId xmlns:p14="http://schemas.microsoft.com/office/powerpoint/2010/main" val="88309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bulletpoint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6" name="Text Placeholder 5"/>
          <p:cNvSpPr>
            <a:spLocks noGrp="1"/>
          </p:cNvSpPr>
          <p:nvPr>
            <p:ph type="body" sz="quarter" idx="11" hasCustomPrompt="1"/>
          </p:nvPr>
        </p:nvSpPr>
        <p:spPr>
          <a:xfrm>
            <a:off x="1138238" y="3473450"/>
            <a:ext cx="9542462" cy="664797"/>
          </a:xfrm>
          <a:prstGeom prst="rect">
            <a:avLst/>
          </a:prstGeom>
        </p:spPr>
        <p:txBody>
          <a:bodyPr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dirty="0"/>
              <a:t>SUB-HEADING</a:t>
            </a:r>
          </a:p>
        </p:txBody>
      </p:sp>
      <p:sp>
        <p:nvSpPr>
          <p:cNvPr id="8" name="Text Placeholder 7"/>
          <p:cNvSpPr>
            <a:spLocks noGrp="1"/>
          </p:cNvSpPr>
          <p:nvPr>
            <p:ph type="body" sz="quarter" idx="12" hasCustomPrompt="1"/>
          </p:nvPr>
        </p:nvSpPr>
        <p:spPr>
          <a:xfrm>
            <a:off x="1138238" y="4878388"/>
            <a:ext cx="13536612" cy="4442242"/>
          </a:xfrm>
          <a:prstGeom prst="rect">
            <a:avLst/>
          </a:prstGeom>
        </p:spPr>
        <p:txBody>
          <a:bodyPr lIns="0" tIns="0" rIns="0" bIns="0">
            <a:spAutoFit/>
          </a:bodyPr>
          <a:lstStyle>
            <a:lvl1pPr>
              <a:buClr>
                <a:srgbClr val="FFC000"/>
              </a:buClr>
              <a:defRPr sz="4800" b="0" i="0" baseline="0">
                <a:solidFill>
                  <a:schemeClr val="bg2"/>
                </a:solidFill>
                <a:latin typeface="Proxima Nova Alt Light" charset="0"/>
                <a:ea typeface="Proxima Nova Alt Light" charset="0"/>
                <a:cs typeface="Proxima Nova Alt Light" charset="0"/>
              </a:defRPr>
            </a:lvl1pPr>
            <a:lvl2pPr>
              <a:defRPr sz="6600" b="0" i="0">
                <a:solidFill>
                  <a:schemeClr val="bg2"/>
                </a:solidFill>
                <a:latin typeface="Proxima Nova Alt Light" charset="0"/>
                <a:ea typeface="Proxima Nova Alt Light" charset="0"/>
                <a:cs typeface="Proxima Nova Alt Light" charset="0"/>
              </a:defRPr>
            </a:lvl2pPr>
            <a:lvl3pPr>
              <a:defRPr sz="5400" b="0" i="0">
                <a:solidFill>
                  <a:schemeClr val="bg2"/>
                </a:solidFill>
                <a:latin typeface="Proxima Nova Alt Light" charset="0"/>
                <a:ea typeface="Proxima Nova Alt Light" charset="0"/>
                <a:cs typeface="Proxima Nova Alt Light" charset="0"/>
              </a:defRPr>
            </a:lvl3pPr>
            <a:lvl4pPr>
              <a:defRPr sz="4800" b="0" i="0">
                <a:solidFill>
                  <a:schemeClr val="bg2"/>
                </a:solidFill>
                <a:latin typeface="Proxima Nova Alt Light" charset="0"/>
                <a:ea typeface="Proxima Nova Alt Light" charset="0"/>
                <a:cs typeface="Proxima Nova Alt Light" charset="0"/>
              </a:defRPr>
            </a:lvl4pPr>
            <a:lvl5pPr>
              <a:defRPr sz="4800" b="0" i="0">
                <a:solidFill>
                  <a:schemeClr val="bg2"/>
                </a:solidFill>
                <a:latin typeface="Proxima Nova Alt Light" charset="0"/>
                <a:ea typeface="Proxima Nova Alt Light" charset="0"/>
                <a:cs typeface="Proxima Nova Alt Light" charset="0"/>
              </a:defRPr>
            </a:lvl5pPr>
          </a:lstStyle>
          <a:p>
            <a:pPr lvl="0"/>
            <a:r>
              <a:rPr lang="en-GB" dirty="0"/>
              <a:t>Point 1</a:t>
            </a:r>
          </a:p>
          <a:p>
            <a:pPr lvl="0"/>
            <a:r>
              <a:rPr lang="en-GB" dirty="0"/>
              <a:t>Point 2</a:t>
            </a:r>
          </a:p>
          <a:p>
            <a:pPr lvl="0"/>
            <a:r>
              <a:rPr lang="en-GB" dirty="0"/>
              <a:t>Point 3</a:t>
            </a:r>
          </a:p>
          <a:p>
            <a:pPr lvl="0"/>
            <a:r>
              <a:rPr lang="en-GB" dirty="0"/>
              <a:t>Point 4</a:t>
            </a:r>
          </a:p>
          <a:p>
            <a:pPr lvl="0"/>
            <a:r>
              <a:rPr lang="en-GB" dirty="0"/>
              <a:t>Point 5</a:t>
            </a:r>
          </a:p>
        </p:txBody>
      </p:sp>
    </p:spTree>
    <p:extLst>
      <p:ext uri="{BB962C8B-B14F-4D97-AF65-F5344CB8AC3E}">
        <p14:creationId xmlns:p14="http://schemas.microsoft.com/office/powerpoint/2010/main" val="202518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Heading">
    <p:bg>
      <p:bgPr>
        <a:solidFill>
          <a:srgbClr val="2B364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8238" y="4873660"/>
            <a:ext cx="21029613" cy="1107996"/>
          </a:xfrm>
          <a:prstGeom prst="rect">
            <a:avLst/>
          </a:prstGeom>
        </p:spPr>
        <p:txBody>
          <a:bodyPr lIns="0" tIns="0" rIns="0" bIns="0">
            <a:spAutoFit/>
          </a:bodyPr>
          <a:lstStyle>
            <a:lvl1pPr>
              <a:lnSpc>
                <a:spcPts val="8600"/>
              </a:lnSpc>
              <a:defRPr sz="8000" b="1" i="0" baseline="0">
                <a:solidFill>
                  <a:srgbClr val="FBAD18"/>
                </a:solidFill>
                <a:latin typeface="Proxima Nova Alt" charset="0"/>
                <a:ea typeface="Proxima Nova Alt" charset="0"/>
                <a:cs typeface="Proxima Nova Alt" charset="0"/>
              </a:defRPr>
            </a:lvl1pPr>
          </a:lstStyle>
          <a:p>
            <a:r>
              <a:rPr lang="en-GB" dirty="0"/>
              <a:t>Chapter heading:</a:t>
            </a:r>
            <a:endParaRPr lang="en-US" dirty="0"/>
          </a:p>
        </p:txBody>
      </p:sp>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7" name="Text Placeholder 6"/>
          <p:cNvSpPr>
            <a:spLocks noGrp="1"/>
          </p:cNvSpPr>
          <p:nvPr>
            <p:ph type="body" sz="quarter" idx="11" hasCustomPrompt="1"/>
          </p:nvPr>
        </p:nvSpPr>
        <p:spPr>
          <a:xfrm>
            <a:off x="1138238" y="6281738"/>
            <a:ext cx="19261137" cy="1107996"/>
          </a:xfrm>
          <a:prstGeom prst="rect">
            <a:avLst/>
          </a:prstGeom>
        </p:spPr>
        <p:txBody>
          <a:bodyPr lIns="0" tIns="0" rIns="0" bIns="0">
            <a:spAutoFit/>
          </a:bodyPr>
          <a:lstStyle>
            <a:lvl1pPr marL="0" indent="0">
              <a:lnSpc>
                <a:spcPts val="8600"/>
              </a:lnSpc>
              <a:buNone/>
              <a:defRPr sz="8000" b="1" i="0" baseline="0">
                <a:solidFill>
                  <a:schemeClr val="bg2"/>
                </a:solidFill>
                <a:latin typeface="Proxima Nova Alt" charset="0"/>
                <a:ea typeface="Proxima Nova Alt" charset="0"/>
                <a:cs typeface="Proxima Nova Alt" charset="0"/>
              </a:defRPr>
            </a:lvl1pPr>
          </a:lstStyle>
          <a:p>
            <a:pPr lvl="0"/>
            <a:r>
              <a:rPr lang="en-US" dirty="0"/>
              <a:t>Click to edit the chapter title</a:t>
            </a:r>
          </a:p>
        </p:txBody>
      </p:sp>
    </p:spTree>
    <p:extLst>
      <p:ext uri="{BB962C8B-B14F-4D97-AF65-F5344CB8AC3E}">
        <p14:creationId xmlns:p14="http://schemas.microsoft.com/office/powerpoint/2010/main" val="106510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3 Imag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6" name="Picture Placeholder 5"/>
          <p:cNvSpPr>
            <a:spLocks noGrp="1"/>
          </p:cNvSpPr>
          <p:nvPr>
            <p:ph type="pic" sz="quarter" idx="11" hasCustomPrompt="1"/>
          </p:nvPr>
        </p:nvSpPr>
        <p:spPr>
          <a:xfrm>
            <a:off x="1138238" y="4879389"/>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1</a:t>
            </a:r>
          </a:p>
        </p:txBody>
      </p:sp>
      <p:sp>
        <p:nvSpPr>
          <p:cNvPr id="9" name="Picture Placeholder 5"/>
          <p:cNvSpPr>
            <a:spLocks noGrp="1"/>
          </p:cNvSpPr>
          <p:nvPr>
            <p:ph type="pic" sz="quarter" idx="12" hasCustomPrompt="1"/>
          </p:nvPr>
        </p:nvSpPr>
        <p:spPr>
          <a:xfrm>
            <a:off x="9049717" y="4879389"/>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2</a:t>
            </a:r>
          </a:p>
        </p:txBody>
      </p:sp>
      <p:sp>
        <p:nvSpPr>
          <p:cNvPr id="10" name="Picture Placeholder 5"/>
          <p:cNvSpPr>
            <a:spLocks noGrp="1"/>
          </p:cNvSpPr>
          <p:nvPr>
            <p:ph type="pic" sz="quarter" idx="13" hasCustomPrompt="1"/>
          </p:nvPr>
        </p:nvSpPr>
        <p:spPr>
          <a:xfrm>
            <a:off x="16961196" y="4879389"/>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3</a:t>
            </a:r>
          </a:p>
        </p:txBody>
      </p:sp>
    </p:spTree>
    <p:extLst>
      <p:ext uri="{BB962C8B-B14F-4D97-AF65-F5344CB8AC3E}">
        <p14:creationId xmlns:p14="http://schemas.microsoft.com/office/powerpoint/2010/main" val="29862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3 Header + 3 Imag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6" name="Picture Placeholder 5"/>
          <p:cNvSpPr>
            <a:spLocks noGrp="1"/>
          </p:cNvSpPr>
          <p:nvPr>
            <p:ph type="pic" sz="quarter" idx="11" hasCustomPrompt="1"/>
          </p:nvPr>
        </p:nvSpPr>
        <p:spPr>
          <a:xfrm>
            <a:off x="1138238" y="6281738"/>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1</a:t>
            </a:r>
          </a:p>
        </p:txBody>
      </p:sp>
      <p:sp>
        <p:nvSpPr>
          <p:cNvPr id="9" name="Picture Placeholder 5"/>
          <p:cNvSpPr>
            <a:spLocks noGrp="1"/>
          </p:cNvSpPr>
          <p:nvPr>
            <p:ph type="pic" sz="quarter" idx="12" hasCustomPrompt="1"/>
          </p:nvPr>
        </p:nvSpPr>
        <p:spPr>
          <a:xfrm>
            <a:off x="9049717" y="6281738"/>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2</a:t>
            </a:r>
          </a:p>
        </p:txBody>
      </p:sp>
      <p:sp>
        <p:nvSpPr>
          <p:cNvPr id="10" name="Picture Placeholder 5"/>
          <p:cNvSpPr>
            <a:spLocks noGrp="1"/>
          </p:cNvSpPr>
          <p:nvPr>
            <p:ph type="pic" sz="quarter" idx="13" hasCustomPrompt="1"/>
          </p:nvPr>
        </p:nvSpPr>
        <p:spPr>
          <a:xfrm>
            <a:off x="16961196" y="6281738"/>
            <a:ext cx="6282979" cy="5650500"/>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3</a:t>
            </a:r>
          </a:p>
        </p:txBody>
      </p:sp>
      <p:sp>
        <p:nvSpPr>
          <p:cNvPr id="7" name="Text Placeholder 5"/>
          <p:cNvSpPr>
            <a:spLocks noGrp="1"/>
          </p:cNvSpPr>
          <p:nvPr>
            <p:ph type="body" sz="quarter" idx="14" hasCustomPrompt="1"/>
          </p:nvPr>
        </p:nvSpPr>
        <p:spPr>
          <a:xfrm>
            <a:off x="1138238" y="4716828"/>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a:t>HEADER 1</a:t>
            </a:r>
            <a:endParaRPr lang="en-US" dirty="0"/>
          </a:p>
        </p:txBody>
      </p:sp>
      <p:sp>
        <p:nvSpPr>
          <p:cNvPr id="8" name="Text Placeholder 5"/>
          <p:cNvSpPr>
            <a:spLocks noGrp="1"/>
          </p:cNvSpPr>
          <p:nvPr>
            <p:ph type="body" sz="quarter" idx="15" hasCustomPrompt="1"/>
          </p:nvPr>
        </p:nvSpPr>
        <p:spPr>
          <a:xfrm>
            <a:off x="9049717" y="4716828"/>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dirty="0"/>
              <a:t>HEADER 2</a:t>
            </a:r>
          </a:p>
        </p:txBody>
      </p:sp>
      <p:sp>
        <p:nvSpPr>
          <p:cNvPr id="11" name="Text Placeholder 5"/>
          <p:cNvSpPr>
            <a:spLocks noGrp="1"/>
          </p:cNvSpPr>
          <p:nvPr>
            <p:ph type="body" sz="quarter" idx="16" hasCustomPrompt="1"/>
          </p:nvPr>
        </p:nvSpPr>
        <p:spPr>
          <a:xfrm>
            <a:off x="16961196" y="4716828"/>
            <a:ext cx="5724525" cy="664797"/>
          </a:xfrm>
          <a:prstGeom prst="rect">
            <a:avLst/>
          </a:prstGeom>
        </p:spPr>
        <p:txBody>
          <a:bodyPr wrap="square" lIns="0" tIns="0" rIns="0" bIns="0">
            <a:spAutoFit/>
          </a:bodyPr>
          <a:lstStyle>
            <a:lvl1pPr marL="0" indent="0">
              <a:buNone/>
              <a:defRPr sz="4800" b="1" i="0" spc="300">
                <a:solidFill>
                  <a:srgbClr val="85949E"/>
                </a:solidFill>
                <a:latin typeface="Proxima Nova Alt Semibold" charset="0"/>
                <a:ea typeface="Proxima Nova Alt Semibold" charset="0"/>
                <a:cs typeface="Proxima Nova Alt Semibold" charset="0"/>
              </a:defRPr>
            </a:lvl1pPr>
          </a:lstStyle>
          <a:p>
            <a:pPr lvl="0"/>
            <a:r>
              <a:rPr lang="en-US" dirty="0"/>
              <a:t>HEADER 3</a:t>
            </a:r>
          </a:p>
        </p:txBody>
      </p:sp>
    </p:spTree>
    <p:extLst>
      <p:ext uri="{BB962C8B-B14F-4D97-AF65-F5344CB8AC3E}">
        <p14:creationId xmlns:p14="http://schemas.microsoft.com/office/powerpoint/2010/main" val="20448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0" end="0"/>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bldLvl="5"/>
      <p:bldP spid="9" grpId="0" build="allAtOnce"/>
      <p:bldP spid="10" grpId="0" build="allAtOnce"/>
      <p:bldP spid="7" grpId="0" build="allAtOnce" bldLvl="5">
        <p:tmplLst>
          <p:tmpl lvl="1">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Lst>
      </p:bldP>
      <p:bldP spid="8" grpId="0" build="allAtOnce"/>
      <p:bldP spid="11" grpId="0" build="allAtOnce"/>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4 images">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4" name="Title 3"/>
          <p:cNvSpPr>
            <a:spLocks noGrp="1"/>
          </p:cNvSpPr>
          <p:nvPr>
            <p:ph type="title"/>
          </p:nvPr>
        </p:nvSpPr>
        <p:spPr>
          <a:xfrm>
            <a:off x="1138238" y="1133475"/>
            <a:ext cx="21029613" cy="1107996"/>
          </a:xfrm>
          <a:prstGeom prst="rect">
            <a:avLst/>
          </a:prstGeom>
        </p:spPr>
        <p:txBody>
          <a:bodyPr lIns="0" tIns="0" rIns="0" bIns="0">
            <a:spAutoFit/>
          </a:bodyPr>
          <a:lstStyle>
            <a:lvl1pPr>
              <a:lnSpc>
                <a:spcPts val="8600"/>
              </a:lnSpc>
              <a:defRPr sz="8000" b="1" i="0">
                <a:solidFill>
                  <a:schemeClr val="bg2"/>
                </a:solidFill>
                <a:latin typeface="Proxima Nova Alt" charset="0"/>
                <a:ea typeface="Proxima Nova Alt" charset="0"/>
                <a:cs typeface="Proxima Nova Alt" charset="0"/>
              </a:defRPr>
            </a:lvl1pPr>
          </a:lstStyle>
          <a:p>
            <a:r>
              <a:rPr lang="en-GB" dirty="0"/>
              <a:t>Click to edit Master title style</a:t>
            </a:r>
            <a:endParaRPr lang="en-US" dirty="0"/>
          </a:p>
        </p:txBody>
      </p:sp>
      <p:sp>
        <p:nvSpPr>
          <p:cNvPr id="8" name="Picture Placeholder 5"/>
          <p:cNvSpPr>
            <a:spLocks noGrp="1"/>
          </p:cNvSpPr>
          <p:nvPr>
            <p:ph type="pic" sz="quarter" idx="11" hasCustomPrompt="1"/>
          </p:nvPr>
        </p:nvSpPr>
        <p:spPr>
          <a:xfrm>
            <a:off x="1138238" y="6061207"/>
            <a:ext cx="4968875" cy="4468681"/>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1</a:t>
            </a:r>
          </a:p>
        </p:txBody>
      </p:sp>
      <p:sp>
        <p:nvSpPr>
          <p:cNvPr id="15" name="Picture Placeholder 5"/>
          <p:cNvSpPr>
            <a:spLocks noGrp="1"/>
          </p:cNvSpPr>
          <p:nvPr>
            <p:ph type="pic" sz="quarter" idx="12" hasCustomPrompt="1"/>
          </p:nvPr>
        </p:nvSpPr>
        <p:spPr>
          <a:xfrm>
            <a:off x="6850592" y="6061207"/>
            <a:ext cx="4968875" cy="4468681"/>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2</a:t>
            </a:r>
          </a:p>
        </p:txBody>
      </p:sp>
      <p:sp>
        <p:nvSpPr>
          <p:cNvPr id="16" name="Picture Placeholder 5"/>
          <p:cNvSpPr>
            <a:spLocks noGrp="1"/>
          </p:cNvSpPr>
          <p:nvPr>
            <p:ph type="pic" sz="quarter" idx="13" hasCustomPrompt="1"/>
          </p:nvPr>
        </p:nvSpPr>
        <p:spPr>
          <a:xfrm>
            <a:off x="12562946" y="6061207"/>
            <a:ext cx="4968875" cy="4468681"/>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3</a:t>
            </a:r>
          </a:p>
        </p:txBody>
      </p:sp>
      <p:sp>
        <p:nvSpPr>
          <p:cNvPr id="17" name="Picture Placeholder 5"/>
          <p:cNvSpPr>
            <a:spLocks noGrp="1"/>
          </p:cNvSpPr>
          <p:nvPr>
            <p:ph type="pic" sz="quarter" idx="14" hasCustomPrompt="1"/>
          </p:nvPr>
        </p:nvSpPr>
        <p:spPr>
          <a:xfrm>
            <a:off x="18275300" y="6061207"/>
            <a:ext cx="4968875" cy="4468681"/>
          </a:xfrm>
          <a:prstGeom prst="rect">
            <a:avLst/>
          </a:prstGeom>
        </p:spPr>
        <p:txBody>
          <a:bodyPr/>
          <a:lstStyle>
            <a:lvl1pPr marL="0" indent="0">
              <a:buNone/>
              <a:defRPr sz="4800" b="0" i="0" baseline="0">
                <a:solidFill>
                  <a:schemeClr val="bg2"/>
                </a:solidFill>
                <a:latin typeface="Proxima Nova Alt Light" charset="0"/>
                <a:ea typeface="Proxima Nova Alt Light" charset="0"/>
                <a:cs typeface="Proxima Nova Alt Light" charset="0"/>
              </a:defRPr>
            </a:lvl1pPr>
          </a:lstStyle>
          <a:p>
            <a:r>
              <a:rPr lang="en-US" dirty="0"/>
              <a:t>Image 4</a:t>
            </a:r>
          </a:p>
        </p:txBody>
      </p:sp>
    </p:spTree>
    <p:extLst>
      <p:ext uri="{BB962C8B-B14F-4D97-AF65-F5344CB8AC3E}">
        <p14:creationId xmlns:p14="http://schemas.microsoft.com/office/powerpoint/2010/main" val="38269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Icon/image">
    <p:bg>
      <p:bgPr>
        <a:solidFill>
          <a:srgbClr val="2B364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480FAD-3E02-7943-9389-76D2F37DE0F0}" type="slidenum">
              <a:rPr lang="en-US" smtClean="0"/>
              <a:pPr/>
              <a:t>‹#›</a:t>
            </a:fld>
            <a:endParaRPr lang="en-US" dirty="0"/>
          </a:p>
        </p:txBody>
      </p:sp>
      <p:sp>
        <p:nvSpPr>
          <p:cNvPr id="5" name="Title 3"/>
          <p:cNvSpPr>
            <a:spLocks noGrp="1"/>
          </p:cNvSpPr>
          <p:nvPr>
            <p:ph type="title"/>
          </p:nvPr>
        </p:nvSpPr>
        <p:spPr>
          <a:xfrm>
            <a:off x="1138238" y="3473450"/>
            <a:ext cx="22105937" cy="1107996"/>
          </a:xfrm>
          <a:prstGeom prst="rect">
            <a:avLst/>
          </a:prstGeom>
        </p:spPr>
        <p:txBody>
          <a:bodyPr wrap="square" lIns="0" tIns="0" rIns="0" bIns="0">
            <a:spAutoFit/>
          </a:bodyPr>
          <a:lstStyle>
            <a:lvl1pPr algn="ctr">
              <a:lnSpc>
                <a:spcPts val="8600"/>
              </a:lnSpc>
              <a:defRPr sz="8000" b="1" i="0" baseline="0">
                <a:solidFill>
                  <a:schemeClr val="bg2"/>
                </a:solidFill>
                <a:latin typeface="Proxima Nova Alt" charset="0"/>
                <a:ea typeface="Proxima Nova Alt" charset="0"/>
                <a:cs typeface="Proxima Nova Alt" charset="0"/>
              </a:defRPr>
            </a:lvl1pPr>
          </a:lstStyle>
          <a:p>
            <a:endParaRPr lang="en-US" dirty="0"/>
          </a:p>
        </p:txBody>
      </p:sp>
      <p:sp>
        <p:nvSpPr>
          <p:cNvPr id="8" name="Picture Placeholder 7"/>
          <p:cNvSpPr>
            <a:spLocks noGrp="1"/>
          </p:cNvSpPr>
          <p:nvPr>
            <p:ph type="pic" sz="quarter" idx="11" hasCustomPrompt="1"/>
          </p:nvPr>
        </p:nvSpPr>
        <p:spPr>
          <a:xfrm>
            <a:off x="6862763" y="7721600"/>
            <a:ext cx="10656887" cy="4213225"/>
          </a:xfrm>
          <a:prstGeom prst="rect">
            <a:avLst/>
          </a:prstGeom>
        </p:spPr>
        <p:txBody>
          <a:bodyPr/>
          <a:lstStyle>
            <a:lvl1pPr marL="0" indent="0" algn="ctr">
              <a:buNone/>
              <a:defRPr sz="4800" b="0" i="0">
                <a:solidFill>
                  <a:schemeClr val="bg2"/>
                </a:solidFill>
                <a:latin typeface="Proxima Nova Alt Light" charset="0"/>
                <a:ea typeface="Proxima Nova Alt Light" charset="0"/>
                <a:cs typeface="Proxima Nova Alt Light" charset="0"/>
              </a:defRPr>
            </a:lvl1pPr>
          </a:lstStyle>
          <a:p>
            <a:r>
              <a:rPr lang="en-US" dirty="0"/>
              <a:t>Icons or pictures</a:t>
            </a:r>
          </a:p>
        </p:txBody>
      </p:sp>
      <p:sp>
        <p:nvSpPr>
          <p:cNvPr id="4" name="Text Placeholder 3"/>
          <p:cNvSpPr>
            <a:spLocks noGrp="1"/>
          </p:cNvSpPr>
          <p:nvPr>
            <p:ph type="body" sz="quarter" idx="12"/>
          </p:nvPr>
        </p:nvSpPr>
        <p:spPr>
          <a:xfrm>
            <a:off x="7693025" y="5381625"/>
            <a:ext cx="8996362" cy="623248"/>
          </a:xfrm>
          <a:prstGeom prst="rect">
            <a:avLst/>
          </a:prstGeom>
        </p:spPr>
        <p:txBody>
          <a:bodyPr lIns="0" tIns="0" rIns="0" bIns="0">
            <a:spAutoFit/>
          </a:bodyPr>
          <a:lstStyle>
            <a:lvl1pPr marL="0" indent="0" algn="ctr">
              <a:buNone/>
              <a:defRPr sz="6000">
                <a:solidFill>
                  <a:srgbClr val="FFC000"/>
                </a:solidFill>
              </a:defRPr>
            </a:lvl1pPr>
          </a:lstStyle>
          <a:p>
            <a:endParaRPr lang="en-US" sz="4500" b="0" i="1" dirty="0">
              <a:solidFill>
                <a:srgbClr val="FBAD18"/>
              </a:solidFill>
              <a:latin typeface="Proxima Nova Alt Light" charset="0"/>
              <a:ea typeface="Proxima Nova Alt Light" charset="0"/>
              <a:cs typeface="Proxima Nova Alt Light" charset="0"/>
            </a:endParaRPr>
          </a:p>
        </p:txBody>
      </p:sp>
    </p:spTree>
    <p:extLst>
      <p:ext uri="{BB962C8B-B14F-4D97-AF65-F5344CB8AC3E}">
        <p14:creationId xmlns:p14="http://schemas.microsoft.com/office/powerpoint/2010/main" val="77404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a:off x="24333199" y="-185531"/>
            <a:ext cx="0" cy="14087061"/>
          </a:xfrm>
          <a:prstGeom prst="line">
            <a:avLst/>
          </a:prstGeom>
          <a:ln w="114300">
            <a:solidFill>
              <a:srgbClr val="FBAD18"/>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4"/>
          </p:nvPr>
        </p:nvSpPr>
        <p:spPr>
          <a:xfrm>
            <a:off x="21156613" y="12438063"/>
            <a:ext cx="2087562" cy="468312"/>
          </a:xfrm>
          <a:prstGeom prst="rect">
            <a:avLst/>
          </a:prstGeom>
        </p:spPr>
        <p:txBody>
          <a:bodyPr vert="horz" lIns="0" tIns="0" rIns="0" bIns="0" rtlCol="0" anchor="b" anchorCtr="0"/>
          <a:lstStyle>
            <a:lvl1pPr algn="r">
              <a:defRPr sz="3000" b="1" i="0">
                <a:solidFill>
                  <a:schemeClr val="bg2"/>
                </a:solidFill>
                <a:latin typeface="Proxima Nova Alt" charset="0"/>
                <a:ea typeface="Proxima Nova Alt" charset="0"/>
                <a:cs typeface="Proxima Nova Alt" charset="0"/>
              </a:defRPr>
            </a:lvl1pPr>
          </a:lstStyle>
          <a:p>
            <a:fld id="{11480FAD-3E02-7943-9389-76D2F37DE0F0}" type="slidenum">
              <a:rPr lang="en-US" smtClean="0"/>
              <a:pPr/>
              <a:t>‹#›</a:t>
            </a:fld>
            <a:endParaRPr lang="en-US" dirty="0"/>
          </a:p>
        </p:txBody>
      </p:sp>
      <p:pic>
        <p:nvPicPr>
          <p:cNvPr id="2" name="Picture 1"/>
          <p:cNvPicPr>
            <a:picLocks noChangeAspect="1"/>
          </p:cNvPicPr>
          <p:nvPr userDrawn="1"/>
        </p:nvPicPr>
        <p:blipFill>
          <a:blip r:embed="rId19"/>
          <a:stretch>
            <a:fillRect/>
          </a:stretch>
        </p:blipFill>
        <p:spPr>
          <a:xfrm>
            <a:off x="1150938" y="12515093"/>
            <a:ext cx="8077200" cy="482600"/>
          </a:xfrm>
          <a:prstGeom prst="rect">
            <a:avLst/>
          </a:prstGeom>
        </p:spPr>
      </p:pic>
      <p:pic>
        <p:nvPicPr>
          <p:cNvPr id="3" name="Picture 2"/>
          <p:cNvPicPr>
            <a:picLocks noChangeAspect="1"/>
          </p:cNvPicPr>
          <p:nvPr userDrawn="1"/>
        </p:nvPicPr>
        <p:blipFill>
          <a:blip r:embed="rId20"/>
          <a:stretch>
            <a:fillRect/>
          </a:stretch>
        </p:blipFill>
        <p:spPr>
          <a:xfrm>
            <a:off x="9983788" y="12642099"/>
            <a:ext cx="4152900" cy="355600"/>
          </a:xfrm>
          <a:prstGeom prst="rect">
            <a:avLst/>
          </a:prstGeom>
        </p:spPr>
      </p:pic>
      <p:pic>
        <p:nvPicPr>
          <p:cNvPr id="4" name="Picture 3"/>
          <p:cNvPicPr>
            <a:picLocks noChangeAspect="1"/>
          </p:cNvPicPr>
          <p:nvPr userDrawn="1"/>
        </p:nvPicPr>
        <p:blipFill>
          <a:blip r:embed="rId21"/>
          <a:stretch>
            <a:fillRect/>
          </a:stretch>
        </p:blipFill>
        <p:spPr>
          <a:xfrm>
            <a:off x="14855825" y="12642099"/>
            <a:ext cx="3251200" cy="317500"/>
          </a:xfrm>
          <a:prstGeom prst="rect">
            <a:avLst/>
          </a:prstGeom>
        </p:spPr>
      </p:pic>
    </p:spTree>
    <p:extLst>
      <p:ext uri="{BB962C8B-B14F-4D97-AF65-F5344CB8AC3E}">
        <p14:creationId xmlns:p14="http://schemas.microsoft.com/office/powerpoint/2010/main" val="749241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1" r:id="rId7"/>
    <p:sldLayoutId id="2147483666" r:id="rId8"/>
    <p:sldLayoutId id="2147483667" r:id="rId9"/>
    <p:sldLayoutId id="2147483668" r:id="rId10"/>
    <p:sldLayoutId id="2147483669" r:id="rId11"/>
    <p:sldLayoutId id="2147483676" r:id="rId12"/>
    <p:sldLayoutId id="2147483670" r:id="rId13"/>
    <p:sldLayoutId id="2147483672" r:id="rId14"/>
    <p:sldLayoutId id="2147483674" r:id="rId15"/>
    <p:sldLayoutId id="2147483675" r:id="rId16"/>
    <p:sldLayoutId id="2147483695" r:id="rId17"/>
  </p:sldLayoutIdLst>
  <p:hf hdr="0" ftr="0" dt="0"/>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130" userDrawn="1">
          <p15:clr>
            <a:srgbClr val="F26B43"/>
          </p15:clr>
        </p15:guide>
        <p15:guide id="4" orient="horz" pos="7835" userDrawn="1">
          <p15:clr>
            <a:srgbClr val="F26B43"/>
          </p15:clr>
        </p15:guide>
        <p15:guide id="5" orient="horz" pos="714" userDrawn="1">
          <p15:clr>
            <a:srgbClr val="F26B43"/>
          </p15:clr>
        </p15:guide>
        <p15:guide id="6" orient="horz" pos="1304" userDrawn="1">
          <p15:clr>
            <a:srgbClr val="F26B43"/>
          </p15:clr>
        </p15:guide>
        <p15:guide id="7" orient="horz" pos="1621" userDrawn="1">
          <p15:clr>
            <a:srgbClr val="F26B43"/>
          </p15:clr>
        </p15:guide>
        <p15:guide id="8" orient="horz" pos="2188" userDrawn="1">
          <p15:clr>
            <a:srgbClr val="F26B43"/>
          </p15:clr>
        </p15:guide>
        <p15:guide id="9" orient="horz" pos="2506" userDrawn="1">
          <p15:clr>
            <a:srgbClr val="F26B43"/>
          </p15:clr>
        </p15:guide>
        <p15:guide id="10" orient="horz" pos="3073" userDrawn="1">
          <p15:clr>
            <a:srgbClr val="F26B43"/>
          </p15:clr>
        </p15:guide>
        <p15:guide id="11" orient="horz" pos="3390" userDrawn="1">
          <p15:clr>
            <a:srgbClr val="F26B43"/>
          </p15:clr>
        </p15:guide>
        <p15:guide id="12" orient="horz" pos="3957" userDrawn="1">
          <p15:clr>
            <a:srgbClr val="F26B43"/>
          </p15:clr>
        </p15:guide>
        <p15:guide id="13" orient="horz" pos="4275" userDrawn="1">
          <p15:clr>
            <a:srgbClr val="F26B43"/>
          </p15:clr>
        </p15:guide>
        <p15:guide id="14" orient="horz" pos="4864" userDrawn="1">
          <p15:clr>
            <a:srgbClr val="F26B43"/>
          </p15:clr>
        </p15:guide>
        <p15:guide id="15" orient="horz" pos="5182" userDrawn="1">
          <p15:clr>
            <a:srgbClr val="F26B43"/>
          </p15:clr>
        </p15:guide>
        <p15:guide id="16" orient="horz" pos="5749" userDrawn="1">
          <p15:clr>
            <a:srgbClr val="F26B43"/>
          </p15:clr>
        </p15:guide>
        <p15:guide id="17" orient="horz" pos="6066" userDrawn="1">
          <p15:clr>
            <a:srgbClr val="F26B43"/>
          </p15:clr>
        </p15:guide>
        <p15:guide id="18" orient="horz" pos="6633" userDrawn="1">
          <p15:clr>
            <a:srgbClr val="F26B43"/>
          </p15:clr>
        </p15:guide>
        <p15:guide id="19" orient="horz" pos="6951" userDrawn="1">
          <p15:clr>
            <a:srgbClr val="F26B43"/>
          </p15:clr>
        </p15:guide>
        <p15:guide id="20" orient="horz" pos="7518" userDrawn="1">
          <p15:clr>
            <a:srgbClr val="F26B43"/>
          </p15:clr>
        </p15:guide>
        <p15:guide id="21" pos="717" userDrawn="1">
          <p15:clr>
            <a:srgbClr val="F26B43"/>
          </p15:clr>
        </p15:guide>
        <p15:guide id="22" pos="14642" userDrawn="1">
          <p15:clr>
            <a:srgbClr val="F26B43"/>
          </p15:clr>
        </p15:guide>
        <p15:guide id="23" pos="13327" userDrawn="1">
          <p15:clr>
            <a:srgbClr val="F26B43"/>
          </p15:clr>
        </p15:guide>
        <p15:guide id="24" pos="12850" userDrawn="1">
          <p15:clr>
            <a:srgbClr val="F26B43"/>
          </p15:clr>
        </p15:guide>
        <p15:guide id="25" pos="11535" userDrawn="1">
          <p15:clr>
            <a:srgbClr val="F26B43"/>
          </p15:clr>
        </p15:guide>
        <p15:guide id="26" pos="11036" userDrawn="1">
          <p15:clr>
            <a:srgbClr val="F26B43"/>
          </p15:clr>
        </p15:guide>
        <p15:guide id="27" pos="9721" userDrawn="1">
          <p15:clr>
            <a:srgbClr val="F26B43"/>
          </p15:clr>
        </p15:guide>
        <p15:guide id="28" pos="9244" userDrawn="1">
          <p15:clr>
            <a:srgbClr val="F26B43"/>
          </p15:clr>
        </p15:guide>
        <p15:guide id="29" pos="7929" userDrawn="1">
          <p15:clr>
            <a:srgbClr val="F26B43"/>
          </p15:clr>
        </p15:guide>
        <p15:guide id="30" pos="7453" userDrawn="1">
          <p15:clr>
            <a:srgbClr val="F26B43"/>
          </p15:clr>
        </p15:guide>
        <p15:guide id="31" pos="6115" userDrawn="1">
          <p15:clr>
            <a:srgbClr val="F26B43"/>
          </p15:clr>
        </p15:guide>
        <p15:guide id="32" pos="5638" userDrawn="1">
          <p15:clr>
            <a:srgbClr val="F26B43"/>
          </p15:clr>
        </p15:guide>
        <p15:guide id="33" pos="4323" userDrawn="1">
          <p15:clr>
            <a:srgbClr val="F26B43"/>
          </p15:clr>
        </p15:guide>
        <p15:guide id="34" pos="3847" userDrawn="1">
          <p15:clr>
            <a:srgbClr val="F26B43"/>
          </p15:clr>
        </p15:guide>
        <p15:guide id="35" pos="2531" userDrawn="1">
          <p15:clr>
            <a:srgbClr val="F26B43"/>
          </p15:clr>
        </p15:guide>
        <p15:guide id="36" pos="20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13.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0.emf"/><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0.emf"/><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16.xml"/><Relationship Id="rId6" Type="http://schemas.openxmlformats.org/officeDocument/2006/relationships/image" Target="../media/image73.png"/><Relationship Id="rId5" Type="http://schemas.openxmlformats.org/officeDocument/2006/relationships/image" Target="../media/image55.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3.xml"/><Relationship Id="rId5" Type="http://schemas.openxmlformats.org/officeDocument/2006/relationships/image" Target="../media/image78.emf"/><Relationship Id="rId4" Type="http://schemas.openxmlformats.org/officeDocument/2006/relationships/image" Target="../media/image77.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image" Target="../media/image80.emf"/><Relationship Id="rId5" Type="http://schemas.openxmlformats.org/officeDocument/2006/relationships/image" Target="../media/image69.emf"/><Relationship Id="rId4" Type="http://schemas.openxmlformats.org/officeDocument/2006/relationships/image" Target="../media/image79.emf"/></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3" Type="http://schemas.openxmlformats.org/officeDocument/2006/relationships/image" Target="../media/image97.png"/><Relationship Id="rId18" Type="http://schemas.openxmlformats.org/officeDocument/2006/relationships/image" Target="../media/image102.png"/><Relationship Id="rId26" Type="http://schemas.openxmlformats.org/officeDocument/2006/relationships/image" Target="../media/image110.png"/><Relationship Id="rId39" Type="http://schemas.openxmlformats.org/officeDocument/2006/relationships/image" Target="../media/image123.png"/><Relationship Id="rId21" Type="http://schemas.openxmlformats.org/officeDocument/2006/relationships/image" Target="../media/image105.png"/><Relationship Id="rId34" Type="http://schemas.openxmlformats.org/officeDocument/2006/relationships/image" Target="../media/image118.png"/><Relationship Id="rId7" Type="http://schemas.openxmlformats.org/officeDocument/2006/relationships/image" Target="../media/image91.png"/><Relationship Id="rId2" Type="http://schemas.openxmlformats.org/officeDocument/2006/relationships/notesSlide" Target="../notesSlides/notesSlide6.xml"/><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3.png"/><Relationship Id="rId41" Type="http://schemas.openxmlformats.org/officeDocument/2006/relationships/image" Target="../media/image125.png"/><Relationship Id="rId1" Type="http://schemas.openxmlformats.org/officeDocument/2006/relationships/slideLayout" Target="../slideLayouts/slideLayout16.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32" Type="http://schemas.openxmlformats.org/officeDocument/2006/relationships/image" Target="../media/image116.png"/><Relationship Id="rId37" Type="http://schemas.openxmlformats.org/officeDocument/2006/relationships/image" Target="../media/image121.png"/><Relationship Id="rId40" Type="http://schemas.openxmlformats.org/officeDocument/2006/relationships/image" Target="../media/image124.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png"/><Relationship Id="rId36" Type="http://schemas.openxmlformats.org/officeDocument/2006/relationships/image" Target="../media/image120.png"/><Relationship Id="rId10" Type="http://schemas.openxmlformats.org/officeDocument/2006/relationships/image" Target="../media/image94.png"/><Relationship Id="rId19" Type="http://schemas.openxmlformats.org/officeDocument/2006/relationships/image" Target="../media/image103.png"/><Relationship Id="rId31" Type="http://schemas.openxmlformats.org/officeDocument/2006/relationships/image" Target="../media/image115.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 Id="rId35" Type="http://schemas.openxmlformats.org/officeDocument/2006/relationships/image" Target="../media/image119.png"/><Relationship Id="rId8" Type="http://schemas.openxmlformats.org/officeDocument/2006/relationships/image" Target="../media/image92.png"/><Relationship Id="rId3" Type="http://schemas.openxmlformats.org/officeDocument/2006/relationships/image" Target="../media/image87.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7.png"/><Relationship Id="rId38" Type="http://schemas.openxmlformats.org/officeDocument/2006/relationships/image" Target="../media/image122.png"/></Relationships>
</file>

<file path=ppt/slides/_rels/slide2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3.xml"/><Relationship Id="rId5" Type="http://schemas.openxmlformats.org/officeDocument/2006/relationships/image" Target="../media/image136.emf"/><Relationship Id="rId4" Type="http://schemas.openxmlformats.org/officeDocument/2006/relationships/image" Target="../media/image13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39.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marL="0" indent="0">
              <a:buNone/>
            </a:pPr>
            <a:r>
              <a:rPr lang="en-US" sz="4000" dirty="0"/>
              <a:t>13</a:t>
            </a:r>
            <a:r>
              <a:rPr lang="de-DE" sz="4000" dirty="0"/>
              <a:t>. März 2017</a:t>
            </a:r>
            <a:endParaRPr lang="en-US" sz="4000" dirty="0"/>
          </a:p>
        </p:txBody>
      </p:sp>
      <p:sp>
        <p:nvSpPr>
          <p:cNvPr id="5" name="Textplatzhalter 4"/>
          <p:cNvSpPr>
            <a:spLocks noGrp="1"/>
          </p:cNvSpPr>
          <p:nvPr>
            <p:ph type="body" sz="quarter" idx="11"/>
          </p:nvPr>
        </p:nvSpPr>
        <p:spPr>
          <a:xfrm>
            <a:off x="11576884" y="11212754"/>
            <a:ext cx="7158470" cy="1552270"/>
          </a:xfrm>
        </p:spPr>
        <p:txBody>
          <a:bodyPr/>
          <a:lstStyle/>
          <a:p>
            <a:pPr marL="0" indent="0">
              <a:buNone/>
            </a:pPr>
            <a:r>
              <a:rPr lang="de-DE" dirty="0"/>
              <a:t>Michael Kornobis</a:t>
            </a:r>
          </a:p>
          <a:p>
            <a:pPr marL="0" indent="0">
              <a:buNone/>
            </a:pPr>
            <a:r>
              <a:rPr lang="de-DE" dirty="0"/>
              <a:t>Senior Product Specialist</a:t>
            </a:r>
          </a:p>
        </p:txBody>
      </p:sp>
      <p:pic>
        <p:nvPicPr>
          <p:cNvPr id="2" name="Picture Placeholder 1"/>
          <p:cNvPicPr>
            <a:picLocks noGrp="1" noChangeAspect="1"/>
          </p:cNvPicPr>
          <p:nvPr>
            <p:ph type="pic" sz="quarter" idx="13"/>
          </p:nvPr>
        </p:nvPicPr>
        <p:blipFill>
          <a:blip r:embed="rId2"/>
          <a:srcRect t="11585" b="11585"/>
          <a:stretch>
            <a:fillRect/>
          </a:stretch>
        </p:blipFill>
        <p:spPr>
          <a:prstGeom prst="rect">
            <a:avLst/>
          </a:prstGeom>
        </p:spPr>
      </p:pic>
      <p:sp>
        <p:nvSpPr>
          <p:cNvPr id="8" name="Text Placeholder 9"/>
          <p:cNvSpPr>
            <a:spLocks noGrp="1"/>
          </p:cNvSpPr>
          <p:nvPr>
            <p:ph type="body" sz="quarter" idx="10"/>
          </p:nvPr>
        </p:nvSpPr>
        <p:spPr>
          <a:xfrm>
            <a:off x="11576540" y="2016546"/>
            <a:ext cx="11150109" cy="2136354"/>
          </a:xfrm>
        </p:spPr>
        <p:txBody>
          <a:bodyPr/>
          <a:lstStyle/>
          <a:p>
            <a:pPr marL="0" indent="0">
              <a:buNone/>
            </a:pPr>
            <a:r>
              <a:rPr lang="de-DE" b="1" dirty="0"/>
              <a:t>Programmatic Advertising: Die Basics</a:t>
            </a:r>
          </a:p>
          <a:p>
            <a:pPr marL="0" indent="0">
              <a:buNone/>
            </a:pPr>
            <a:r>
              <a:rPr lang="de-DE" b="1" dirty="0"/>
              <a:t>für ein erfolgreiches Set-Up</a:t>
            </a:r>
            <a:endParaRPr lang="en-US" b="1" dirty="0"/>
          </a:p>
        </p:txBody>
      </p:sp>
    </p:spTree>
    <p:extLst>
      <p:ext uri="{BB962C8B-B14F-4D97-AF65-F5344CB8AC3E}">
        <p14:creationId xmlns:p14="http://schemas.microsoft.com/office/powerpoint/2010/main" val="1915632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10</a:t>
            </a:fld>
            <a:endParaRPr lang="en-US" dirty="0"/>
          </a:p>
        </p:txBody>
      </p:sp>
      <p:sp>
        <p:nvSpPr>
          <p:cNvPr id="3" name="Title 2"/>
          <p:cNvSpPr>
            <a:spLocks noGrp="1"/>
          </p:cNvSpPr>
          <p:nvPr>
            <p:ph type="title"/>
          </p:nvPr>
        </p:nvSpPr>
        <p:spPr>
          <a:xfrm>
            <a:off x="1138238" y="1133475"/>
            <a:ext cx="21029613" cy="1315745"/>
          </a:xfrm>
        </p:spPr>
        <p:txBody>
          <a:bodyPr/>
          <a:lstStyle/>
          <a:p>
            <a:r>
              <a:rPr lang="en-US" dirty="0"/>
              <a:t>Audience Analytics</a:t>
            </a:r>
          </a:p>
        </p:txBody>
      </p:sp>
      <p:sp>
        <p:nvSpPr>
          <p:cNvPr id="6" name="Rounded Rectangle 5"/>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7" name="Rounded Rectangle 6"/>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8" name="Rounded Rectangle 7"/>
          <p:cNvSpPr/>
          <p:nvPr/>
        </p:nvSpPr>
        <p:spPr>
          <a:xfrm>
            <a:off x="3657600"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AUDIENCE ANALYTICS</a:t>
            </a:r>
          </a:p>
          <a:p>
            <a:pPr algn="ctr"/>
            <a:r>
              <a:rPr lang="de-DE" sz="2800" dirty="0">
                <a:latin typeface="Proxima Nova Alt Light" charset="0"/>
                <a:ea typeface="Proxima Nova Alt Light" charset="0"/>
                <a:cs typeface="Proxima Nova Alt Light" charset="0"/>
              </a:rPr>
              <a:t>Unterstützen Publisher, ihre Nutzer zu verstehen</a:t>
            </a:r>
          </a:p>
        </p:txBody>
      </p:sp>
      <p:pic>
        <p:nvPicPr>
          <p:cNvPr id="9" name="Picture 8"/>
          <p:cNvPicPr>
            <a:picLocks noChangeAspect="1"/>
          </p:cNvPicPr>
          <p:nvPr/>
        </p:nvPicPr>
        <p:blipFill>
          <a:blip r:embed="rId2"/>
          <a:stretch>
            <a:fillRect/>
          </a:stretch>
        </p:blipFill>
        <p:spPr>
          <a:xfrm>
            <a:off x="5897335" y="5250748"/>
            <a:ext cx="266700" cy="698500"/>
          </a:xfrm>
          <a:prstGeom prst="rect">
            <a:avLst/>
          </a:prstGeom>
        </p:spPr>
      </p:pic>
      <p:pic>
        <p:nvPicPr>
          <p:cNvPr id="10" name="Picture 9"/>
          <p:cNvPicPr>
            <a:picLocks noChangeAspect="1"/>
          </p:cNvPicPr>
          <p:nvPr/>
        </p:nvPicPr>
        <p:blipFill>
          <a:blip r:embed="rId3"/>
          <a:stretch>
            <a:fillRect/>
          </a:stretch>
        </p:blipFill>
        <p:spPr>
          <a:xfrm>
            <a:off x="8770144" y="3360057"/>
            <a:ext cx="6281170" cy="508000"/>
          </a:xfrm>
          <a:prstGeom prst="rect">
            <a:avLst/>
          </a:prstGeom>
        </p:spPr>
      </p:pic>
      <p:pic>
        <p:nvPicPr>
          <p:cNvPr id="11" name="Picture 10"/>
          <p:cNvPicPr>
            <a:picLocks noChangeAspect="1"/>
          </p:cNvPicPr>
          <p:nvPr/>
        </p:nvPicPr>
        <p:blipFill>
          <a:blip r:embed="rId3"/>
          <a:stretch>
            <a:fillRect/>
          </a:stretch>
        </p:blipFill>
        <p:spPr>
          <a:xfrm rot="10800000">
            <a:off x="8770144" y="3988630"/>
            <a:ext cx="6281170" cy="508000"/>
          </a:xfrm>
          <a:prstGeom prst="rect">
            <a:avLst/>
          </a:prstGeom>
        </p:spPr>
      </p:pic>
    </p:spTree>
    <p:extLst>
      <p:ext uri="{BB962C8B-B14F-4D97-AF65-F5344CB8AC3E}">
        <p14:creationId xmlns:p14="http://schemas.microsoft.com/office/powerpoint/2010/main" val="1435619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11</a:t>
            </a:fld>
            <a:endParaRPr lang="en-US" dirty="0"/>
          </a:p>
        </p:txBody>
      </p:sp>
      <p:pic>
        <p:nvPicPr>
          <p:cNvPr id="5" name="Picture 4"/>
          <p:cNvPicPr>
            <a:picLocks noChangeAspect="1"/>
          </p:cNvPicPr>
          <p:nvPr/>
        </p:nvPicPr>
        <p:blipFill rotWithShape="1">
          <a:blip r:embed="rId2"/>
          <a:srcRect t="29120" b="30369"/>
          <a:stretch/>
        </p:blipFill>
        <p:spPr>
          <a:xfrm>
            <a:off x="2901700" y="2639309"/>
            <a:ext cx="5400000" cy="1437333"/>
          </a:xfrm>
          <a:prstGeom prst="rect">
            <a:avLst/>
          </a:prstGeom>
        </p:spPr>
      </p:pic>
      <p:pic>
        <p:nvPicPr>
          <p:cNvPr id="6" name="Picture 5"/>
          <p:cNvPicPr>
            <a:picLocks noChangeAspect="1"/>
          </p:cNvPicPr>
          <p:nvPr/>
        </p:nvPicPr>
        <p:blipFill>
          <a:blip r:embed="rId3"/>
          <a:stretch>
            <a:fillRect/>
          </a:stretch>
        </p:blipFill>
        <p:spPr>
          <a:xfrm>
            <a:off x="14720599" y="8162917"/>
            <a:ext cx="5400000" cy="3041666"/>
          </a:xfrm>
          <a:prstGeom prst="rect">
            <a:avLst/>
          </a:prstGeom>
        </p:spPr>
      </p:pic>
      <p:pic>
        <p:nvPicPr>
          <p:cNvPr id="7" name="Picture 6"/>
          <p:cNvPicPr>
            <a:picLocks noChangeAspect="1"/>
          </p:cNvPicPr>
          <p:nvPr/>
        </p:nvPicPr>
        <p:blipFill>
          <a:blip r:embed="rId4"/>
          <a:stretch>
            <a:fillRect/>
          </a:stretch>
        </p:blipFill>
        <p:spPr>
          <a:xfrm>
            <a:off x="2361700" y="5747040"/>
            <a:ext cx="6480000" cy="1235492"/>
          </a:xfrm>
          <a:prstGeom prst="rect">
            <a:avLst/>
          </a:prstGeom>
        </p:spPr>
      </p:pic>
      <p:pic>
        <p:nvPicPr>
          <p:cNvPr id="8" name="Picture 7"/>
          <p:cNvPicPr>
            <a:picLocks noChangeAspect="1"/>
          </p:cNvPicPr>
          <p:nvPr/>
        </p:nvPicPr>
        <p:blipFill>
          <a:blip r:embed="rId5"/>
          <a:stretch>
            <a:fillRect/>
          </a:stretch>
        </p:blipFill>
        <p:spPr>
          <a:xfrm>
            <a:off x="14720599" y="5373673"/>
            <a:ext cx="5400000" cy="1826471"/>
          </a:xfrm>
          <a:prstGeom prst="rect">
            <a:avLst/>
          </a:prstGeom>
        </p:spPr>
      </p:pic>
      <p:pic>
        <p:nvPicPr>
          <p:cNvPr id="9" name="Picture 8"/>
          <p:cNvPicPr>
            <a:picLocks noChangeAspect="1"/>
          </p:cNvPicPr>
          <p:nvPr/>
        </p:nvPicPr>
        <p:blipFill>
          <a:blip r:embed="rId6"/>
          <a:stretch>
            <a:fillRect/>
          </a:stretch>
        </p:blipFill>
        <p:spPr>
          <a:xfrm>
            <a:off x="2901700" y="8987188"/>
            <a:ext cx="5400000" cy="1790746"/>
          </a:xfrm>
          <a:prstGeom prst="rect">
            <a:avLst/>
          </a:prstGeom>
        </p:spPr>
      </p:pic>
      <p:pic>
        <p:nvPicPr>
          <p:cNvPr id="10" name="Picture 9"/>
          <p:cNvPicPr>
            <a:picLocks noChangeAspect="1"/>
          </p:cNvPicPr>
          <p:nvPr/>
        </p:nvPicPr>
        <p:blipFill>
          <a:blip r:embed="rId7"/>
          <a:stretch>
            <a:fillRect/>
          </a:stretch>
        </p:blipFill>
        <p:spPr>
          <a:xfrm>
            <a:off x="14720599" y="2305051"/>
            <a:ext cx="5400000" cy="2105849"/>
          </a:xfrm>
          <a:prstGeom prst="rect">
            <a:avLst/>
          </a:prstGeom>
        </p:spPr>
      </p:pic>
    </p:spTree>
    <p:extLst>
      <p:ext uri="{BB962C8B-B14F-4D97-AF65-F5344CB8AC3E}">
        <p14:creationId xmlns:p14="http://schemas.microsoft.com/office/powerpoint/2010/main" val="87894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12</a:t>
            </a:fld>
            <a:endParaRPr lang="en-US" dirty="0"/>
          </a:p>
        </p:txBody>
      </p:sp>
      <p:sp>
        <p:nvSpPr>
          <p:cNvPr id="3" name="Title 2"/>
          <p:cNvSpPr>
            <a:spLocks noGrp="1"/>
          </p:cNvSpPr>
          <p:nvPr>
            <p:ph type="title"/>
          </p:nvPr>
        </p:nvSpPr>
        <p:spPr/>
        <p:txBody>
          <a:bodyPr/>
          <a:lstStyle/>
          <a:p>
            <a:r>
              <a:rPr lang="en-US" dirty="0"/>
              <a:t>Ad Network</a:t>
            </a:r>
          </a:p>
        </p:txBody>
      </p:sp>
      <p:sp>
        <p:nvSpPr>
          <p:cNvPr id="6" name="Rounded Rectangle 5"/>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7" name="Rounded Rectangle 6"/>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8" name="Rounded Rectangle 7"/>
          <p:cNvSpPr/>
          <p:nvPr/>
        </p:nvSpPr>
        <p:spPr>
          <a:xfrm>
            <a:off x="9564914" y="4951552"/>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 NETWORK</a:t>
            </a:r>
          </a:p>
        </p:txBody>
      </p:sp>
      <p:pic>
        <p:nvPicPr>
          <p:cNvPr id="9" name="Picture 8"/>
          <p:cNvPicPr>
            <a:picLocks noChangeAspect="1"/>
          </p:cNvPicPr>
          <p:nvPr/>
        </p:nvPicPr>
        <p:blipFill>
          <a:blip r:embed="rId2"/>
          <a:stretch>
            <a:fillRect/>
          </a:stretch>
        </p:blipFill>
        <p:spPr>
          <a:xfrm>
            <a:off x="8770144" y="3360057"/>
            <a:ext cx="6281170" cy="508000"/>
          </a:xfrm>
          <a:prstGeom prst="rect">
            <a:avLst/>
          </a:prstGeom>
        </p:spPr>
      </p:pic>
      <p:pic>
        <p:nvPicPr>
          <p:cNvPr id="10" name="Picture 9"/>
          <p:cNvPicPr>
            <a:picLocks noChangeAspect="1"/>
          </p:cNvPicPr>
          <p:nvPr/>
        </p:nvPicPr>
        <p:blipFill>
          <a:blip r:embed="rId2"/>
          <a:stretch>
            <a:fillRect/>
          </a:stretch>
        </p:blipFill>
        <p:spPr>
          <a:xfrm rot="10800000">
            <a:off x="8770144" y="3988630"/>
            <a:ext cx="6281170" cy="508000"/>
          </a:xfrm>
          <a:prstGeom prst="rect">
            <a:avLst/>
          </a:prstGeom>
        </p:spPr>
      </p:pic>
      <p:pic>
        <p:nvPicPr>
          <p:cNvPr id="11" name="Picture 10"/>
          <p:cNvPicPr>
            <a:picLocks noChangeAspect="1"/>
          </p:cNvPicPr>
          <p:nvPr/>
        </p:nvPicPr>
        <p:blipFill>
          <a:blip r:embed="rId3"/>
          <a:stretch>
            <a:fillRect/>
          </a:stretch>
        </p:blipFill>
        <p:spPr>
          <a:xfrm>
            <a:off x="14468928" y="4895148"/>
            <a:ext cx="787400" cy="711200"/>
          </a:xfrm>
          <a:prstGeom prst="rect">
            <a:avLst/>
          </a:prstGeom>
        </p:spPr>
      </p:pic>
      <p:pic>
        <p:nvPicPr>
          <p:cNvPr id="15" name="Picture 14"/>
          <p:cNvPicPr>
            <a:picLocks noChangeAspect="1"/>
          </p:cNvPicPr>
          <p:nvPr/>
        </p:nvPicPr>
        <p:blipFill>
          <a:blip r:embed="rId4"/>
          <a:stretch>
            <a:fillRect/>
          </a:stretch>
        </p:blipFill>
        <p:spPr>
          <a:xfrm>
            <a:off x="5893821" y="5367191"/>
            <a:ext cx="3276600" cy="1384300"/>
          </a:xfrm>
          <a:prstGeom prst="rect">
            <a:avLst/>
          </a:prstGeom>
        </p:spPr>
      </p:pic>
    </p:spTree>
    <p:extLst>
      <p:ext uri="{BB962C8B-B14F-4D97-AF65-F5344CB8AC3E}">
        <p14:creationId xmlns:p14="http://schemas.microsoft.com/office/powerpoint/2010/main" val="29939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Specific Media Germany Gm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411" y="4775970"/>
            <a:ext cx="2700000" cy="27272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11480FAD-3E02-7943-9389-76D2F37DE0F0}" type="slidenum">
              <a:rPr lang="en-US" smtClean="0"/>
              <a:pPr/>
              <a:t>13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7" y="1982874"/>
            <a:ext cx="5400000" cy="136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2912" y="1979792"/>
            <a:ext cx="5400000" cy="13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evania 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72" y="8693437"/>
            <a:ext cx="4556127" cy="15354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p:cNvPicPr>
            <a:picLocks noChangeAspect="1" noChangeArrowheads="1"/>
          </p:cNvPicPr>
          <p:nvPr/>
        </p:nvPicPr>
        <p:blipFill rotWithShape="1">
          <a:blip r:embed="rId6">
            <a:extLst>
              <a:ext uri="{28A0092B-C50C-407E-A947-70E740481C1C}">
                <a14:useLocalDpi xmlns:a14="http://schemas.microsoft.com/office/drawing/2010/main" val="0"/>
              </a:ext>
            </a:extLst>
          </a:blip>
          <a:srcRect t="34448" b="38036"/>
          <a:stretch/>
        </p:blipFill>
        <p:spPr bwMode="auto">
          <a:xfrm>
            <a:off x="16952912" y="5396656"/>
            <a:ext cx="5400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iMedia Deutschland 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09497" y="8215425"/>
            <a:ext cx="3782337" cy="228831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adeDoubler Gmb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0249" y="2066953"/>
            <a:ext cx="5400000" cy="120000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d pepper media Gmb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3061" y="4911105"/>
            <a:ext cx="5400000" cy="24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5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14</a:t>
            </a:fld>
            <a:endParaRPr lang="en-US" dirty="0"/>
          </a:p>
        </p:txBody>
      </p:sp>
      <p:sp>
        <p:nvSpPr>
          <p:cNvPr id="3" name="Title 2"/>
          <p:cNvSpPr>
            <a:spLocks noGrp="1"/>
          </p:cNvSpPr>
          <p:nvPr>
            <p:ph type="title"/>
          </p:nvPr>
        </p:nvSpPr>
        <p:spPr/>
        <p:txBody>
          <a:bodyPr/>
          <a:lstStyle/>
          <a:p>
            <a:r>
              <a:rPr lang="en-US" dirty="0"/>
              <a:t>Ad Exchange</a:t>
            </a:r>
          </a:p>
        </p:txBody>
      </p:sp>
      <p:sp>
        <p:nvSpPr>
          <p:cNvPr id="6" name="Rounded Rectangle 5"/>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7" name="Rounded Rectangle 6"/>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8" name="Rounded Rectangle 7"/>
          <p:cNvSpPr/>
          <p:nvPr/>
        </p:nvSpPr>
        <p:spPr>
          <a:xfrm>
            <a:off x="3657600"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SSP</a:t>
            </a:r>
          </a:p>
          <a:p>
            <a:pPr algn="ctr"/>
            <a:r>
              <a:rPr lang="de-DE" sz="2800" dirty="0">
                <a:latin typeface="Proxima Nova Alt Light" charset="0"/>
                <a:ea typeface="Proxima Nova Alt Light" charset="0"/>
                <a:cs typeface="Proxima Nova Alt Light" charset="0"/>
              </a:rPr>
              <a:t>Bieten im Auftrag des Publishers Inventar auf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Ad </a:t>
            </a:r>
            <a:r>
              <a:rPr lang="de-DE" sz="2800" dirty="0" err="1">
                <a:latin typeface="Proxima Nova Alt Light" charset="0"/>
                <a:ea typeface="Proxima Nova Alt Light" charset="0"/>
                <a:cs typeface="Proxima Nova Alt Light" charset="0"/>
              </a:rPr>
              <a:t>Exchanges</a:t>
            </a:r>
            <a:r>
              <a:rPr lang="de-DE" sz="2800" dirty="0">
                <a:latin typeface="Proxima Nova Alt Light" charset="0"/>
                <a:ea typeface="Proxima Nova Alt Light" charset="0"/>
                <a:cs typeface="Proxima Nova Alt Light" charset="0"/>
              </a:rPr>
              <a:t> an</a:t>
            </a:r>
          </a:p>
        </p:txBody>
      </p:sp>
      <p:sp>
        <p:nvSpPr>
          <p:cNvPr id="9" name="Rounded Rectangle 8"/>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0" name="Rounded Rectangle 9"/>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1" name="Picture 10"/>
          <p:cNvPicPr>
            <a:picLocks noChangeAspect="1"/>
          </p:cNvPicPr>
          <p:nvPr/>
        </p:nvPicPr>
        <p:blipFill>
          <a:blip r:embed="rId2"/>
          <a:stretch>
            <a:fillRect/>
          </a:stretch>
        </p:blipFill>
        <p:spPr>
          <a:xfrm>
            <a:off x="2182019" y="3868057"/>
            <a:ext cx="1037261" cy="6872515"/>
          </a:xfrm>
          <a:prstGeom prst="rect">
            <a:avLst/>
          </a:prstGeom>
        </p:spPr>
      </p:pic>
      <p:pic>
        <p:nvPicPr>
          <p:cNvPr id="12" name="Picture 11"/>
          <p:cNvPicPr>
            <a:picLocks noChangeAspect="1"/>
          </p:cNvPicPr>
          <p:nvPr/>
        </p:nvPicPr>
        <p:blipFill>
          <a:blip r:embed="rId3"/>
          <a:stretch>
            <a:fillRect/>
          </a:stretch>
        </p:blipFill>
        <p:spPr>
          <a:xfrm>
            <a:off x="12494078" y="10606388"/>
            <a:ext cx="2717800" cy="1028700"/>
          </a:xfrm>
          <a:prstGeom prst="rect">
            <a:avLst/>
          </a:prstGeom>
        </p:spPr>
      </p:pic>
      <p:pic>
        <p:nvPicPr>
          <p:cNvPr id="13" name="Picture 12"/>
          <p:cNvPicPr>
            <a:picLocks noChangeAspect="1"/>
          </p:cNvPicPr>
          <p:nvPr/>
        </p:nvPicPr>
        <p:blipFill>
          <a:blip r:embed="rId4"/>
          <a:stretch>
            <a:fillRect/>
          </a:stretch>
        </p:blipFill>
        <p:spPr>
          <a:xfrm>
            <a:off x="8606064" y="10606388"/>
            <a:ext cx="2717800" cy="1028700"/>
          </a:xfrm>
          <a:prstGeom prst="rect">
            <a:avLst/>
          </a:prstGeom>
        </p:spPr>
      </p:pic>
    </p:spTree>
    <p:extLst>
      <p:ext uri="{BB962C8B-B14F-4D97-AF65-F5344CB8AC3E}">
        <p14:creationId xmlns:p14="http://schemas.microsoft.com/office/powerpoint/2010/main" val="1825861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15</a:t>
            </a:fld>
            <a:endParaRPr lang="en-US" dirty="0"/>
          </a:p>
        </p:txBody>
      </p:sp>
      <p:sp>
        <p:nvSpPr>
          <p:cNvPr id="3" name="Title 2"/>
          <p:cNvSpPr>
            <a:spLocks noGrp="1"/>
          </p:cNvSpPr>
          <p:nvPr>
            <p:ph type="title"/>
          </p:nvPr>
        </p:nvSpPr>
        <p:spPr/>
        <p:txBody>
          <a:bodyPr/>
          <a:lstStyle/>
          <a:p>
            <a:r>
              <a:rPr lang="en-US" dirty="0"/>
              <a:t>Ad Exchange</a:t>
            </a:r>
          </a:p>
        </p:txBody>
      </p:sp>
      <p:sp>
        <p:nvSpPr>
          <p:cNvPr id="6" name="Rounded Rectangle 5"/>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7" name="Rounded Rectangle 6"/>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8" name="Rounded Rectangle 7"/>
          <p:cNvSpPr/>
          <p:nvPr/>
        </p:nvSpPr>
        <p:spPr>
          <a:xfrm>
            <a:off x="3657600"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SSP</a:t>
            </a:r>
          </a:p>
          <a:p>
            <a:pPr algn="ctr"/>
            <a:r>
              <a:rPr lang="de-DE" sz="2800" dirty="0">
                <a:latin typeface="Proxima Nova Alt Light" charset="0"/>
                <a:ea typeface="Proxima Nova Alt Light" charset="0"/>
                <a:cs typeface="Proxima Nova Alt Light" charset="0"/>
              </a:rPr>
              <a:t>Bieten im Auftrag des Publishers Inventar auf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Ad </a:t>
            </a:r>
            <a:r>
              <a:rPr lang="de-DE" sz="2800" dirty="0" err="1">
                <a:latin typeface="Proxima Nova Alt Light" charset="0"/>
                <a:ea typeface="Proxima Nova Alt Light" charset="0"/>
                <a:cs typeface="Proxima Nova Alt Light" charset="0"/>
              </a:rPr>
              <a:t>Exchanges</a:t>
            </a:r>
            <a:r>
              <a:rPr lang="de-DE" sz="2800" dirty="0">
                <a:latin typeface="Proxima Nova Alt Light" charset="0"/>
                <a:ea typeface="Proxima Nova Alt Light" charset="0"/>
                <a:cs typeface="Proxima Nova Alt Light" charset="0"/>
              </a:rPr>
              <a:t> an</a:t>
            </a:r>
          </a:p>
        </p:txBody>
      </p:sp>
      <p:sp>
        <p:nvSpPr>
          <p:cNvPr id="9" name="Rounded Rectangle 8"/>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0" name="Rounded Rectangle 9"/>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1" name="Picture 10"/>
          <p:cNvPicPr>
            <a:picLocks noChangeAspect="1"/>
          </p:cNvPicPr>
          <p:nvPr/>
        </p:nvPicPr>
        <p:blipFill>
          <a:blip r:embed="rId2"/>
          <a:stretch>
            <a:fillRect/>
          </a:stretch>
        </p:blipFill>
        <p:spPr>
          <a:xfrm>
            <a:off x="2182019" y="3868057"/>
            <a:ext cx="1037261" cy="6872515"/>
          </a:xfrm>
          <a:prstGeom prst="rect">
            <a:avLst/>
          </a:prstGeom>
        </p:spPr>
      </p:pic>
      <p:pic>
        <p:nvPicPr>
          <p:cNvPr id="12" name="Picture 11"/>
          <p:cNvPicPr>
            <a:picLocks noChangeAspect="1"/>
          </p:cNvPicPr>
          <p:nvPr/>
        </p:nvPicPr>
        <p:blipFill>
          <a:blip r:embed="rId3"/>
          <a:stretch>
            <a:fillRect/>
          </a:stretch>
        </p:blipFill>
        <p:spPr>
          <a:xfrm>
            <a:off x="12494078" y="10606388"/>
            <a:ext cx="2717800" cy="1028700"/>
          </a:xfrm>
          <a:prstGeom prst="rect">
            <a:avLst/>
          </a:prstGeom>
        </p:spPr>
      </p:pic>
      <p:pic>
        <p:nvPicPr>
          <p:cNvPr id="13" name="Picture 12"/>
          <p:cNvPicPr>
            <a:picLocks noChangeAspect="1"/>
          </p:cNvPicPr>
          <p:nvPr/>
        </p:nvPicPr>
        <p:blipFill>
          <a:blip r:embed="rId4"/>
          <a:stretch>
            <a:fillRect/>
          </a:stretch>
        </p:blipFill>
        <p:spPr>
          <a:xfrm>
            <a:off x="8606064" y="10606388"/>
            <a:ext cx="2717800" cy="1028700"/>
          </a:xfrm>
          <a:prstGeom prst="rect">
            <a:avLst/>
          </a:prstGeom>
        </p:spPr>
      </p:pic>
      <p:sp>
        <p:nvSpPr>
          <p:cNvPr id="5" name="Flowchart: Terminator 4"/>
          <p:cNvSpPr/>
          <p:nvPr/>
        </p:nvSpPr>
        <p:spPr>
          <a:xfrm>
            <a:off x="2783380" y="6967728"/>
            <a:ext cx="12106656" cy="5212080"/>
          </a:xfrm>
          <a:prstGeom prst="flowChartTerminator">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69833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ile:Logo Rubicon Project 2014 Official.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618" y="1963927"/>
            <a:ext cx="4876800" cy="14573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11480FAD-3E02-7943-9389-76D2F37DE0F0}" type="slidenum">
              <a:rPr lang="en-US" smtClean="0"/>
              <a:pPr/>
              <a:t>16</a:t>
            </a:fld>
            <a:endParaRPr lang="en-US" dirty="0"/>
          </a:p>
        </p:txBody>
      </p:sp>
      <p:sp>
        <p:nvSpPr>
          <p:cNvPr id="3" name="AutoShape 2" descr="Bildergebnis für Logo Improve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AutoShape 4" descr="Bildergebnis für Logo Improve Digi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Picture 5"/>
          <p:cNvPicPr>
            <a:picLocks noChangeAspect="1"/>
          </p:cNvPicPr>
          <p:nvPr/>
        </p:nvPicPr>
        <p:blipFill rotWithShape="1">
          <a:blip r:embed="rId3"/>
          <a:srcRect t="21775" b="25019"/>
          <a:stretch/>
        </p:blipFill>
        <p:spPr>
          <a:xfrm>
            <a:off x="13474645" y="7902790"/>
            <a:ext cx="5064067" cy="2447710"/>
          </a:xfrm>
          <a:prstGeom prst="rect">
            <a:avLst/>
          </a:prstGeom>
        </p:spPr>
      </p:pic>
      <p:pic>
        <p:nvPicPr>
          <p:cNvPr id="7" name="Picture 6"/>
          <p:cNvPicPr>
            <a:picLocks noChangeAspect="1"/>
          </p:cNvPicPr>
          <p:nvPr/>
        </p:nvPicPr>
        <p:blipFill rotWithShape="1">
          <a:blip r:embed="rId4"/>
          <a:srcRect t="22950" b="27564"/>
          <a:stretch/>
        </p:blipFill>
        <p:spPr>
          <a:xfrm>
            <a:off x="5135079" y="8735907"/>
            <a:ext cx="4996932" cy="1403060"/>
          </a:xfrm>
          <a:prstGeom prst="rect">
            <a:avLst/>
          </a:prstGeom>
        </p:spPr>
      </p:pic>
      <p:pic>
        <p:nvPicPr>
          <p:cNvPr id="8" name="Picture 7"/>
          <p:cNvPicPr>
            <a:picLocks noChangeAspect="1"/>
          </p:cNvPicPr>
          <p:nvPr/>
        </p:nvPicPr>
        <p:blipFill>
          <a:blip r:embed="rId5"/>
          <a:stretch>
            <a:fillRect/>
          </a:stretch>
        </p:blipFill>
        <p:spPr>
          <a:xfrm>
            <a:off x="9054107" y="1983841"/>
            <a:ext cx="5400000" cy="1417499"/>
          </a:xfrm>
          <a:prstGeom prst="rect">
            <a:avLst/>
          </a:prstGeom>
        </p:spPr>
      </p:pic>
      <p:pic>
        <p:nvPicPr>
          <p:cNvPr id="10" name="Picture 9"/>
          <p:cNvPicPr>
            <a:picLocks noChangeAspect="1"/>
          </p:cNvPicPr>
          <p:nvPr/>
        </p:nvPicPr>
        <p:blipFill>
          <a:blip r:embed="rId6"/>
          <a:stretch>
            <a:fillRect/>
          </a:stretch>
        </p:blipFill>
        <p:spPr>
          <a:xfrm>
            <a:off x="12804833" y="5344654"/>
            <a:ext cx="7102417" cy="1529299"/>
          </a:xfrm>
          <a:prstGeom prst="rect">
            <a:avLst/>
          </a:prstGeom>
        </p:spPr>
      </p:pic>
      <p:pic>
        <p:nvPicPr>
          <p:cNvPr id="11" name="Picture 10"/>
          <p:cNvPicPr>
            <a:picLocks noChangeAspect="1"/>
          </p:cNvPicPr>
          <p:nvPr/>
        </p:nvPicPr>
        <p:blipFill rotWithShape="1">
          <a:blip r:embed="rId7"/>
          <a:srcRect t="22891" b="28528"/>
          <a:stretch/>
        </p:blipFill>
        <p:spPr>
          <a:xfrm>
            <a:off x="5135079" y="5162846"/>
            <a:ext cx="6053639" cy="1711107"/>
          </a:xfrm>
          <a:prstGeom prst="rect">
            <a:avLst/>
          </a:prstGeom>
        </p:spPr>
      </p:pic>
      <p:pic>
        <p:nvPicPr>
          <p:cNvPr id="307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20981" b="17340"/>
          <a:stretch/>
        </p:blipFill>
        <p:spPr bwMode="auto">
          <a:xfrm>
            <a:off x="16006679" y="2125945"/>
            <a:ext cx="5400000" cy="113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107" y="3329369"/>
            <a:ext cx="7705344" cy="770534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433" y="5000871"/>
            <a:ext cx="8970264" cy="5260848"/>
          </a:xfrm>
          <a:prstGeom prst="rect">
            <a:avLst/>
          </a:prstGeom>
        </p:spPr>
      </p:pic>
      <p:sp>
        <p:nvSpPr>
          <p:cNvPr id="2" name="Slide Number Placeholder 1"/>
          <p:cNvSpPr>
            <a:spLocks noGrp="1"/>
          </p:cNvSpPr>
          <p:nvPr>
            <p:ph type="sldNum" sz="quarter" idx="10"/>
          </p:nvPr>
        </p:nvSpPr>
        <p:spPr/>
        <p:txBody>
          <a:bodyPr/>
          <a:lstStyle/>
          <a:p>
            <a:fld id="{11480FAD-3E02-7943-9389-76D2F37DE0F0}" type="slidenum">
              <a:rPr lang="en-US" smtClean="0"/>
              <a:pPr/>
              <a:t>17</a:t>
            </a:fld>
            <a:endParaRPr lang="en-US" dirty="0"/>
          </a:p>
        </p:txBody>
      </p:sp>
      <p:sp>
        <p:nvSpPr>
          <p:cNvPr id="3" name="Title 2"/>
          <p:cNvSpPr>
            <a:spLocks noGrp="1"/>
          </p:cNvSpPr>
          <p:nvPr>
            <p:ph type="title"/>
          </p:nvPr>
        </p:nvSpPr>
        <p:spPr>
          <a:xfrm>
            <a:off x="1138238" y="1133475"/>
            <a:ext cx="22105937" cy="1102866"/>
          </a:xfrm>
        </p:spPr>
        <p:txBody>
          <a:bodyPr/>
          <a:lstStyle/>
          <a:p>
            <a:r>
              <a:rPr lang="en-US" dirty="0"/>
              <a:t>Und was </a:t>
            </a:r>
            <a:r>
              <a:rPr lang="en-US" dirty="0" err="1"/>
              <a:t>ist</a:t>
            </a:r>
            <a:r>
              <a:rPr lang="en-US" dirty="0"/>
              <a:t> </a:t>
            </a:r>
            <a:r>
              <a:rPr lang="en-US" dirty="0" err="1"/>
              <a:t>ein</a:t>
            </a:r>
            <a:r>
              <a:rPr lang="en-US" dirty="0"/>
              <a:t> Private Marketplace (PMP)?</a:t>
            </a:r>
          </a:p>
        </p:txBody>
      </p:sp>
      <p:sp>
        <p:nvSpPr>
          <p:cNvPr id="8" name="Rounded Rectangle 7"/>
          <p:cNvSpPr/>
          <p:nvPr/>
        </p:nvSpPr>
        <p:spPr>
          <a:xfrm>
            <a:off x="14388356" y="6158753"/>
            <a:ext cx="5201103" cy="274320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PMP</a:t>
            </a:r>
            <a:endParaRPr lang="en-US" sz="3200" b="1" dirty="0">
              <a:latin typeface="Proxima Nova Alt Semibold" charset="0"/>
              <a:ea typeface="Proxima Nova Alt Semibold" charset="0"/>
              <a:cs typeface="Proxima Nova Alt Semibold" charset="0"/>
            </a:endParaRPr>
          </a:p>
        </p:txBody>
      </p:sp>
    </p:spTree>
    <p:extLst>
      <p:ext uri="{BB962C8B-B14F-4D97-AF65-F5344CB8AC3E}">
        <p14:creationId xmlns:p14="http://schemas.microsoft.com/office/powerpoint/2010/main" val="12558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3517" y="5240941"/>
            <a:ext cx="5079921" cy="2218815"/>
          </a:xfrm>
          <a:prstGeom prst="rect">
            <a:avLst/>
          </a:prstGeom>
        </p:spPr>
      </p:pic>
      <p:pic>
        <p:nvPicPr>
          <p:cNvPr id="9220" name="Picture 4" descr="https://hilfe-center.1und1.de/img/assets/1and1_logo_sm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510" y="1322695"/>
            <a:ext cx="2700000" cy="26295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11480FAD-3E02-7943-9389-76D2F37DE0F0}" type="slidenum">
              <a:rPr lang="en-US" smtClean="0"/>
              <a:pPr/>
              <a:t>18</a:t>
            </a:fld>
            <a:endParaRPr lang="en-US" dirty="0"/>
          </a:p>
        </p:txBody>
      </p:sp>
      <p:pic>
        <p:nvPicPr>
          <p:cNvPr id="6" name="Picture 6" descr="http://vignette1.wikia.nocookie.net/unanything/images/8/81/Viacom_logo.png/revision/latest?cb=201502141954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608" y="2283250"/>
            <a:ext cx="5400000" cy="1026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ebpunch12.com/wp-content/uploads/2014/08/Yelp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9740" y="8466202"/>
            <a:ext cx="5400000" cy="2435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userlogos.org/files/logos/jumpordie/ask_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92810" y="1553222"/>
            <a:ext cx="3793298" cy="284497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0992" y="5062511"/>
            <a:ext cx="4421510" cy="2192484"/>
          </a:xfrm>
          <a:prstGeom prst="rect">
            <a:avLst/>
          </a:prstGeom>
        </p:spPr>
      </p:pic>
      <p:pic>
        <p:nvPicPr>
          <p:cNvPr id="9218" name="Picture 2" descr="http://www.stroeer.de/fileadmin/_migrated/media/logo_stroeer_digitalgro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8510" y="8661521"/>
            <a:ext cx="5400000" cy="247624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mfriedmann\Downloads\183306097_69a0cef94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22257" y="9296088"/>
            <a:ext cx="5400000" cy="120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19</a:t>
            </a:fld>
            <a:endParaRPr lang="en-US" dirty="0"/>
          </a:p>
        </p:txBody>
      </p:sp>
      <p:sp>
        <p:nvSpPr>
          <p:cNvPr id="3" name="Title 2"/>
          <p:cNvSpPr>
            <a:spLocks noGrp="1"/>
          </p:cNvSpPr>
          <p:nvPr>
            <p:ph type="title"/>
          </p:nvPr>
        </p:nvSpPr>
        <p:spPr>
          <a:xfrm>
            <a:off x="1138238" y="1133475"/>
            <a:ext cx="21029613" cy="1315745"/>
          </a:xfrm>
        </p:spPr>
        <p:txBody>
          <a:bodyPr/>
          <a:lstStyle/>
          <a:p>
            <a:r>
              <a:rPr lang="en-US" dirty="0"/>
              <a:t>Demand Side Platform (DSP)</a:t>
            </a:r>
          </a:p>
        </p:txBody>
      </p:sp>
      <p:sp>
        <p:nvSpPr>
          <p:cNvPr id="10" name="Rounded Rectangle 9"/>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11" name="Rounded Rectangle 10"/>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2" name="Rounded Rectangle 11"/>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3" name="Picture 12"/>
          <p:cNvPicPr>
            <a:picLocks noChangeAspect="1"/>
          </p:cNvPicPr>
          <p:nvPr/>
        </p:nvPicPr>
        <p:blipFill>
          <a:blip r:embed="rId2"/>
          <a:stretch>
            <a:fillRect/>
          </a:stretch>
        </p:blipFill>
        <p:spPr>
          <a:xfrm>
            <a:off x="12494078" y="10606388"/>
            <a:ext cx="2717800" cy="1028700"/>
          </a:xfrm>
          <a:prstGeom prst="rect">
            <a:avLst/>
          </a:prstGeom>
        </p:spPr>
      </p:pic>
      <p:pic>
        <p:nvPicPr>
          <p:cNvPr id="4" name="Picture 3"/>
          <p:cNvPicPr>
            <a:picLocks noChangeAspect="1"/>
          </p:cNvPicPr>
          <p:nvPr/>
        </p:nvPicPr>
        <p:blipFill>
          <a:blip r:embed="rId3"/>
          <a:stretch>
            <a:fillRect/>
          </a:stretch>
        </p:blipFill>
        <p:spPr>
          <a:xfrm>
            <a:off x="20362635" y="4046391"/>
            <a:ext cx="1854200" cy="6794500"/>
          </a:xfrm>
          <a:prstGeom prst="rect">
            <a:avLst/>
          </a:prstGeom>
        </p:spPr>
      </p:pic>
    </p:spTree>
    <p:extLst>
      <p:ext uri="{BB962C8B-B14F-4D97-AF65-F5344CB8AC3E}">
        <p14:creationId xmlns:p14="http://schemas.microsoft.com/office/powerpoint/2010/main" val="1282961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a:t>
            </a:fld>
            <a:endParaRPr lang="en-US" dirty="0"/>
          </a:p>
        </p:txBody>
      </p:sp>
      <p:sp>
        <p:nvSpPr>
          <p:cNvPr id="3" name="Title 2"/>
          <p:cNvSpPr>
            <a:spLocks noGrp="1"/>
          </p:cNvSpPr>
          <p:nvPr>
            <p:ph type="title"/>
          </p:nvPr>
        </p:nvSpPr>
        <p:spPr/>
        <p:txBody>
          <a:bodyPr/>
          <a:lstStyle/>
          <a:p>
            <a:r>
              <a:rPr lang="de-DE" dirty="0"/>
              <a:t>Unsere Agenda für heute</a:t>
            </a:r>
          </a:p>
        </p:txBody>
      </p:sp>
      <p:sp>
        <p:nvSpPr>
          <p:cNvPr id="4" name="Text Placeholder 3"/>
          <p:cNvSpPr>
            <a:spLocks noGrp="1"/>
          </p:cNvSpPr>
          <p:nvPr>
            <p:ph type="body" sz="quarter" idx="11"/>
          </p:nvPr>
        </p:nvSpPr>
        <p:spPr/>
        <p:txBody>
          <a:bodyPr/>
          <a:lstStyle/>
          <a:p>
            <a:r>
              <a:rPr lang="de-DE" dirty="0"/>
              <a:t>Worüber wir sprechen</a:t>
            </a:r>
          </a:p>
        </p:txBody>
      </p:sp>
      <p:sp>
        <p:nvSpPr>
          <p:cNvPr id="5" name="Text Placeholder 4"/>
          <p:cNvSpPr>
            <a:spLocks noGrp="1"/>
          </p:cNvSpPr>
          <p:nvPr>
            <p:ph type="body" sz="quarter" idx="12"/>
          </p:nvPr>
        </p:nvSpPr>
        <p:spPr>
          <a:xfrm>
            <a:off x="1138238" y="4535488"/>
            <a:ext cx="13536612" cy="6192464"/>
          </a:xfrm>
        </p:spPr>
        <p:txBody>
          <a:bodyPr/>
          <a:lstStyle/>
          <a:p>
            <a:r>
              <a:rPr lang="de-DE" dirty="0"/>
              <a:t>Was Real-Time-Advertising ist</a:t>
            </a:r>
          </a:p>
          <a:p>
            <a:r>
              <a:rPr lang="de-DE" dirty="0"/>
              <a:t>Das digitale Media-Ökosystem</a:t>
            </a:r>
          </a:p>
          <a:p>
            <a:r>
              <a:rPr lang="de-DE" dirty="0"/>
              <a:t>Branding vs. Performance</a:t>
            </a:r>
          </a:p>
          <a:p>
            <a:r>
              <a:rPr lang="de-DE" dirty="0"/>
              <a:t>Daten und Datenschutz</a:t>
            </a:r>
          </a:p>
          <a:p>
            <a:r>
              <a:rPr lang="de-DE" dirty="0"/>
              <a:t>Attribution</a:t>
            </a:r>
          </a:p>
          <a:p>
            <a:r>
              <a:rPr lang="de-DE" dirty="0"/>
              <a:t>Brand Safety und Ad Fraud</a:t>
            </a:r>
          </a:p>
          <a:p>
            <a:r>
              <a:rPr lang="de-DE" dirty="0"/>
              <a:t>Viewability</a:t>
            </a:r>
          </a:p>
        </p:txBody>
      </p:sp>
    </p:spTree>
    <p:extLst>
      <p:ext uri="{BB962C8B-B14F-4D97-AF65-F5344CB8AC3E}">
        <p14:creationId xmlns:p14="http://schemas.microsoft.com/office/powerpoint/2010/main" val="30444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11290413" y="6653292"/>
            <a:ext cx="1800000" cy="1800000"/>
          </a:xfrm>
          <a:prstGeom prst="rect">
            <a:avLst/>
          </a:prstGeom>
        </p:spPr>
      </p:pic>
      <p:pic>
        <p:nvPicPr>
          <p:cNvPr id="8" name="Picture 7"/>
          <p:cNvPicPr>
            <a:picLocks noChangeAspect="1"/>
          </p:cNvPicPr>
          <p:nvPr/>
        </p:nvPicPr>
        <p:blipFill>
          <a:blip r:embed="rId3"/>
          <a:stretch>
            <a:fillRect/>
          </a:stretch>
        </p:blipFill>
        <p:spPr>
          <a:xfrm>
            <a:off x="10484880" y="2982420"/>
            <a:ext cx="2882432" cy="1800000"/>
          </a:xfrm>
          <a:prstGeom prst="rect">
            <a:avLst/>
          </a:prstGeom>
        </p:spPr>
      </p:pic>
      <p:pic>
        <p:nvPicPr>
          <p:cNvPr id="9" name="Picture 8"/>
          <p:cNvPicPr>
            <a:picLocks noChangeAspect="1"/>
          </p:cNvPicPr>
          <p:nvPr/>
        </p:nvPicPr>
        <p:blipFill>
          <a:blip r:embed="rId4"/>
          <a:stretch>
            <a:fillRect/>
          </a:stretch>
        </p:blipFill>
        <p:spPr>
          <a:xfrm>
            <a:off x="16689474" y="3138028"/>
            <a:ext cx="5400000" cy="1488785"/>
          </a:xfrm>
          <a:prstGeom prst="rect">
            <a:avLst/>
          </a:prstGeom>
        </p:spPr>
      </p:pic>
      <p:pic>
        <p:nvPicPr>
          <p:cNvPr id="10" name="Picture 9"/>
          <p:cNvPicPr>
            <a:picLocks noChangeAspect="1"/>
          </p:cNvPicPr>
          <p:nvPr/>
        </p:nvPicPr>
        <p:blipFill>
          <a:blip r:embed="rId5"/>
          <a:stretch>
            <a:fillRect/>
          </a:stretch>
        </p:blipFill>
        <p:spPr>
          <a:xfrm>
            <a:off x="2402884" y="3173671"/>
            <a:ext cx="5400000" cy="1417499"/>
          </a:xfrm>
          <a:prstGeom prst="rect">
            <a:avLst/>
          </a:prstGeom>
        </p:spPr>
      </p:pic>
      <p:pic>
        <p:nvPicPr>
          <p:cNvPr id="11" name="Picture 10"/>
          <p:cNvPicPr>
            <a:picLocks noChangeAspect="1"/>
          </p:cNvPicPr>
          <p:nvPr/>
        </p:nvPicPr>
        <p:blipFill>
          <a:blip r:embed="rId6"/>
          <a:stretch>
            <a:fillRect/>
          </a:stretch>
        </p:blipFill>
        <p:spPr>
          <a:xfrm>
            <a:off x="2402884" y="6704803"/>
            <a:ext cx="6215217" cy="1748489"/>
          </a:xfrm>
          <a:prstGeom prst="rect">
            <a:avLst/>
          </a:prstGeom>
        </p:spPr>
      </p:pic>
      <p:pic>
        <p:nvPicPr>
          <p:cNvPr id="6" name="Picture 5"/>
          <p:cNvPicPr>
            <a:picLocks noChangeAspect="1"/>
          </p:cNvPicPr>
          <p:nvPr/>
        </p:nvPicPr>
        <p:blipFill>
          <a:blip r:embed="rId7"/>
          <a:stretch>
            <a:fillRect/>
          </a:stretch>
        </p:blipFill>
        <p:spPr>
          <a:xfrm>
            <a:off x="17161536" y="6704803"/>
            <a:ext cx="4455876" cy="1717802"/>
          </a:xfrm>
          <a:prstGeom prst="rect">
            <a:avLst/>
          </a:prstGeom>
        </p:spPr>
      </p:pic>
    </p:spTree>
    <p:extLst>
      <p:ext uri="{BB962C8B-B14F-4D97-AF65-F5344CB8AC3E}">
        <p14:creationId xmlns:p14="http://schemas.microsoft.com/office/powerpoint/2010/main" val="85254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21</a:t>
            </a:fld>
            <a:endParaRPr lang="en-US" dirty="0"/>
          </a:p>
        </p:txBody>
      </p:sp>
      <p:sp>
        <p:nvSpPr>
          <p:cNvPr id="3" name="Title 2"/>
          <p:cNvSpPr>
            <a:spLocks noGrp="1"/>
          </p:cNvSpPr>
          <p:nvPr>
            <p:ph type="title"/>
          </p:nvPr>
        </p:nvSpPr>
        <p:spPr>
          <a:xfrm>
            <a:off x="1138238" y="1133475"/>
            <a:ext cx="21029613" cy="1315745"/>
          </a:xfrm>
        </p:spPr>
        <p:txBody>
          <a:bodyPr/>
          <a:lstStyle/>
          <a:p>
            <a:r>
              <a:rPr lang="en-US" dirty="0"/>
              <a:t>Demand Side Platform (DSP)</a:t>
            </a:r>
          </a:p>
        </p:txBody>
      </p:sp>
      <p:sp>
        <p:nvSpPr>
          <p:cNvPr id="5" name="Rounded Rectangle 4"/>
          <p:cNvSpPr/>
          <p:nvPr/>
        </p:nvSpPr>
        <p:spPr>
          <a:xfrm>
            <a:off x="2936469" y="5239658"/>
            <a:ext cx="4746171" cy="251097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sp>
        <p:nvSpPr>
          <p:cNvPr id="6" name="Rounded Rectangle 5"/>
          <p:cNvSpPr/>
          <p:nvPr/>
        </p:nvSpPr>
        <p:spPr>
          <a:xfrm>
            <a:off x="9366298" y="3468915"/>
            <a:ext cx="4746171" cy="251097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PROSPECTING / BRANDING</a:t>
            </a:r>
          </a:p>
        </p:txBody>
      </p:sp>
      <p:sp>
        <p:nvSpPr>
          <p:cNvPr id="7" name="Rounded Rectangle 6"/>
          <p:cNvSpPr/>
          <p:nvPr/>
        </p:nvSpPr>
        <p:spPr>
          <a:xfrm>
            <a:off x="9366298" y="6988176"/>
            <a:ext cx="4746171" cy="251097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RETARGETING /</a:t>
            </a:r>
            <a:br>
              <a:rPr lang="en-US" sz="3200" b="1" dirty="0">
                <a:latin typeface="Proxima Nova Alt Semibold" charset="0"/>
                <a:ea typeface="Proxima Nova Alt Semibold" charset="0"/>
                <a:cs typeface="Proxima Nova Alt Semibold" charset="0"/>
              </a:rPr>
            </a:br>
            <a:r>
              <a:rPr lang="en-US" sz="3200" b="1" dirty="0">
                <a:latin typeface="Proxima Nova Alt Semibold" charset="0"/>
                <a:ea typeface="Proxima Nova Alt Semibold" charset="0"/>
                <a:cs typeface="Proxima Nova Alt Semibold" charset="0"/>
              </a:rPr>
              <a:t>PERFORMANCE</a:t>
            </a:r>
          </a:p>
        </p:txBody>
      </p:sp>
      <p:sp>
        <p:nvSpPr>
          <p:cNvPr id="8" name="Oval 7"/>
          <p:cNvSpPr/>
          <p:nvPr/>
        </p:nvSpPr>
        <p:spPr>
          <a:xfrm>
            <a:off x="17202831" y="2573338"/>
            <a:ext cx="3953782" cy="3953782"/>
          </a:xfrm>
          <a:prstGeom prst="ellipse">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roxima Nova Alt Light" charset="0"/>
                <a:ea typeface="Proxima Nova Alt Light" charset="0"/>
                <a:cs typeface="Proxima Nova Alt Light" charset="0"/>
              </a:rPr>
              <a:t>2</a:t>
            </a:r>
            <a:r>
              <a:rPr lang="en-US" baseline="30000" dirty="0">
                <a:latin typeface="Proxima Nova Alt Light" charset="0"/>
                <a:ea typeface="Proxima Nova Alt Light" charset="0"/>
                <a:cs typeface="Proxima Nova Alt Light" charset="0"/>
              </a:rPr>
              <a:t>rd</a:t>
            </a:r>
            <a:r>
              <a:rPr lang="en-US" dirty="0">
                <a:latin typeface="Proxima Nova Alt Light" charset="0"/>
                <a:ea typeface="Proxima Nova Alt Light" charset="0"/>
                <a:cs typeface="Proxima Nova Alt Light" charset="0"/>
              </a:rPr>
              <a:t> / 3</a:t>
            </a:r>
            <a:r>
              <a:rPr lang="en-US" baseline="30000" dirty="0">
                <a:latin typeface="Proxima Nova Alt Light" charset="0"/>
                <a:ea typeface="Proxima Nova Alt Light" charset="0"/>
                <a:cs typeface="Proxima Nova Alt Light" charset="0"/>
              </a:rPr>
              <a:t>rd</a:t>
            </a:r>
          </a:p>
          <a:p>
            <a:pPr algn="ctr"/>
            <a:r>
              <a:rPr lang="en-US" dirty="0">
                <a:latin typeface="Proxima Nova Alt Light" charset="0"/>
                <a:ea typeface="Proxima Nova Alt Light" charset="0"/>
                <a:cs typeface="Proxima Nova Alt Light" charset="0"/>
              </a:rPr>
              <a:t>Party Data</a:t>
            </a:r>
          </a:p>
          <a:p>
            <a:pPr algn="ctr"/>
            <a:endParaRPr lang="en-US" dirty="0"/>
          </a:p>
        </p:txBody>
      </p:sp>
      <p:pic>
        <p:nvPicPr>
          <p:cNvPr id="9" name="Picture 8"/>
          <p:cNvPicPr>
            <a:picLocks noChangeAspect="1"/>
          </p:cNvPicPr>
          <p:nvPr/>
        </p:nvPicPr>
        <p:blipFill>
          <a:blip r:embed="rId2"/>
          <a:stretch>
            <a:fillRect/>
          </a:stretch>
        </p:blipFill>
        <p:spPr>
          <a:xfrm>
            <a:off x="14598593" y="4347029"/>
            <a:ext cx="2400300" cy="406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7450" y="7327503"/>
            <a:ext cx="4604543" cy="4604543"/>
          </a:xfrm>
          <a:prstGeom prst="rect">
            <a:avLst/>
          </a:prstGeom>
        </p:spPr>
      </p:pic>
      <p:pic>
        <p:nvPicPr>
          <p:cNvPr id="11" name="Picture 10"/>
          <p:cNvPicPr>
            <a:picLocks noChangeAspect="1"/>
          </p:cNvPicPr>
          <p:nvPr/>
        </p:nvPicPr>
        <p:blipFill>
          <a:blip r:embed="rId4"/>
          <a:stretch>
            <a:fillRect/>
          </a:stretch>
        </p:blipFill>
        <p:spPr>
          <a:xfrm>
            <a:off x="19874054" y="10813143"/>
            <a:ext cx="1282559" cy="932770"/>
          </a:xfrm>
          <a:prstGeom prst="rect">
            <a:avLst/>
          </a:prstGeom>
        </p:spPr>
      </p:pic>
      <p:pic>
        <p:nvPicPr>
          <p:cNvPr id="12" name="Picture 11"/>
          <p:cNvPicPr>
            <a:picLocks noChangeAspect="1"/>
          </p:cNvPicPr>
          <p:nvPr/>
        </p:nvPicPr>
        <p:blipFill>
          <a:blip r:embed="rId5"/>
          <a:stretch>
            <a:fillRect/>
          </a:stretch>
        </p:blipFill>
        <p:spPr>
          <a:xfrm rot="21326823">
            <a:off x="14330515" y="8765745"/>
            <a:ext cx="5372100" cy="2959100"/>
          </a:xfrm>
          <a:prstGeom prst="rect">
            <a:avLst/>
          </a:prstGeom>
        </p:spPr>
      </p:pic>
    </p:spTree>
    <p:extLst>
      <p:ext uri="{BB962C8B-B14F-4D97-AF65-F5344CB8AC3E}">
        <p14:creationId xmlns:p14="http://schemas.microsoft.com/office/powerpoint/2010/main" val="470332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22</a:t>
            </a:fld>
            <a:endParaRPr lang="en-US" dirty="0"/>
          </a:p>
        </p:txBody>
      </p:sp>
      <p:sp>
        <p:nvSpPr>
          <p:cNvPr id="3" name="Title 2"/>
          <p:cNvSpPr>
            <a:spLocks noGrp="1"/>
          </p:cNvSpPr>
          <p:nvPr>
            <p:ph type="title"/>
          </p:nvPr>
        </p:nvSpPr>
        <p:spPr>
          <a:xfrm>
            <a:off x="1138238" y="1133475"/>
            <a:ext cx="21029613" cy="1315745"/>
          </a:xfrm>
        </p:spPr>
        <p:txBody>
          <a:bodyPr/>
          <a:lstStyle/>
          <a:p>
            <a:r>
              <a:rPr lang="en-US" dirty="0"/>
              <a:t>Data Management Platform (DMP)</a:t>
            </a:r>
          </a:p>
        </p:txBody>
      </p:sp>
      <p:sp>
        <p:nvSpPr>
          <p:cNvPr id="6" name="Rounded Rectangle 5"/>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8" name="Rounded Rectangle 7"/>
          <p:cNvSpPr/>
          <p:nvPr/>
        </p:nvSpPr>
        <p:spPr>
          <a:xfrm>
            <a:off x="9564914" y="4951552"/>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NETWORK</a:t>
            </a:r>
            <a:endParaRPr lang="en-US" sz="3200" b="1" dirty="0">
              <a:latin typeface="Proxima Nova Alt Semibold" charset="0"/>
              <a:ea typeface="Proxima Nova Alt Semibold" charset="0"/>
              <a:cs typeface="Proxima Nova Alt Semibold" charset="0"/>
            </a:endParaRPr>
          </a:p>
        </p:txBody>
      </p:sp>
      <p:sp>
        <p:nvSpPr>
          <p:cNvPr id="9" name="Rounded Rectangle 8"/>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0" name="Rounded Rectangle 9"/>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1" name="Picture 10"/>
          <p:cNvPicPr>
            <a:picLocks noChangeAspect="1"/>
          </p:cNvPicPr>
          <p:nvPr/>
        </p:nvPicPr>
        <p:blipFill>
          <a:blip r:embed="rId2"/>
          <a:stretch>
            <a:fillRect/>
          </a:stretch>
        </p:blipFill>
        <p:spPr>
          <a:xfrm>
            <a:off x="14513378" y="7243742"/>
            <a:ext cx="698500" cy="266700"/>
          </a:xfrm>
          <a:prstGeom prst="rect">
            <a:avLst/>
          </a:prstGeom>
        </p:spPr>
      </p:pic>
      <p:pic>
        <p:nvPicPr>
          <p:cNvPr id="12" name="Picture 11"/>
          <p:cNvPicPr>
            <a:picLocks noChangeAspect="1"/>
          </p:cNvPicPr>
          <p:nvPr/>
        </p:nvPicPr>
        <p:blipFill>
          <a:blip r:embed="rId2"/>
          <a:stretch>
            <a:fillRect/>
          </a:stretch>
        </p:blipFill>
        <p:spPr>
          <a:xfrm>
            <a:off x="14513378" y="8052276"/>
            <a:ext cx="698500" cy="266700"/>
          </a:xfrm>
          <a:prstGeom prst="rect">
            <a:avLst/>
          </a:prstGeom>
        </p:spPr>
      </p:pic>
      <p:pic>
        <p:nvPicPr>
          <p:cNvPr id="13" name="Picture 12"/>
          <p:cNvPicPr>
            <a:picLocks noChangeAspect="1"/>
          </p:cNvPicPr>
          <p:nvPr/>
        </p:nvPicPr>
        <p:blipFill>
          <a:blip r:embed="rId3"/>
          <a:stretch>
            <a:fillRect/>
          </a:stretch>
        </p:blipFill>
        <p:spPr>
          <a:xfrm>
            <a:off x="12494078" y="10606388"/>
            <a:ext cx="2717800" cy="1028700"/>
          </a:xfrm>
          <a:prstGeom prst="rect">
            <a:avLst/>
          </a:prstGeom>
        </p:spPr>
      </p:pic>
      <p:pic>
        <p:nvPicPr>
          <p:cNvPr id="14" name="Picture 13"/>
          <p:cNvPicPr>
            <a:picLocks noChangeAspect="1"/>
          </p:cNvPicPr>
          <p:nvPr/>
        </p:nvPicPr>
        <p:blipFill>
          <a:blip r:embed="rId4"/>
          <a:stretch>
            <a:fillRect/>
          </a:stretch>
        </p:blipFill>
        <p:spPr>
          <a:xfrm>
            <a:off x="17698356" y="8804684"/>
            <a:ext cx="177800" cy="266700"/>
          </a:xfrm>
          <a:prstGeom prst="rect">
            <a:avLst/>
          </a:prstGeom>
        </p:spPr>
      </p:pic>
      <p:pic>
        <p:nvPicPr>
          <p:cNvPr id="15" name="Picture 14"/>
          <p:cNvPicPr>
            <a:picLocks noChangeAspect="1"/>
          </p:cNvPicPr>
          <p:nvPr/>
        </p:nvPicPr>
        <p:blipFill>
          <a:blip r:embed="rId5"/>
          <a:stretch>
            <a:fillRect/>
          </a:stretch>
        </p:blipFill>
        <p:spPr>
          <a:xfrm>
            <a:off x="20362635" y="4046391"/>
            <a:ext cx="1854200" cy="6794500"/>
          </a:xfrm>
          <a:prstGeom prst="rect">
            <a:avLst/>
          </a:prstGeom>
        </p:spPr>
      </p:pic>
      <p:pic>
        <p:nvPicPr>
          <p:cNvPr id="16" name="Picture 15"/>
          <p:cNvPicPr>
            <a:picLocks noChangeAspect="1"/>
          </p:cNvPicPr>
          <p:nvPr/>
        </p:nvPicPr>
        <p:blipFill>
          <a:blip r:embed="rId6"/>
          <a:stretch>
            <a:fillRect/>
          </a:stretch>
        </p:blipFill>
        <p:spPr>
          <a:xfrm>
            <a:off x="20362634" y="4703696"/>
            <a:ext cx="1155700" cy="2921000"/>
          </a:xfrm>
          <a:prstGeom prst="rect">
            <a:avLst/>
          </a:prstGeom>
        </p:spPr>
      </p:pic>
      <p:sp>
        <p:nvSpPr>
          <p:cNvPr id="17" name="Rounded Rectangle 8"/>
          <p:cNvSpPr/>
          <p:nvPr/>
        </p:nvSpPr>
        <p:spPr>
          <a:xfrm>
            <a:off x="15414171"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DMP</a:t>
            </a:r>
          </a:p>
          <a:p>
            <a:pPr algn="ctr"/>
            <a:r>
              <a:rPr lang="de-DE" sz="2800" dirty="0">
                <a:latin typeface="Proxima Nova Alt Light" charset="0"/>
                <a:ea typeface="Proxima Nova Alt Light" charset="0"/>
                <a:cs typeface="Proxima Nova Alt Light" charset="0"/>
              </a:rPr>
              <a:t>Bieten ein Dashboard, das Datenströme kombiniert und die Einkaufsentscheidung unterstützt</a:t>
            </a:r>
            <a:endParaRPr lang="en-US" sz="2800" dirty="0">
              <a:latin typeface="Proxima Nova Alt Light" charset="0"/>
              <a:ea typeface="Proxima Nova Alt Light" charset="0"/>
              <a:cs typeface="Proxima Nova Alt Light" charset="0"/>
            </a:endParaRPr>
          </a:p>
        </p:txBody>
      </p:sp>
    </p:spTree>
    <p:extLst>
      <p:ext uri="{BB962C8B-B14F-4D97-AF65-F5344CB8AC3E}">
        <p14:creationId xmlns:p14="http://schemas.microsoft.com/office/powerpoint/2010/main" val="2079743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14790871" y="8902175"/>
            <a:ext cx="3186885" cy="2160000"/>
          </a:xfrm>
          <a:prstGeom prst="rect">
            <a:avLst/>
          </a:prstGeom>
        </p:spPr>
      </p:pic>
      <p:pic>
        <p:nvPicPr>
          <p:cNvPr id="6" name="Picture 5"/>
          <p:cNvPicPr>
            <a:picLocks noChangeAspect="1"/>
          </p:cNvPicPr>
          <p:nvPr/>
        </p:nvPicPr>
        <p:blipFill>
          <a:blip r:embed="rId3"/>
          <a:stretch>
            <a:fillRect/>
          </a:stretch>
        </p:blipFill>
        <p:spPr>
          <a:xfrm>
            <a:off x="5314526" y="5928454"/>
            <a:ext cx="5400000" cy="1865968"/>
          </a:xfrm>
          <a:prstGeom prst="rect">
            <a:avLst/>
          </a:prstGeom>
        </p:spPr>
      </p:pic>
      <p:pic>
        <p:nvPicPr>
          <p:cNvPr id="8" name="Picture 7"/>
          <p:cNvPicPr>
            <a:picLocks noChangeAspect="1"/>
          </p:cNvPicPr>
          <p:nvPr/>
        </p:nvPicPr>
        <p:blipFill>
          <a:blip r:embed="rId4"/>
          <a:stretch>
            <a:fillRect/>
          </a:stretch>
        </p:blipFill>
        <p:spPr>
          <a:xfrm>
            <a:off x="6330016" y="1535273"/>
            <a:ext cx="3369020" cy="3369020"/>
          </a:xfrm>
          <a:prstGeom prst="rect">
            <a:avLst/>
          </a:prstGeom>
        </p:spPr>
      </p:pic>
      <p:pic>
        <p:nvPicPr>
          <p:cNvPr id="9" name="Picture 8"/>
          <p:cNvPicPr>
            <a:picLocks noChangeAspect="1"/>
          </p:cNvPicPr>
          <p:nvPr/>
        </p:nvPicPr>
        <p:blipFill>
          <a:blip r:embed="rId5"/>
          <a:stretch>
            <a:fillRect/>
          </a:stretch>
        </p:blipFill>
        <p:spPr>
          <a:xfrm>
            <a:off x="5555183" y="9403506"/>
            <a:ext cx="4918686" cy="1157338"/>
          </a:xfrm>
          <a:prstGeom prst="rect">
            <a:avLst/>
          </a:prstGeom>
        </p:spPr>
      </p:pic>
      <p:pic>
        <p:nvPicPr>
          <p:cNvPr id="10" name="Picture 9"/>
          <p:cNvPicPr>
            <a:picLocks noChangeAspect="1"/>
          </p:cNvPicPr>
          <p:nvPr/>
        </p:nvPicPr>
        <p:blipFill>
          <a:blip r:embed="rId6"/>
          <a:stretch>
            <a:fillRect/>
          </a:stretch>
        </p:blipFill>
        <p:spPr>
          <a:xfrm>
            <a:off x="15014925" y="5313737"/>
            <a:ext cx="2159999" cy="2160000"/>
          </a:xfrm>
          <a:prstGeom prst="rect">
            <a:avLst/>
          </a:prstGeom>
        </p:spPr>
      </p:pic>
      <p:pic>
        <p:nvPicPr>
          <p:cNvPr id="5122" name="Picture 2" descr="http://www.semasio.com/fileadmin/res/img/semasio-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94924" y="2758476"/>
            <a:ext cx="5400000" cy="92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24</a:t>
            </a:fld>
            <a:endParaRPr lang="en-US" dirty="0"/>
          </a:p>
        </p:txBody>
      </p:sp>
      <p:sp>
        <p:nvSpPr>
          <p:cNvPr id="3" name="Title 2"/>
          <p:cNvSpPr>
            <a:spLocks noGrp="1"/>
          </p:cNvSpPr>
          <p:nvPr>
            <p:ph type="title"/>
          </p:nvPr>
        </p:nvSpPr>
        <p:spPr>
          <a:xfrm>
            <a:off x="1138238" y="1133475"/>
            <a:ext cx="21029613" cy="1102866"/>
          </a:xfrm>
        </p:spPr>
        <p:txBody>
          <a:bodyPr/>
          <a:lstStyle/>
          <a:p>
            <a:r>
              <a:rPr lang="de-DE" dirty="0"/>
              <a:t>Nicht alle Daten sind gleich(wertig)</a:t>
            </a:r>
          </a:p>
        </p:txBody>
      </p:sp>
      <p:sp>
        <p:nvSpPr>
          <p:cNvPr id="4" name="Text Placeholder 3"/>
          <p:cNvSpPr>
            <a:spLocks noGrp="1"/>
          </p:cNvSpPr>
          <p:nvPr>
            <p:ph type="body" sz="quarter" idx="11"/>
          </p:nvPr>
        </p:nvSpPr>
        <p:spPr/>
        <p:txBody>
          <a:bodyPr/>
          <a:lstStyle/>
          <a:p>
            <a:r>
              <a:rPr lang="en-US" dirty="0">
                <a:solidFill>
                  <a:schemeClr val="bg1"/>
                </a:solidFill>
              </a:rPr>
              <a:t>1</a:t>
            </a:r>
            <a:r>
              <a:rPr lang="en-US" baseline="30000" dirty="0">
                <a:solidFill>
                  <a:schemeClr val="bg1"/>
                </a:solidFill>
              </a:rPr>
              <a:t>ST</a:t>
            </a:r>
            <a:r>
              <a:rPr lang="en-US" dirty="0">
                <a:solidFill>
                  <a:schemeClr val="bg1"/>
                </a:solidFill>
              </a:rPr>
              <a:t> PARTY</a:t>
            </a:r>
          </a:p>
        </p:txBody>
      </p:sp>
      <p:sp>
        <p:nvSpPr>
          <p:cNvPr id="5" name="Text Placeholder 4"/>
          <p:cNvSpPr>
            <a:spLocks noGrp="1"/>
          </p:cNvSpPr>
          <p:nvPr>
            <p:ph type="body" sz="quarter" idx="12"/>
          </p:nvPr>
        </p:nvSpPr>
        <p:spPr>
          <a:xfrm>
            <a:off x="1138238" y="4878388"/>
            <a:ext cx="5706000" cy="6156000"/>
          </a:xfrm>
        </p:spPr>
        <p:txBody>
          <a:bodyPr/>
          <a:lstStyle/>
          <a:p>
            <a:pPr>
              <a:lnSpc>
                <a:spcPts val="4200"/>
              </a:lnSpc>
              <a:spcAft>
                <a:spcPts val="600"/>
              </a:spcAft>
            </a:pPr>
            <a:r>
              <a:rPr lang="de-DE" sz="2800" dirty="0"/>
              <a:t>Daten, die von der Quelle selbst erfasst wurden und ihr gehören.</a:t>
            </a:r>
          </a:p>
          <a:p>
            <a:pPr>
              <a:lnSpc>
                <a:spcPts val="4200"/>
              </a:lnSpc>
              <a:spcAft>
                <a:spcPts val="600"/>
              </a:spcAft>
            </a:pPr>
            <a:r>
              <a:rPr lang="de-DE" sz="2800" dirty="0"/>
              <a:t>Überwiegend gesammelt über Pixel auf den Websites von </a:t>
            </a:r>
            <a:r>
              <a:rPr lang="de-DE" sz="2800" dirty="0" err="1"/>
              <a:t>Advertisern</a:t>
            </a:r>
            <a:r>
              <a:rPr lang="de-DE" sz="2800" dirty="0"/>
              <a:t> oder </a:t>
            </a:r>
            <a:r>
              <a:rPr lang="de-DE" sz="2800" dirty="0" err="1"/>
              <a:t>Publishern</a:t>
            </a:r>
            <a:endParaRPr lang="de-DE" sz="2800" dirty="0"/>
          </a:p>
          <a:p>
            <a:pPr>
              <a:lnSpc>
                <a:spcPts val="4200"/>
              </a:lnSpc>
              <a:spcAft>
                <a:spcPts val="600"/>
              </a:spcAft>
            </a:pPr>
            <a:r>
              <a:rPr lang="de-DE" sz="2800" dirty="0"/>
              <a:t>Werden vor allem für </a:t>
            </a:r>
            <a:r>
              <a:rPr lang="de-DE" sz="2800" dirty="0" err="1"/>
              <a:t>Retargeting</a:t>
            </a:r>
            <a:r>
              <a:rPr lang="de-DE" sz="2800" dirty="0"/>
              <a:t>/ </a:t>
            </a:r>
            <a:r>
              <a:rPr lang="de-DE" sz="2800" dirty="0" err="1"/>
              <a:t>Remarketing</a:t>
            </a:r>
            <a:r>
              <a:rPr lang="de-DE" sz="2800" dirty="0"/>
              <a:t> genutzt</a:t>
            </a:r>
          </a:p>
        </p:txBody>
      </p:sp>
      <p:sp>
        <p:nvSpPr>
          <p:cNvPr id="6" name="Text Placeholder 5"/>
          <p:cNvSpPr>
            <a:spLocks noGrp="1"/>
          </p:cNvSpPr>
          <p:nvPr>
            <p:ph type="body" sz="quarter" idx="13"/>
          </p:nvPr>
        </p:nvSpPr>
        <p:spPr>
          <a:xfrm>
            <a:off x="9328944" y="3473450"/>
            <a:ext cx="5724525" cy="1404938"/>
          </a:xfrm>
        </p:spPr>
        <p:txBody>
          <a:bodyPr/>
          <a:lstStyle/>
          <a:p>
            <a:r>
              <a:rPr lang="en-US" dirty="0">
                <a:solidFill>
                  <a:schemeClr val="bg1"/>
                </a:solidFill>
              </a:rPr>
              <a:t>2</a:t>
            </a:r>
            <a:r>
              <a:rPr lang="en-US" baseline="30000" dirty="0">
                <a:solidFill>
                  <a:schemeClr val="bg1"/>
                </a:solidFill>
              </a:rPr>
              <a:t>ND</a:t>
            </a:r>
            <a:r>
              <a:rPr lang="en-US" dirty="0">
                <a:solidFill>
                  <a:schemeClr val="bg1"/>
                </a:solidFill>
              </a:rPr>
              <a:t> PARTY</a:t>
            </a:r>
          </a:p>
        </p:txBody>
      </p:sp>
      <p:sp>
        <p:nvSpPr>
          <p:cNvPr id="7" name="Text Placeholder 6"/>
          <p:cNvSpPr>
            <a:spLocks noGrp="1"/>
          </p:cNvSpPr>
          <p:nvPr>
            <p:ph type="body" sz="quarter" idx="14"/>
          </p:nvPr>
        </p:nvSpPr>
        <p:spPr>
          <a:xfrm>
            <a:off x="9328944" y="4878388"/>
            <a:ext cx="5706000" cy="6156325"/>
          </a:xfrm>
        </p:spPr>
        <p:txBody>
          <a:bodyPr/>
          <a:lstStyle/>
          <a:p>
            <a:pPr>
              <a:lnSpc>
                <a:spcPts val="4200"/>
              </a:lnSpc>
              <a:spcAft>
                <a:spcPts val="600"/>
              </a:spcAft>
            </a:pPr>
            <a:r>
              <a:rPr lang="de-DE" sz="2800" dirty="0"/>
              <a:t>1st Party Data die direkt oder über eine DMP mit einem Dritten geteilt werden.</a:t>
            </a:r>
          </a:p>
          <a:p>
            <a:pPr>
              <a:lnSpc>
                <a:spcPts val="4200"/>
              </a:lnSpc>
              <a:spcAft>
                <a:spcPts val="600"/>
              </a:spcAft>
            </a:pPr>
            <a:r>
              <a:rPr lang="de-DE" sz="2800" dirty="0"/>
              <a:t>Exklusive Vereinbarungen zum Wiederverkauf der gemessenen Daten an Dritte.</a:t>
            </a:r>
          </a:p>
          <a:p>
            <a:pPr>
              <a:lnSpc>
                <a:spcPts val="4200"/>
              </a:lnSpc>
              <a:spcAft>
                <a:spcPts val="600"/>
              </a:spcAft>
            </a:pPr>
            <a:r>
              <a:rPr lang="de-DE" sz="2800" dirty="0"/>
              <a:t>Abrechnung meist über Umsatzprovision oder feste Gebühr.</a:t>
            </a:r>
          </a:p>
        </p:txBody>
      </p:sp>
      <p:sp>
        <p:nvSpPr>
          <p:cNvPr id="8" name="Text Placeholder 7"/>
          <p:cNvSpPr>
            <a:spLocks noGrp="1"/>
          </p:cNvSpPr>
          <p:nvPr>
            <p:ph type="body" sz="quarter" idx="15"/>
          </p:nvPr>
        </p:nvSpPr>
        <p:spPr/>
        <p:txBody>
          <a:bodyPr/>
          <a:lstStyle/>
          <a:p>
            <a:r>
              <a:rPr lang="en-US" dirty="0">
                <a:solidFill>
                  <a:schemeClr val="bg1"/>
                </a:solidFill>
              </a:rPr>
              <a:t>3</a:t>
            </a:r>
            <a:r>
              <a:rPr lang="en-US" baseline="30000" dirty="0">
                <a:solidFill>
                  <a:schemeClr val="bg1"/>
                </a:solidFill>
              </a:rPr>
              <a:t>RD</a:t>
            </a:r>
            <a:r>
              <a:rPr lang="en-US" dirty="0">
                <a:solidFill>
                  <a:schemeClr val="bg1"/>
                </a:solidFill>
              </a:rPr>
              <a:t> PARTY</a:t>
            </a:r>
          </a:p>
        </p:txBody>
      </p:sp>
      <p:sp>
        <p:nvSpPr>
          <p:cNvPr id="9" name="Text Placeholder 8"/>
          <p:cNvSpPr>
            <a:spLocks noGrp="1"/>
          </p:cNvSpPr>
          <p:nvPr>
            <p:ph type="body" sz="quarter" idx="16"/>
          </p:nvPr>
        </p:nvSpPr>
        <p:spPr>
          <a:xfrm>
            <a:off x="17519650" y="4878388"/>
            <a:ext cx="5706000" cy="6156325"/>
          </a:xfrm>
        </p:spPr>
        <p:txBody>
          <a:bodyPr/>
          <a:lstStyle/>
          <a:p>
            <a:pPr>
              <a:lnSpc>
                <a:spcPts val="4200"/>
              </a:lnSpc>
              <a:spcAft>
                <a:spcPts val="600"/>
              </a:spcAft>
            </a:pPr>
            <a:r>
              <a:rPr lang="de-DE" sz="2800" dirty="0"/>
              <a:t>Daten die von einem Dritten gesammelt wurden, um dem Einkäufer Informationen zu einem Nutzer zu bieten.</a:t>
            </a:r>
          </a:p>
          <a:p>
            <a:pPr>
              <a:lnSpc>
                <a:spcPts val="4200"/>
              </a:lnSpc>
              <a:spcAft>
                <a:spcPts val="600"/>
              </a:spcAft>
            </a:pPr>
            <a:r>
              <a:rPr lang="de-DE" sz="2800" dirty="0"/>
              <a:t>Breites Angebot an solchen Daten im Markt.</a:t>
            </a:r>
          </a:p>
        </p:txBody>
      </p:sp>
    </p:spTree>
    <p:extLst>
      <p:ext uri="{BB962C8B-B14F-4D97-AF65-F5344CB8AC3E}">
        <p14:creationId xmlns:p14="http://schemas.microsoft.com/office/powerpoint/2010/main" val="55828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uppieren 1"/>
          <p:cNvGrpSpPr/>
          <p:nvPr/>
        </p:nvGrpSpPr>
        <p:grpSpPr>
          <a:xfrm>
            <a:off x="717445" y="473946"/>
            <a:ext cx="22502115" cy="1429704"/>
            <a:chOff x="1012106" y="473946"/>
            <a:chExt cx="22502115" cy="1429704"/>
          </a:xfrm>
        </p:grpSpPr>
        <p:pic>
          <p:nvPicPr>
            <p:cNvPr id="91" name="Picture 90"/>
            <p:cNvPicPr>
              <a:picLocks noChangeAspect="1"/>
            </p:cNvPicPr>
            <p:nvPr/>
          </p:nvPicPr>
          <p:blipFill>
            <a:blip r:embed="rId3"/>
            <a:stretch>
              <a:fillRect/>
            </a:stretch>
          </p:blipFill>
          <p:spPr>
            <a:xfrm>
              <a:off x="1012106" y="905525"/>
              <a:ext cx="2880000" cy="566547"/>
            </a:xfrm>
            <a:prstGeom prst="rect">
              <a:avLst/>
            </a:prstGeom>
          </p:spPr>
        </p:pic>
        <p:pic>
          <p:nvPicPr>
            <p:cNvPr id="94" name="Picture 93"/>
            <p:cNvPicPr>
              <a:picLocks noChangeAspect="1"/>
            </p:cNvPicPr>
            <p:nvPr/>
          </p:nvPicPr>
          <p:blipFill>
            <a:blip r:embed="rId4"/>
            <a:stretch>
              <a:fillRect/>
            </a:stretch>
          </p:blipFill>
          <p:spPr>
            <a:xfrm>
              <a:off x="5917635" y="1014793"/>
              <a:ext cx="2880000" cy="348011"/>
            </a:xfrm>
            <a:prstGeom prst="rect">
              <a:avLst/>
            </a:prstGeom>
          </p:spPr>
        </p:pic>
        <p:pic>
          <p:nvPicPr>
            <p:cNvPr id="98" name="Picture 97"/>
            <p:cNvPicPr>
              <a:picLocks noChangeAspect="1"/>
            </p:cNvPicPr>
            <p:nvPr/>
          </p:nvPicPr>
          <p:blipFill>
            <a:blip r:embed="rId5"/>
            <a:stretch>
              <a:fillRect/>
            </a:stretch>
          </p:blipFill>
          <p:spPr>
            <a:xfrm>
              <a:off x="10823164" y="790294"/>
              <a:ext cx="2880000" cy="797008"/>
            </a:xfrm>
            <a:prstGeom prst="rect">
              <a:avLst/>
            </a:prstGeom>
          </p:spPr>
        </p:pic>
        <p:pic>
          <p:nvPicPr>
            <p:cNvPr id="104" name="Picture 103"/>
            <p:cNvPicPr>
              <a:picLocks noChangeAspect="1"/>
            </p:cNvPicPr>
            <p:nvPr/>
          </p:nvPicPr>
          <p:blipFill>
            <a:blip r:embed="rId6"/>
            <a:stretch>
              <a:fillRect/>
            </a:stretch>
          </p:blipFill>
          <p:spPr>
            <a:xfrm>
              <a:off x="15728693" y="886025"/>
              <a:ext cx="2880000" cy="605547"/>
            </a:xfrm>
            <a:prstGeom prst="rect">
              <a:avLst/>
            </a:prstGeom>
          </p:spPr>
        </p:pic>
        <p:pic>
          <p:nvPicPr>
            <p:cNvPr id="107" name="Picture 106"/>
            <p:cNvPicPr>
              <a:picLocks noChangeAspect="1"/>
            </p:cNvPicPr>
            <p:nvPr/>
          </p:nvPicPr>
          <p:blipFill>
            <a:blip r:embed="rId7"/>
            <a:stretch>
              <a:fillRect/>
            </a:stretch>
          </p:blipFill>
          <p:spPr>
            <a:xfrm>
              <a:off x="20634221" y="473946"/>
              <a:ext cx="2880000" cy="1429704"/>
            </a:xfrm>
            <a:prstGeom prst="rect">
              <a:avLst/>
            </a:prstGeom>
          </p:spPr>
        </p:pic>
      </p:grpSp>
      <p:grpSp>
        <p:nvGrpSpPr>
          <p:cNvPr id="5" name="Gruppieren 4"/>
          <p:cNvGrpSpPr/>
          <p:nvPr/>
        </p:nvGrpSpPr>
        <p:grpSpPr>
          <a:xfrm>
            <a:off x="717445" y="5050302"/>
            <a:ext cx="22800139" cy="1034371"/>
            <a:chOff x="871167" y="6452944"/>
            <a:chExt cx="22800139" cy="1034371"/>
          </a:xfrm>
        </p:grpSpPr>
        <p:pic>
          <p:nvPicPr>
            <p:cNvPr id="84" name="Picture 83"/>
            <p:cNvPicPr>
              <a:picLocks noChangeAspect="1"/>
            </p:cNvPicPr>
            <p:nvPr/>
          </p:nvPicPr>
          <p:blipFill rotWithShape="1">
            <a:blip r:embed="rId8"/>
            <a:srcRect t="25483" b="30342"/>
            <a:stretch/>
          </p:blipFill>
          <p:spPr>
            <a:xfrm>
              <a:off x="871167" y="6452944"/>
              <a:ext cx="2880000" cy="881971"/>
            </a:xfrm>
            <a:prstGeom prst="rect">
              <a:avLst/>
            </a:prstGeom>
          </p:spPr>
        </p:pic>
        <p:pic>
          <p:nvPicPr>
            <p:cNvPr id="85" name="Picture 84"/>
            <p:cNvPicPr>
              <a:picLocks noChangeAspect="1"/>
            </p:cNvPicPr>
            <p:nvPr/>
          </p:nvPicPr>
          <p:blipFill>
            <a:blip r:embed="rId9"/>
            <a:stretch>
              <a:fillRect/>
            </a:stretch>
          </p:blipFill>
          <p:spPr>
            <a:xfrm>
              <a:off x="6050721" y="6452944"/>
              <a:ext cx="2880000" cy="978968"/>
            </a:xfrm>
            <a:prstGeom prst="rect">
              <a:avLst/>
            </a:prstGeom>
          </p:spPr>
        </p:pic>
        <p:pic>
          <p:nvPicPr>
            <p:cNvPr id="103" name="Picture 102"/>
            <p:cNvPicPr>
              <a:picLocks noChangeAspect="1"/>
            </p:cNvPicPr>
            <p:nvPr/>
          </p:nvPicPr>
          <p:blipFill>
            <a:blip r:embed="rId10"/>
            <a:stretch>
              <a:fillRect/>
            </a:stretch>
          </p:blipFill>
          <p:spPr>
            <a:xfrm>
              <a:off x="16409830" y="6638939"/>
              <a:ext cx="2077118" cy="848376"/>
            </a:xfrm>
            <a:prstGeom prst="rect">
              <a:avLst/>
            </a:prstGeom>
          </p:spPr>
        </p:pic>
        <p:pic>
          <p:nvPicPr>
            <p:cNvPr id="112" name="Picture 111"/>
            <p:cNvPicPr>
              <a:picLocks noChangeAspect="1"/>
            </p:cNvPicPr>
            <p:nvPr/>
          </p:nvPicPr>
          <p:blipFill>
            <a:blip r:embed="rId11"/>
            <a:stretch>
              <a:fillRect/>
            </a:stretch>
          </p:blipFill>
          <p:spPr>
            <a:xfrm>
              <a:off x="20791306" y="6626142"/>
              <a:ext cx="2880000" cy="823072"/>
            </a:xfrm>
            <a:prstGeom prst="rect">
              <a:avLst/>
            </a:prstGeom>
          </p:spPr>
        </p:pic>
      </p:grpSp>
      <p:grpSp>
        <p:nvGrpSpPr>
          <p:cNvPr id="6" name="Gruppieren 5"/>
          <p:cNvGrpSpPr/>
          <p:nvPr/>
        </p:nvGrpSpPr>
        <p:grpSpPr>
          <a:xfrm>
            <a:off x="717445" y="6358731"/>
            <a:ext cx="22693386" cy="1761503"/>
            <a:chOff x="717445" y="7881949"/>
            <a:chExt cx="22693386" cy="1761503"/>
          </a:xfrm>
        </p:grpSpPr>
        <p:pic>
          <p:nvPicPr>
            <p:cNvPr id="92" name="Picture 91"/>
            <p:cNvPicPr>
              <a:picLocks noChangeAspect="1"/>
            </p:cNvPicPr>
            <p:nvPr/>
          </p:nvPicPr>
          <p:blipFill>
            <a:blip r:embed="rId12"/>
            <a:stretch>
              <a:fillRect/>
            </a:stretch>
          </p:blipFill>
          <p:spPr>
            <a:xfrm>
              <a:off x="10915778" y="7881949"/>
              <a:ext cx="2817670" cy="1761503"/>
            </a:xfrm>
            <a:prstGeom prst="rect">
              <a:avLst/>
            </a:prstGeom>
          </p:spPr>
        </p:pic>
        <p:pic>
          <p:nvPicPr>
            <p:cNvPr id="97" name="Picture 96"/>
            <p:cNvPicPr>
              <a:picLocks noChangeAspect="1"/>
            </p:cNvPicPr>
            <p:nvPr/>
          </p:nvPicPr>
          <p:blipFill>
            <a:blip r:embed="rId13"/>
            <a:stretch>
              <a:fillRect/>
            </a:stretch>
          </p:blipFill>
          <p:spPr>
            <a:xfrm>
              <a:off x="717445" y="8119332"/>
              <a:ext cx="2880000" cy="1286736"/>
            </a:xfrm>
            <a:prstGeom prst="rect">
              <a:avLst/>
            </a:prstGeom>
          </p:spPr>
        </p:pic>
        <p:pic>
          <p:nvPicPr>
            <p:cNvPr id="106" name="Picture 105"/>
            <p:cNvPicPr>
              <a:picLocks noChangeAspect="1"/>
            </p:cNvPicPr>
            <p:nvPr/>
          </p:nvPicPr>
          <p:blipFill>
            <a:blip r:embed="rId14"/>
            <a:stretch>
              <a:fillRect/>
            </a:stretch>
          </p:blipFill>
          <p:spPr>
            <a:xfrm>
              <a:off x="5816612" y="8495138"/>
              <a:ext cx="2880000" cy="535125"/>
            </a:xfrm>
            <a:prstGeom prst="rect">
              <a:avLst/>
            </a:prstGeom>
          </p:spPr>
        </p:pic>
        <p:pic>
          <p:nvPicPr>
            <p:cNvPr id="111" name="Picture 110"/>
            <p:cNvPicPr>
              <a:picLocks noChangeAspect="1"/>
            </p:cNvPicPr>
            <p:nvPr/>
          </p:nvPicPr>
          <p:blipFill>
            <a:blip r:embed="rId15"/>
            <a:stretch>
              <a:fillRect/>
            </a:stretch>
          </p:blipFill>
          <p:spPr>
            <a:xfrm>
              <a:off x="15952615" y="8516460"/>
              <a:ext cx="2880000" cy="492480"/>
            </a:xfrm>
            <a:prstGeom prst="rect">
              <a:avLst/>
            </a:prstGeom>
          </p:spPr>
        </p:pic>
        <p:pic>
          <p:nvPicPr>
            <p:cNvPr id="114" name="Picture 113"/>
            <p:cNvPicPr>
              <a:picLocks noChangeAspect="1"/>
            </p:cNvPicPr>
            <p:nvPr/>
          </p:nvPicPr>
          <p:blipFill>
            <a:blip r:embed="rId16"/>
            <a:stretch>
              <a:fillRect/>
            </a:stretch>
          </p:blipFill>
          <p:spPr>
            <a:xfrm>
              <a:off x="21051781" y="8054801"/>
              <a:ext cx="2359050" cy="1415799"/>
            </a:xfrm>
            <a:prstGeom prst="rect">
              <a:avLst/>
            </a:prstGeom>
          </p:spPr>
        </p:pic>
      </p:grpSp>
      <p:grpSp>
        <p:nvGrpSpPr>
          <p:cNvPr id="7" name="Gruppieren 6"/>
          <p:cNvGrpSpPr/>
          <p:nvPr/>
        </p:nvGrpSpPr>
        <p:grpSpPr>
          <a:xfrm>
            <a:off x="717445" y="8449695"/>
            <a:ext cx="22643010" cy="1519619"/>
            <a:chOff x="871167" y="9566221"/>
            <a:chExt cx="22643010" cy="1519619"/>
          </a:xfrm>
        </p:grpSpPr>
        <p:pic>
          <p:nvPicPr>
            <p:cNvPr id="87" name="Picture 86"/>
            <p:cNvPicPr>
              <a:picLocks noChangeAspect="1"/>
            </p:cNvPicPr>
            <p:nvPr/>
          </p:nvPicPr>
          <p:blipFill>
            <a:blip r:embed="rId17"/>
            <a:stretch>
              <a:fillRect/>
            </a:stretch>
          </p:blipFill>
          <p:spPr>
            <a:xfrm>
              <a:off x="871167" y="10012102"/>
              <a:ext cx="2880000" cy="627856"/>
            </a:xfrm>
            <a:prstGeom prst="rect">
              <a:avLst/>
            </a:prstGeom>
          </p:spPr>
        </p:pic>
        <p:pic>
          <p:nvPicPr>
            <p:cNvPr id="89" name="Picture 88"/>
            <p:cNvPicPr>
              <a:picLocks noChangeAspect="1"/>
            </p:cNvPicPr>
            <p:nvPr/>
          </p:nvPicPr>
          <p:blipFill>
            <a:blip r:embed="rId18"/>
            <a:stretch>
              <a:fillRect/>
            </a:stretch>
          </p:blipFill>
          <p:spPr>
            <a:xfrm>
              <a:off x="5811920" y="9566221"/>
              <a:ext cx="2880000" cy="1519619"/>
            </a:xfrm>
            <a:prstGeom prst="rect">
              <a:avLst/>
            </a:prstGeom>
          </p:spPr>
        </p:pic>
        <p:pic>
          <p:nvPicPr>
            <p:cNvPr id="96" name="Picture 95"/>
            <p:cNvPicPr>
              <a:picLocks noChangeAspect="1"/>
            </p:cNvPicPr>
            <p:nvPr/>
          </p:nvPicPr>
          <p:blipFill>
            <a:blip r:embed="rId19"/>
            <a:stretch>
              <a:fillRect/>
            </a:stretch>
          </p:blipFill>
          <p:spPr>
            <a:xfrm>
              <a:off x="10752672" y="9987509"/>
              <a:ext cx="2880000" cy="677043"/>
            </a:xfrm>
            <a:prstGeom prst="rect">
              <a:avLst/>
            </a:prstGeom>
          </p:spPr>
        </p:pic>
        <p:pic>
          <p:nvPicPr>
            <p:cNvPr id="115" name="Picture 114"/>
            <p:cNvPicPr>
              <a:picLocks noChangeAspect="1"/>
            </p:cNvPicPr>
            <p:nvPr/>
          </p:nvPicPr>
          <p:blipFill>
            <a:blip r:embed="rId20"/>
            <a:stretch>
              <a:fillRect/>
            </a:stretch>
          </p:blipFill>
          <p:spPr>
            <a:xfrm>
              <a:off x="15693424" y="10050870"/>
              <a:ext cx="2880000" cy="550320"/>
            </a:xfrm>
            <a:prstGeom prst="rect">
              <a:avLst/>
            </a:prstGeom>
          </p:spPr>
        </p:pic>
        <p:pic>
          <p:nvPicPr>
            <p:cNvPr id="116" name="Picture 115"/>
            <p:cNvPicPr>
              <a:picLocks noChangeAspect="1"/>
            </p:cNvPicPr>
            <p:nvPr/>
          </p:nvPicPr>
          <p:blipFill>
            <a:blip r:embed="rId21"/>
            <a:stretch>
              <a:fillRect/>
            </a:stretch>
          </p:blipFill>
          <p:spPr>
            <a:xfrm>
              <a:off x="20634177" y="9885026"/>
              <a:ext cx="2880000" cy="882008"/>
            </a:xfrm>
            <a:prstGeom prst="rect">
              <a:avLst/>
            </a:prstGeom>
          </p:spPr>
        </p:pic>
      </p:grpSp>
      <p:grpSp>
        <p:nvGrpSpPr>
          <p:cNvPr id="8" name="Gruppieren 7"/>
          <p:cNvGrpSpPr/>
          <p:nvPr/>
        </p:nvGrpSpPr>
        <p:grpSpPr>
          <a:xfrm>
            <a:off x="717445" y="10298775"/>
            <a:ext cx="22643054" cy="1216901"/>
            <a:chOff x="871167" y="11532881"/>
            <a:chExt cx="22643054" cy="1216901"/>
          </a:xfrm>
        </p:grpSpPr>
        <p:pic>
          <p:nvPicPr>
            <p:cNvPr id="83" name="Picture 82"/>
            <p:cNvPicPr>
              <a:picLocks noChangeAspect="1"/>
            </p:cNvPicPr>
            <p:nvPr/>
          </p:nvPicPr>
          <p:blipFill>
            <a:blip r:embed="rId22"/>
            <a:stretch>
              <a:fillRect/>
            </a:stretch>
          </p:blipFill>
          <p:spPr>
            <a:xfrm>
              <a:off x="871167" y="11532881"/>
              <a:ext cx="2880000" cy="1216901"/>
            </a:xfrm>
            <a:prstGeom prst="rect">
              <a:avLst/>
            </a:prstGeom>
          </p:spPr>
        </p:pic>
        <p:pic>
          <p:nvPicPr>
            <p:cNvPr id="86" name="Picture 85"/>
            <p:cNvPicPr>
              <a:picLocks noChangeAspect="1"/>
            </p:cNvPicPr>
            <p:nvPr/>
          </p:nvPicPr>
          <p:blipFill rotWithShape="1">
            <a:blip r:embed="rId23"/>
            <a:srcRect t="34706" b="34273"/>
            <a:stretch/>
          </p:blipFill>
          <p:spPr>
            <a:xfrm>
              <a:off x="20634221" y="11694523"/>
              <a:ext cx="2880000" cy="893617"/>
            </a:xfrm>
            <a:prstGeom prst="rect">
              <a:avLst/>
            </a:prstGeom>
          </p:spPr>
        </p:pic>
        <p:pic>
          <p:nvPicPr>
            <p:cNvPr id="95" name="Picture 94"/>
            <p:cNvPicPr>
              <a:picLocks noChangeAspect="1"/>
            </p:cNvPicPr>
            <p:nvPr/>
          </p:nvPicPr>
          <p:blipFill>
            <a:blip r:embed="rId24"/>
            <a:stretch>
              <a:fillRect/>
            </a:stretch>
          </p:blipFill>
          <p:spPr>
            <a:xfrm>
              <a:off x="5811931" y="11929847"/>
              <a:ext cx="2880000" cy="422968"/>
            </a:xfrm>
            <a:prstGeom prst="rect">
              <a:avLst/>
            </a:prstGeom>
          </p:spPr>
        </p:pic>
        <p:pic>
          <p:nvPicPr>
            <p:cNvPr id="100" name="Picture 99"/>
            <p:cNvPicPr>
              <a:picLocks noChangeAspect="1"/>
            </p:cNvPicPr>
            <p:nvPr/>
          </p:nvPicPr>
          <p:blipFill>
            <a:blip r:embed="rId25"/>
            <a:stretch>
              <a:fillRect/>
            </a:stretch>
          </p:blipFill>
          <p:spPr>
            <a:xfrm>
              <a:off x="10752695" y="11843322"/>
              <a:ext cx="2880000" cy="596019"/>
            </a:xfrm>
            <a:prstGeom prst="rect">
              <a:avLst/>
            </a:prstGeom>
          </p:spPr>
        </p:pic>
        <p:pic>
          <p:nvPicPr>
            <p:cNvPr id="117" name="Picture 116"/>
            <p:cNvPicPr>
              <a:picLocks noChangeAspect="1"/>
            </p:cNvPicPr>
            <p:nvPr/>
          </p:nvPicPr>
          <p:blipFill>
            <a:blip r:embed="rId26"/>
            <a:stretch>
              <a:fillRect/>
            </a:stretch>
          </p:blipFill>
          <p:spPr>
            <a:xfrm>
              <a:off x="15693459" y="11661206"/>
              <a:ext cx="2880000" cy="960251"/>
            </a:xfrm>
            <a:prstGeom prst="rect">
              <a:avLst/>
            </a:prstGeom>
          </p:spPr>
        </p:pic>
      </p:grpSp>
      <p:grpSp>
        <p:nvGrpSpPr>
          <p:cNvPr id="9" name="Gruppieren 8"/>
          <p:cNvGrpSpPr/>
          <p:nvPr/>
        </p:nvGrpSpPr>
        <p:grpSpPr>
          <a:xfrm>
            <a:off x="901563" y="11845137"/>
            <a:ext cx="17518174" cy="1329845"/>
            <a:chOff x="901563" y="11934671"/>
            <a:chExt cx="17518174" cy="1329845"/>
          </a:xfrm>
        </p:grpSpPr>
        <p:pic>
          <p:nvPicPr>
            <p:cNvPr id="88" name="Picture 87"/>
            <p:cNvPicPr>
              <a:picLocks noChangeAspect="1"/>
            </p:cNvPicPr>
            <p:nvPr/>
          </p:nvPicPr>
          <p:blipFill>
            <a:blip r:embed="rId27"/>
            <a:stretch>
              <a:fillRect/>
            </a:stretch>
          </p:blipFill>
          <p:spPr>
            <a:xfrm>
              <a:off x="6512580" y="11934671"/>
              <a:ext cx="1329498" cy="1329845"/>
            </a:xfrm>
            <a:prstGeom prst="rect">
              <a:avLst/>
            </a:prstGeom>
          </p:spPr>
        </p:pic>
        <p:pic>
          <p:nvPicPr>
            <p:cNvPr id="110" name="Picture 109"/>
            <p:cNvPicPr>
              <a:picLocks noChangeAspect="1"/>
            </p:cNvPicPr>
            <p:nvPr/>
          </p:nvPicPr>
          <p:blipFill>
            <a:blip r:embed="rId28"/>
            <a:stretch>
              <a:fillRect/>
            </a:stretch>
          </p:blipFill>
          <p:spPr>
            <a:xfrm>
              <a:off x="10573095" y="12331248"/>
              <a:ext cx="2235624" cy="536690"/>
            </a:xfrm>
            <a:prstGeom prst="rect">
              <a:avLst/>
            </a:prstGeom>
          </p:spPr>
        </p:pic>
        <p:pic>
          <p:nvPicPr>
            <p:cNvPr id="113" name="Picture 112"/>
            <p:cNvPicPr>
              <a:picLocks noChangeAspect="1"/>
            </p:cNvPicPr>
            <p:nvPr/>
          </p:nvPicPr>
          <p:blipFill>
            <a:blip r:embed="rId29"/>
            <a:stretch>
              <a:fillRect/>
            </a:stretch>
          </p:blipFill>
          <p:spPr>
            <a:xfrm>
              <a:off x="901563" y="12354148"/>
              <a:ext cx="2880000" cy="490891"/>
            </a:xfrm>
            <a:prstGeom prst="rect">
              <a:avLst/>
            </a:prstGeom>
          </p:spPr>
        </p:pic>
        <p:pic>
          <p:nvPicPr>
            <p:cNvPr id="119" name="Picture 118"/>
            <p:cNvPicPr>
              <a:picLocks noChangeAspect="1"/>
            </p:cNvPicPr>
            <p:nvPr/>
          </p:nvPicPr>
          <p:blipFill>
            <a:blip r:embed="rId30"/>
            <a:stretch>
              <a:fillRect/>
            </a:stretch>
          </p:blipFill>
          <p:spPr>
            <a:xfrm>
              <a:off x="15539737" y="12166804"/>
              <a:ext cx="2880000" cy="865579"/>
            </a:xfrm>
            <a:prstGeom prst="rect">
              <a:avLst/>
            </a:prstGeom>
          </p:spPr>
        </p:pic>
      </p:grpSp>
      <p:grpSp>
        <p:nvGrpSpPr>
          <p:cNvPr id="3" name="Gruppieren 2"/>
          <p:cNvGrpSpPr/>
          <p:nvPr/>
        </p:nvGrpSpPr>
        <p:grpSpPr>
          <a:xfrm>
            <a:off x="717445" y="2233111"/>
            <a:ext cx="22432691" cy="982845"/>
            <a:chOff x="978667" y="2474755"/>
            <a:chExt cx="22432691" cy="982845"/>
          </a:xfrm>
        </p:grpSpPr>
        <p:pic>
          <p:nvPicPr>
            <p:cNvPr id="90" name="Picture 89"/>
            <p:cNvPicPr>
              <a:picLocks noChangeAspect="1"/>
            </p:cNvPicPr>
            <p:nvPr/>
          </p:nvPicPr>
          <p:blipFill>
            <a:blip r:embed="rId31"/>
            <a:stretch>
              <a:fillRect/>
            </a:stretch>
          </p:blipFill>
          <p:spPr>
            <a:xfrm>
              <a:off x="5866840" y="2474755"/>
              <a:ext cx="2880000" cy="982845"/>
            </a:xfrm>
            <a:prstGeom prst="rect">
              <a:avLst/>
            </a:prstGeom>
          </p:spPr>
        </p:pic>
        <p:pic>
          <p:nvPicPr>
            <p:cNvPr id="101" name="Picture 100"/>
            <p:cNvPicPr>
              <a:picLocks noChangeAspect="1"/>
            </p:cNvPicPr>
            <p:nvPr/>
          </p:nvPicPr>
          <p:blipFill>
            <a:blip r:embed="rId32"/>
            <a:stretch>
              <a:fillRect/>
            </a:stretch>
          </p:blipFill>
          <p:spPr>
            <a:xfrm>
              <a:off x="10755013" y="2639652"/>
              <a:ext cx="2880000" cy="653051"/>
            </a:xfrm>
            <a:prstGeom prst="rect">
              <a:avLst/>
            </a:prstGeom>
          </p:spPr>
        </p:pic>
        <p:pic>
          <p:nvPicPr>
            <p:cNvPr id="105" name="Picture 104"/>
            <p:cNvPicPr>
              <a:picLocks noChangeAspect="1"/>
            </p:cNvPicPr>
            <p:nvPr/>
          </p:nvPicPr>
          <p:blipFill>
            <a:blip r:embed="rId33"/>
            <a:stretch>
              <a:fillRect/>
            </a:stretch>
          </p:blipFill>
          <p:spPr>
            <a:xfrm>
              <a:off x="15643186" y="2606084"/>
              <a:ext cx="2880000" cy="720187"/>
            </a:xfrm>
            <a:prstGeom prst="rect">
              <a:avLst/>
            </a:prstGeom>
          </p:spPr>
        </p:pic>
        <p:pic>
          <p:nvPicPr>
            <p:cNvPr id="118" name="Picture 117"/>
            <p:cNvPicPr>
              <a:picLocks noChangeAspect="1"/>
            </p:cNvPicPr>
            <p:nvPr/>
          </p:nvPicPr>
          <p:blipFill>
            <a:blip r:embed="rId34"/>
            <a:stretch>
              <a:fillRect/>
            </a:stretch>
          </p:blipFill>
          <p:spPr>
            <a:xfrm>
              <a:off x="978667" y="2662164"/>
              <a:ext cx="2880000" cy="608027"/>
            </a:xfrm>
            <a:prstGeom prst="rect">
              <a:avLst/>
            </a:prstGeom>
          </p:spPr>
        </p:pic>
        <p:pic>
          <p:nvPicPr>
            <p:cNvPr id="120" name="Picture 119"/>
            <p:cNvPicPr>
              <a:picLocks noChangeAspect="1"/>
            </p:cNvPicPr>
            <p:nvPr/>
          </p:nvPicPr>
          <p:blipFill>
            <a:blip r:embed="rId35"/>
            <a:stretch>
              <a:fillRect/>
            </a:stretch>
          </p:blipFill>
          <p:spPr>
            <a:xfrm>
              <a:off x="20531358" y="2690105"/>
              <a:ext cx="2880000" cy="552144"/>
            </a:xfrm>
            <a:prstGeom prst="rect">
              <a:avLst/>
            </a:prstGeom>
          </p:spPr>
        </p:pic>
      </p:grpSp>
      <p:grpSp>
        <p:nvGrpSpPr>
          <p:cNvPr id="4" name="Gruppieren 3"/>
          <p:cNvGrpSpPr/>
          <p:nvPr/>
        </p:nvGrpSpPr>
        <p:grpSpPr>
          <a:xfrm>
            <a:off x="717445" y="3545417"/>
            <a:ext cx="22284123" cy="1175424"/>
            <a:chOff x="901563" y="4375262"/>
            <a:chExt cx="22284123" cy="1175424"/>
          </a:xfrm>
        </p:grpSpPr>
        <p:pic>
          <p:nvPicPr>
            <p:cNvPr id="93" name="Picture 92"/>
            <p:cNvPicPr>
              <a:picLocks noChangeAspect="1"/>
            </p:cNvPicPr>
            <p:nvPr/>
          </p:nvPicPr>
          <p:blipFill>
            <a:blip r:embed="rId36"/>
            <a:stretch>
              <a:fillRect/>
            </a:stretch>
          </p:blipFill>
          <p:spPr>
            <a:xfrm>
              <a:off x="5916861" y="4516458"/>
              <a:ext cx="2880000" cy="893032"/>
            </a:xfrm>
            <a:prstGeom prst="rect">
              <a:avLst/>
            </a:prstGeom>
          </p:spPr>
        </p:pic>
        <p:pic>
          <p:nvPicPr>
            <p:cNvPr id="99" name="Picture 98"/>
            <p:cNvPicPr>
              <a:picLocks noChangeAspect="1"/>
            </p:cNvPicPr>
            <p:nvPr/>
          </p:nvPicPr>
          <p:blipFill>
            <a:blip r:embed="rId37"/>
            <a:stretch>
              <a:fillRect/>
            </a:stretch>
          </p:blipFill>
          <p:spPr>
            <a:xfrm>
              <a:off x="901563" y="4683920"/>
              <a:ext cx="2880000" cy="558109"/>
            </a:xfrm>
            <a:prstGeom prst="rect">
              <a:avLst/>
            </a:prstGeom>
          </p:spPr>
        </p:pic>
        <p:pic>
          <p:nvPicPr>
            <p:cNvPr id="108" name="Picture 107"/>
            <p:cNvPicPr>
              <a:picLocks noChangeAspect="1"/>
            </p:cNvPicPr>
            <p:nvPr/>
          </p:nvPicPr>
          <p:blipFill>
            <a:blip r:embed="rId38"/>
            <a:stretch>
              <a:fillRect/>
            </a:stretch>
          </p:blipFill>
          <p:spPr>
            <a:xfrm>
              <a:off x="15947457" y="4624062"/>
              <a:ext cx="2880000" cy="677824"/>
            </a:xfrm>
            <a:prstGeom prst="rect">
              <a:avLst/>
            </a:prstGeom>
          </p:spPr>
        </p:pic>
        <p:pic>
          <p:nvPicPr>
            <p:cNvPr id="109" name="Picture 108"/>
            <p:cNvPicPr>
              <a:picLocks noChangeAspect="1"/>
            </p:cNvPicPr>
            <p:nvPr/>
          </p:nvPicPr>
          <p:blipFill>
            <a:blip r:embed="rId39"/>
            <a:stretch>
              <a:fillRect/>
            </a:stretch>
          </p:blipFill>
          <p:spPr>
            <a:xfrm>
              <a:off x="20962756" y="4375262"/>
              <a:ext cx="2222930" cy="1175424"/>
            </a:xfrm>
            <a:prstGeom prst="rect">
              <a:avLst/>
            </a:prstGeom>
          </p:spPr>
        </p:pic>
        <p:pic>
          <p:nvPicPr>
            <p:cNvPr id="121" name="Picture 120"/>
            <p:cNvPicPr>
              <a:picLocks noChangeAspect="1"/>
            </p:cNvPicPr>
            <p:nvPr/>
          </p:nvPicPr>
          <p:blipFill>
            <a:blip r:embed="rId40"/>
            <a:stretch>
              <a:fillRect/>
            </a:stretch>
          </p:blipFill>
          <p:spPr>
            <a:xfrm>
              <a:off x="10932159" y="4595300"/>
              <a:ext cx="2880000" cy="735349"/>
            </a:xfrm>
            <a:prstGeom prst="rect">
              <a:avLst/>
            </a:prstGeom>
          </p:spPr>
        </p:pic>
      </p:grpSp>
      <p:pic>
        <p:nvPicPr>
          <p:cNvPr id="102" name="Picture 101"/>
          <p:cNvPicPr>
            <a:picLocks noChangeAspect="1"/>
          </p:cNvPicPr>
          <p:nvPr/>
        </p:nvPicPr>
        <p:blipFill>
          <a:blip r:embed="rId41"/>
          <a:stretch>
            <a:fillRect/>
          </a:stretch>
        </p:blipFill>
        <p:spPr>
          <a:xfrm>
            <a:off x="10942119" y="4909632"/>
            <a:ext cx="2880000" cy="1618616"/>
          </a:xfrm>
          <a:prstGeom prst="rect">
            <a:avLst/>
          </a:prstGeom>
        </p:spPr>
      </p:pic>
    </p:spTree>
    <p:extLst>
      <p:ext uri="{BB962C8B-B14F-4D97-AF65-F5344CB8AC3E}">
        <p14:creationId xmlns:p14="http://schemas.microsoft.com/office/powerpoint/2010/main" val="208477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26</a:t>
            </a:fld>
            <a:endParaRPr lang="en-US" dirty="0"/>
          </a:p>
        </p:txBody>
      </p:sp>
      <p:sp>
        <p:nvSpPr>
          <p:cNvPr id="3" name="Title 2"/>
          <p:cNvSpPr>
            <a:spLocks noGrp="1"/>
          </p:cNvSpPr>
          <p:nvPr>
            <p:ph type="title"/>
          </p:nvPr>
        </p:nvSpPr>
        <p:spPr>
          <a:xfrm>
            <a:off x="1138238" y="1133475"/>
            <a:ext cx="21029613" cy="1102866"/>
          </a:xfrm>
        </p:spPr>
        <p:txBody>
          <a:bodyPr/>
          <a:lstStyle/>
          <a:p>
            <a:r>
              <a:rPr lang="en-US" dirty="0"/>
              <a:t>Das </a:t>
            </a:r>
            <a:r>
              <a:rPr lang="en-US" dirty="0" err="1"/>
              <a:t>digitale</a:t>
            </a:r>
            <a:r>
              <a:rPr lang="en-US" dirty="0"/>
              <a:t> Media-</a:t>
            </a:r>
            <a:r>
              <a:rPr lang="en-US" dirty="0" err="1"/>
              <a:t>Ökosystem</a:t>
            </a:r>
            <a:endParaRPr lang="en-US" dirty="0"/>
          </a:p>
        </p:txBody>
      </p:sp>
      <p:sp>
        <p:nvSpPr>
          <p:cNvPr id="7" name="Rounded Rectangle 6"/>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8" name="Rounded Rectangle 7"/>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9" name="Rounded Rectangle 8"/>
          <p:cNvSpPr/>
          <p:nvPr/>
        </p:nvSpPr>
        <p:spPr>
          <a:xfrm>
            <a:off x="15414171"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DMP</a:t>
            </a:r>
          </a:p>
          <a:p>
            <a:pPr algn="ctr"/>
            <a:r>
              <a:rPr lang="de-DE" sz="2800" dirty="0">
                <a:latin typeface="Proxima Nova Alt Light" charset="0"/>
                <a:ea typeface="Proxima Nova Alt Light" charset="0"/>
                <a:cs typeface="Proxima Nova Alt Light" charset="0"/>
              </a:rPr>
              <a:t>Bieten ein Dashboard, das Datenströme kombiniert und die Einkaufsentscheidung unterstützt</a:t>
            </a:r>
            <a:endParaRPr lang="en-US" sz="2800" dirty="0">
              <a:latin typeface="Proxima Nova Alt Light" charset="0"/>
              <a:ea typeface="Proxima Nova Alt Light" charset="0"/>
              <a:cs typeface="Proxima Nova Alt Light" charset="0"/>
            </a:endParaRPr>
          </a:p>
        </p:txBody>
      </p:sp>
      <p:sp>
        <p:nvSpPr>
          <p:cNvPr id="10" name="Rounded Rectangle 9"/>
          <p:cNvSpPr/>
          <p:nvPr/>
        </p:nvSpPr>
        <p:spPr>
          <a:xfrm>
            <a:off x="3657600"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SSP</a:t>
            </a:r>
          </a:p>
          <a:p>
            <a:pPr algn="ctr"/>
            <a:r>
              <a:rPr lang="de-DE" sz="2800" dirty="0">
                <a:latin typeface="Proxima Nova Alt Light" charset="0"/>
                <a:ea typeface="Proxima Nova Alt Light" charset="0"/>
                <a:cs typeface="Proxima Nova Alt Light" charset="0"/>
              </a:rPr>
              <a:t>Bieten im Auftrag des Publishers Inventar auf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Ad </a:t>
            </a:r>
            <a:r>
              <a:rPr lang="de-DE" sz="2800" dirty="0" err="1">
                <a:latin typeface="Proxima Nova Alt Light" charset="0"/>
                <a:ea typeface="Proxima Nova Alt Light" charset="0"/>
                <a:cs typeface="Proxima Nova Alt Light" charset="0"/>
              </a:rPr>
              <a:t>Exchanges</a:t>
            </a:r>
            <a:r>
              <a:rPr lang="de-DE" sz="2800" dirty="0">
                <a:latin typeface="Proxima Nova Alt Light" charset="0"/>
                <a:ea typeface="Proxima Nova Alt Light" charset="0"/>
                <a:cs typeface="Proxima Nova Alt Light" charset="0"/>
              </a:rPr>
              <a:t> an</a:t>
            </a:r>
          </a:p>
        </p:txBody>
      </p:sp>
      <p:sp>
        <p:nvSpPr>
          <p:cNvPr id="12" name="Rounded Rectangle 11"/>
          <p:cNvSpPr/>
          <p:nvPr/>
        </p:nvSpPr>
        <p:spPr>
          <a:xfrm>
            <a:off x="9564914" y="4951552"/>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NETWORK</a:t>
            </a:r>
            <a:endParaRPr lang="en-US" sz="3200" b="1" dirty="0">
              <a:latin typeface="Proxima Nova Alt Semibold" charset="0"/>
              <a:ea typeface="Proxima Nova Alt Semibold" charset="0"/>
              <a:cs typeface="Proxima Nova Alt Semibold" charset="0"/>
            </a:endParaRPr>
          </a:p>
        </p:txBody>
      </p:sp>
      <p:sp>
        <p:nvSpPr>
          <p:cNvPr id="13" name="Rounded Rectangle 12"/>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4" name="Rounded Rectangle 13"/>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5" name="Picture 14"/>
          <p:cNvPicPr>
            <a:picLocks noChangeAspect="1"/>
          </p:cNvPicPr>
          <p:nvPr/>
        </p:nvPicPr>
        <p:blipFill>
          <a:blip r:embed="rId2"/>
          <a:stretch>
            <a:fillRect/>
          </a:stretch>
        </p:blipFill>
        <p:spPr>
          <a:xfrm>
            <a:off x="2182019" y="3868057"/>
            <a:ext cx="1037261" cy="6872515"/>
          </a:xfrm>
          <a:prstGeom prst="rect">
            <a:avLst/>
          </a:prstGeom>
        </p:spPr>
      </p:pic>
      <p:sp>
        <p:nvSpPr>
          <p:cNvPr id="16" name="Rounded Rectangle 15"/>
          <p:cNvSpPr/>
          <p:nvPr/>
        </p:nvSpPr>
        <p:spPr>
          <a:xfrm>
            <a:off x="3657600"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AUDIENCE ANALYTICS</a:t>
            </a:r>
          </a:p>
          <a:p>
            <a:pPr algn="ctr"/>
            <a:r>
              <a:rPr lang="de-DE" sz="2800" dirty="0">
                <a:latin typeface="Proxima Nova Alt Light" charset="0"/>
                <a:ea typeface="Proxima Nova Alt Light" charset="0"/>
                <a:cs typeface="Proxima Nova Alt Light" charset="0"/>
              </a:rPr>
              <a:t>Unterstützen Publisher, ihre Nutzer zu verstehen</a:t>
            </a:r>
          </a:p>
        </p:txBody>
      </p:sp>
      <p:pic>
        <p:nvPicPr>
          <p:cNvPr id="17" name="Picture 16"/>
          <p:cNvPicPr>
            <a:picLocks noChangeAspect="1"/>
          </p:cNvPicPr>
          <p:nvPr/>
        </p:nvPicPr>
        <p:blipFill>
          <a:blip r:embed="rId3"/>
          <a:stretch>
            <a:fillRect/>
          </a:stretch>
        </p:blipFill>
        <p:spPr>
          <a:xfrm>
            <a:off x="5897335" y="5250748"/>
            <a:ext cx="266700" cy="698500"/>
          </a:xfrm>
          <a:prstGeom prst="rect">
            <a:avLst/>
          </a:prstGeom>
        </p:spPr>
      </p:pic>
      <p:pic>
        <p:nvPicPr>
          <p:cNvPr id="18" name="Picture 17"/>
          <p:cNvPicPr>
            <a:picLocks noChangeAspect="1"/>
          </p:cNvPicPr>
          <p:nvPr/>
        </p:nvPicPr>
        <p:blipFill>
          <a:blip r:embed="rId4"/>
          <a:stretch>
            <a:fillRect/>
          </a:stretch>
        </p:blipFill>
        <p:spPr>
          <a:xfrm>
            <a:off x="8388350" y="5014378"/>
            <a:ext cx="1143907" cy="694896"/>
          </a:xfrm>
          <a:prstGeom prst="rect">
            <a:avLst/>
          </a:prstGeom>
        </p:spPr>
      </p:pic>
      <p:pic>
        <p:nvPicPr>
          <p:cNvPr id="19" name="Picture 18"/>
          <p:cNvPicPr>
            <a:picLocks noChangeAspect="1"/>
          </p:cNvPicPr>
          <p:nvPr/>
        </p:nvPicPr>
        <p:blipFill>
          <a:blip r:embed="rId5"/>
          <a:stretch>
            <a:fillRect/>
          </a:stretch>
        </p:blipFill>
        <p:spPr>
          <a:xfrm>
            <a:off x="8770144" y="3360057"/>
            <a:ext cx="6281170" cy="508000"/>
          </a:xfrm>
          <a:prstGeom prst="rect">
            <a:avLst/>
          </a:prstGeom>
        </p:spPr>
      </p:pic>
      <p:pic>
        <p:nvPicPr>
          <p:cNvPr id="20" name="Picture 19"/>
          <p:cNvPicPr>
            <a:picLocks noChangeAspect="1"/>
          </p:cNvPicPr>
          <p:nvPr/>
        </p:nvPicPr>
        <p:blipFill>
          <a:blip r:embed="rId5"/>
          <a:stretch>
            <a:fillRect/>
          </a:stretch>
        </p:blipFill>
        <p:spPr>
          <a:xfrm rot="10800000">
            <a:off x="8770144" y="3988630"/>
            <a:ext cx="6281170" cy="508000"/>
          </a:xfrm>
          <a:prstGeom prst="rect">
            <a:avLst/>
          </a:prstGeom>
        </p:spPr>
      </p:pic>
      <p:pic>
        <p:nvPicPr>
          <p:cNvPr id="21" name="Picture 20"/>
          <p:cNvPicPr>
            <a:picLocks noChangeAspect="1"/>
          </p:cNvPicPr>
          <p:nvPr/>
        </p:nvPicPr>
        <p:blipFill>
          <a:blip r:embed="rId6"/>
          <a:stretch>
            <a:fillRect/>
          </a:stretch>
        </p:blipFill>
        <p:spPr>
          <a:xfrm>
            <a:off x="14468928" y="4895148"/>
            <a:ext cx="787400" cy="711200"/>
          </a:xfrm>
          <a:prstGeom prst="rect">
            <a:avLst/>
          </a:prstGeom>
        </p:spPr>
      </p:pic>
      <p:pic>
        <p:nvPicPr>
          <p:cNvPr id="22" name="Picture 21"/>
          <p:cNvPicPr>
            <a:picLocks noChangeAspect="1"/>
          </p:cNvPicPr>
          <p:nvPr/>
        </p:nvPicPr>
        <p:blipFill>
          <a:blip r:embed="rId7"/>
          <a:stretch>
            <a:fillRect/>
          </a:stretch>
        </p:blipFill>
        <p:spPr>
          <a:xfrm>
            <a:off x="14513378" y="7243742"/>
            <a:ext cx="698500" cy="266700"/>
          </a:xfrm>
          <a:prstGeom prst="rect">
            <a:avLst/>
          </a:prstGeom>
        </p:spPr>
      </p:pic>
      <p:pic>
        <p:nvPicPr>
          <p:cNvPr id="23" name="Picture 22"/>
          <p:cNvPicPr>
            <a:picLocks noChangeAspect="1"/>
          </p:cNvPicPr>
          <p:nvPr/>
        </p:nvPicPr>
        <p:blipFill>
          <a:blip r:embed="rId7"/>
          <a:stretch>
            <a:fillRect/>
          </a:stretch>
        </p:blipFill>
        <p:spPr>
          <a:xfrm>
            <a:off x="14513378" y="8052276"/>
            <a:ext cx="698500" cy="266700"/>
          </a:xfrm>
          <a:prstGeom prst="rect">
            <a:avLst/>
          </a:prstGeom>
        </p:spPr>
      </p:pic>
      <p:pic>
        <p:nvPicPr>
          <p:cNvPr id="24" name="Picture 23"/>
          <p:cNvPicPr>
            <a:picLocks noChangeAspect="1"/>
          </p:cNvPicPr>
          <p:nvPr/>
        </p:nvPicPr>
        <p:blipFill>
          <a:blip r:embed="rId8"/>
          <a:stretch>
            <a:fillRect/>
          </a:stretch>
        </p:blipFill>
        <p:spPr>
          <a:xfrm>
            <a:off x="12494078" y="10606388"/>
            <a:ext cx="2717800" cy="1028700"/>
          </a:xfrm>
          <a:prstGeom prst="rect">
            <a:avLst/>
          </a:prstGeom>
        </p:spPr>
      </p:pic>
      <p:pic>
        <p:nvPicPr>
          <p:cNvPr id="25" name="Picture 24"/>
          <p:cNvPicPr>
            <a:picLocks noChangeAspect="1"/>
          </p:cNvPicPr>
          <p:nvPr/>
        </p:nvPicPr>
        <p:blipFill>
          <a:blip r:embed="rId9"/>
          <a:stretch>
            <a:fillRect/>
          </a:stretch>
        </p:blipFill>
        <p:spPr>
          <a:xfrm>
            <a:off x="8606064" y="10606388"/>
            <a:ext cx="2717800" cy="1028700"/>
          </a:xfrm>
          <a:prstGeom prst="rect">
            <a:avLst/>
          </a:prstGeom>
        </p:spPr>
      </p:pic>
    </p:spTree>
    <p:extLst>
      <p:ext uri="{BB962C8B-B14F-4D97-AF65-F5344CB8AC3E}">
        <p14:creationId xmlns:p14="http://schemas.microsoft.com/office/powerpoint/2010/main" val="2555581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r="3510"/>
          <a:stretch/>
        </p:blipFill>
        <p:spPr>
          <a:xfrm>
            <a:off x="3954114" y="5967266"/>
            <a:ext cx="15895986" cy="2952750"/>
          </a:xfrm>
          <a:prstGeom prst="rect">
            <a:avLst/>
          </a:prstGeom>
        </p:spPr>
      </p:pic>
      <p:sp>
        <p:nvSpPr>
          <p:cNvPr id="2" name="Slide Number Placeholder 1"/>
          <p:cNvSpPr>
            <a:spLocks noGrp="1"/>
          </p:cNvSpPr>
          <p:nvPr>
            <p:ph type="sldNum" sz="quarter" idx="10"/>
          </p:nvPr>
        </p:nvSpPr>
        <p:spPr/>
        <p:txBody>
          <a:bodyPr/>
          <a:lstStyle/>
          <a:p>
            <a:fld id="{11480FAD-3E02-7943-9389-76D2F37DE0F0}" type="slidenum">
              <a:rPr lang="en-US" smtClean="0"/>
              <a:pPr/>
              <a:t>27</a:t>
            </a:fld>
            <a:endParaRPr lang="en-US" dirty="0"/>
          </a:p>
        </p:txBody>
      </p:sp>
      <p:sp>
        <p:nvSpPr>
          <p:cNvPr id="12" name="Rounded Rectangle 11"/>
          <p:cNvSpPr/>
          <p:nvPr/>
        </p:nvSpPr>
        <p:spPr>
          <a:xfrm>
            <a:off x="15414171" y="6164196"/>
            <a:ext cx="4746171" cy="2558890"/>
          </a:xfrm>
          <a:prstGeom prst="roundRect">
            <a:avLst>
              <a:gd name="adj" fmla="val 5833"/>
            </a:avLst>
          </a:prstGeom>
          <a:noFill/>
          <a:ln w="127000">
            <a:solidFill>
              <a:srgbClr val="2375DF"/>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2800" dirty="0">
              <a:latin typeface="Proxima Nova Alt Light" charset="0"/>
              <a:ea typeface="Proxima Nova Alt Light" charset="0"/>
              <a:cs typeface="Proxima Nova Alt Light" charset="0"/>
            </a:endParaRPr>
          </a:p>
        </p:txBody>
      </p:sp>
      <p:sp>
        <p:nvSpPr>
          <p:cNvPr id="17" name="Rounded Rectangle 16"/>
          <p:cNvSpPr/>
          <p:nvPr/>
        </p:nvSpPr>
        <p:spPr>
          <a:xfrm>
            <a:off x="15414171" y="9152982"/>
            <a:ext cx="4746171" cy="2558890"/>
          </a:xfrm>
          <a:prstGeom prst="roundRect">
            <a:avLst>
              <a:gd name="adj" fmla="val 5833"/>
            </a:avLst>
          </a:prstGeom>
          <a:noFill/>
          <a:ln w="127000">
            <a:solidFill>
              <a:srgbClr val="2375DF"/>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2800" dirty="0">
              <a:latin typeface="Proxima Nova Alt Light" charset="0"/>
              <a:ea typeface="Proxima Nova Alt Light" charset="0"/>
              <a:cs typeface="Proxima Nova Alt Light" charset="0"/>
            </a:endParaRPr>
          </a:p>
        </p:txBody>
      </p:sp>
      <p:sp>
        <p:nvSpPr>
          <p:cNvPr id="21" name="Rounded Rectangle 20"/>
          <p:cNvSpPr/>
          <p:nvPr/>
        </p:nvSpPr>
        <p:spPr>
          <a:xfrm>
            <a:off x="3657600" y="6164196"/>
            <a:ext cx="4746171" cy="2558890"/>
          </a:xfrm>
          <a:prstGeom prst="roundRect">
            <a:avLst>
              <a:gd name="adj" fmla="val 5833"/>
            </a:avLst>
          </a:prstGeom>
          <a:noFill/>
          <a:ln w="127000">
            <a:solidFill>
              <a:srgbClr val="2375DF"/>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sz="2800" dirty="0">
              <a:latin typeface="Proxima Nova Alt Light" charset="0"/>
              <a:ea typeface="Proxima Nova Alt Light" charset="0"/>
              <a:cs typeface="Proxima Nova Alt Light" charset="0"/>
            </a:endParaRPr>
          </a:p>
        </p:txBody>
      </p:sp>
      <p:sp>
        <p:nvSpPr>
          <p:cNvPr id="23" name="Rounded Rectangle 22"/>
          <p:cNvSpPr/>
          <p:nvPr/>
        </p:nvSpPr>
        <p:spPr>
          <a:xfrm>
            <a:off x="3657599" y="6164196"/>
            <a:ext cx="4746171" cy="2558890"/>
          </a:xfrm>
          <a:prstGeom prst="roundRect">
            <a:avLst>
              <a:gd name="adj" fmla="val 5833"/>
            </a:avLst>
          </a:prstGeom>
          <a:solidFill>
            <a:srgbClr val="F9AD17"/>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AUDIENCE ANALYTICS</a:t>
            </a:r>
          </a:p>
          <a:p>
            <a:pPr algn="ctr"/>
            <a:r>
              <a:rPr lang="de-DE" sz="2800" dirty="0">
                <a:latin typeface="Proxima Nova Alt Light" charset="0"/>
                <a:ea typeface="Proxima Nova Alt Light" charset="0"/>
                <a:cs typeface="Proxima Nova Alt Light" charset="0"/>
              </a:rPr>
              <a:t>Unterstützen Publisher, ihre Nutzer zu verstehen</a:t>
            </a:r>
          </a:p>
        </p:txBody>
      </p:sp>
      <p:sp>
        <p:nvSpPr>
          <p:cNvPr id="24" name="Rounded Rectangle 23"/>
          <p:cNvSpPr/>
          <p:nvPr/>
        </p:nvSpPr>
        <p:spPr>
          <a:xfrm>
            <a:off x="15414170" y="6164196"/>
            <a:ext cx="4746171" cy="2558890"/>
          </a:xfrm>
          <a:prstGeom prst="roundRect">
            <a:avLst>
              <a:gd name="adj" fmla="val 5833"/>
            </a:avLst>
          </a:prstGeom>
          <a:solidFill>
            <a:srgbClr val="F9AD17"/>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DMP</a:t>
            </a:r>
          </a:p>
          <a:p>
            <a:pPr algn="ctr"/>
            <a:r>
              <a:rPr lang="de-DE" sz="2800" dirty="0">
                <a:latin typeface="Proxima Nova Alt Light" charset="0"/>
                <a:ea typeface="Proxima Nova Alt Light" charset="0"/>
                <a:cs typeface="Proxima Nova Alt Light" charset="0"/>
              </a:rPr>
              <a:t>Bieten ein Dashboard, das Datenströme kombiniert und die Einkaufsentscheidung unterstützt</a:t>
            </a:r>
            <a:endParaRPr lang="en-US" sz="2800" dirty="0">
              <a:latin typeface="Proxima Nova Alt Light" charset="0"/>
              <a:ea typeface="Proxima Nova Alt Light" charset="0"/>
              <a:cs typeface="Proxima Nova Alt Light" charset="0"/>
            </a:endParaRPr>
          </a:p>
        </p:txBody>
      </p:sp>
      <p:sp>
        <p:nvSpPr>
          <p:cNvPr id="25" name="Rounded Rectangle 24"/>
          <p:cNvSpPr/>
          <p:nvPr/>
        </p:nvSpPr>
        <p:spPr>
          <a:xfrm>
            <a:off x="15414169" y="9152982"/>
            <a:ext cx="4746171" cy="2558890"/>
          </a:xfrm>
          <a:prstGeom prst="roundRect">
            <a:avLst>
              <a:gd name="adj" fmla="val 5833"/>
            </a:avLst>
          </a:prstGeom>
          <a:solidFill>
            <a:srgbClr val="F9AD17"/>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spTree>
    <p:extLst>
      <p:ext uri="{BB962C8B-B14F-4D97-AF65-F5344CB8AC3E}">
        <p14:creationId xmlns:p14="http://schemas.microsoft.com/office/powerpoint/2010/main" val="1937320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1"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Attribution</a:t>
            </a:r>
            <a:endParaRPr lang="en-US" dirty="0"/>
          </a:p>
        </p:txBody>
      </p:sp>
      <p:sp>
        <p:nvSpPr>
          <p:cNvPr id="3" name="Slide Number Placeholder 2"/>
          <p:cNvSpPr>
            <a:spLocks noGrp="1"/>
          </p:cNvSpPr>
          <p:nvPr>
            <p:ph type="sldNum" sz="quarter" idx="10"/>
          </p:nvPr>
        </p:nvSpPr>
        <p:spPr/>
        <p:txBody>
          <a:bodyPr/>
          <a:lstStyle/>
          <a:p>
            <a:fld id="{11480FAD-3E02-7943-9389-76D2F37DE0F0}" type="slidenum">
              <a:rPr lang="en-US" smtClean="0"/>
              <a:pPr/>
              <a:t>28</a:t>
            </a:fld>
            <a:endParaRPr lang="en-US" dirty="0"/>
          </a:p>
        </p:txBody>
      </p:sp>
      <p:sp>
        <p:nvSpPr>
          <p:cNvPr id="4" name="Text Placeholder 3"/>
          <p:cNvSpPr>
            <a:spLocks noGrp="1"/>
          </p:cNvSpPr>
          <p:nvPr>
            <p:ph type="body" sz="quarter" idx="11"/>
          </p:nvPr>
        </p:nvSpPr>
        <p:spPr/>
        <p:txBody>
          <a:bodyPr/>
          <a:lstStyle/>
          <a:p>
            <a:r>
              <a:rPr lang="en-US" dirty="0" err="1"/>
              <a:t>Bedeutung</a:t>
            </a:r>
            <a:r>
              <a:rPr lang="en-US" dirty="0"/>
              <a:t> der Touchpoints</a:t>
            </a:r>
          </a:p>
        </p:txBody>
      </p:sp>
    </p:spTree>
    <p:extLst>
      <p:ext uri="{BB962C8B-B14F-4D97-AF65-F5344CB8AC3E}">
        <p14:creationId xmlns:p14="http://schemas.microsoft.com/office/powerpoint/2010/main" val="3443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29</a:t>
            </a:fld>
            <a:endParaRPr lang="en-US" dirty="0"/>
          </a:p>
        </p:txBody>
      </p:sp>
      <p:sp>
        <p:nvSpPr>
          <p:cNvPr id="3" name="Title 2"/>
          <p:cNvSpPr>
            <a:spLocks noGrp="1"/>
          </p:cNvSpPr>
          <p:nvPr>
            <p:ph type="title"/>
          </p:nvPr>
        </p:nvSpPr>
        <p:spPr>
          <a:xfrm>
            <a:off x="1138238" y="1133475"/>
            <a:ext cx="21029613" cy="1102866"/>
          </a:xfrm>
        </p:spPr>
        <p:txBody>
          <a:bodyPr/>
          <a:lstStyle/>
          <a:p>
            <a:r>
              <a:rPr lang="de-DE" dirty="0"/>
              <a:t>Was ist Attribution?</a:t>
            </a:r>
          </a:p>
        </p:txBody>
      </p:sp>
      <p:sp>
        <p:nvSpPr>
          <p:cNvPr id="4" name="Text Placeholder 3"/>
          <p:cNvSpPr>
            <a:spLocks noGrp="1"/>
          </p:cNvSpPr>
          <p:nvPr>
            <p:ph type="body" sz="quarter" idx="12"/>
          </p:nvPr>
        </p:nvSpPr>
        <p:spPr>
          <a:xfrm>
            <a:off x="4022441" y="2976326"/>
            <a:ext cx="15558434" cy="1874134"/>
          </a:xfrm>
        </p:spPr>
        <p:txBody>
          <a:bodyPr/>
          <a:lstStyle/>
          <a:p>
            <a:r>
              <a:rPr lang="de-DE" dirty="0"/>
              <a:t>Eine regel-basierte, statistische Methode mit der einem Media-</a:t>
            </a:r>
            <a:br>
              <a:rPr lang="de-DE" dirty="0"/>
            </a:br>
            <a:r>
              <a:rPr lang="de-DE" dirty="0" err="1"/>
              <a:t>partner</a:t>
            </a:r>
            <a:r>
              <a:rPr lang="de-DE" dirty="0"/>
              <a:t> ein Anteil an einer </a:t>
            </a:r>
            <a:r>
              <a:rPr lang="de-DE" dirty="0" err="1"/>
              <a:t>Conversion</a:t>
            </a:r>
            <a:r>
              <a:rPr lang="de-DE" dirty="0"/>
              <a:t> zugeschrieben wird</a:t>
            </a:r>
          </a:p>
        </p:txBody>
      </p:sp>
      <p:sp>
        <p:nvSpPr>
          <p:cNvPr id="6" name="Text Placeholder 5"/>
          <p:cNvSpPr>
            <a:spLocks noGrp="1"/>
          </p:cNvSpPr>
          <p:nvPr>
            <p:ph type="body" sz="quarter" idx="14"/>
          </p:nvPr>
        </p:nvSpPr>
        <p:spPr>
          <a:xfrm>
            <a:off x="4022441" y="5316301"/>
            <a:ext cx="15558434" cy="1886313"/>
          </a:xfrm>
        </p:spPr>
        <p:txBody>
          <a:bodyPr/>
          <a:lstStyle/>
          <a:p>
            <a:r>
              <a:rPr lang="de-DE" dirty="0"/>
              <a:t>Ein Werkzeug, um die Verteilung des Marketingbudgets auf verschiedene Kanäle/Kampagnen zu optimieren</a:t>
            </a:r>
          </a:p>
        </p:txBody>
      </p:sp>
      <p:pic>
        <p:nvPicPr>
          <p:cNvPr id="18" name="Picture Placeholder 17"/>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2952" r="-22952"/>
          <a:stretch/>
        </p:blipFill>
        <p:spPr/>
      </p:pic>
      <p:sp>
        <p:nvSpPr>
          <p:cNvPr id="8" name="Text Placeholder 7"/>
          <p:cNvSpPr>
            <a:spLocks noGrp="1"/>
          </p:cNvSpPr>
          <p:nvPr>
            <p:ph type="body" sz="quarter" idx="16"/>
          </p:nvPr>
        </p:nvSpPr>
        <p:spPr>
          <a:xfrm>
            <a:off x="4022441" y="7682196"/>
            <a:ext cx="15558434" cy="1886314"/>
          </a:xfrm>
        </p:spPr>
        <p:txBody>
          <a:bodyPr/>
          <a:lstStyle/>
          <a:p>
            <a:r>
              <a:rPr lang="de-DE" dirty="0"/>
              <a:t>Eine schwierige Aufgabe</a:t>
            </a:r>
          </a:p>
        </p:txBody>
      </p:sp>
      <p:pic>
        <p:nvPicPr>
          <p:cNvPr id="12" name="Picture Placeholder 11"/>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22952" r="-22952"/>
          <a:stretch/>
        </p:blipFill>
        <p:spPr/>
      </p:pic>
      <p:sp>
        <p:nvSpPr>
          <p:cNvPr id="10" name="Text Placeholder 9"/>
          <p:cNvSpPr>
            <a:spLocks noGrp="1"/>
          </p:cNvSpPr>
          <p:nvPr>
            <p:ph type="body" sz="quarter" idx="18"/>
          </p:nvPr>
        </p:nvSpPr>
        <p:spPr>
          <a:xfrm>
            <a:off x="4022441" y="10026231"/>
            <a:ext cx="15558434" cy="1899717"/>
          </a:xfrm>
        </p:spPr>
        <p:txBody>
          <a:bodyPr/>
          <a:lstStyle/>
          <a:p>
            <a:r>
              <a:rPr lang="en-US" dirty="0" err="1"/>
              <a:t>Noch</a:t>
            </a:r>
            <a:r>
              <a:rPr lang="en-US" dirty="0"/>
              <a:t> </a:t>
            </a:r>
            <a:r>
              <a:rPr lang="en-US" dirty="0" err="1"/>
              <a:t>nicht</a:t>
            </a:r>
            <a:r>
              <a:rPr lang="en-US" dirty="0"/>
              <a:t> </a:t>
            </a:r>
            <a:r>
              <a:rPr lang="en-US" dirty="0" err="1"/>
              <a:t>ganz</a:t>
            </a:r>
            <a:r>
              <a:rPr lang="en-US" dirty="0"/>
              <a:t> </a:t>
            </a:r>
            <a:r>
              <a:rPr lang="en-US" dirty="0" err="1"/>
              <a:t>gelöst</a:t>
            </a:r>
            <a:endParaRPr lang="en-US" dirty="0"/>
          </a:p>
        </p:txBody>
      </p:sp>
      <p:pic>
        <p:nvPicPr>
          <p:cNvPr id="20" name="Picture Placeholder 19"/>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22952" r="-22952"/>
          <a:stretch/>
        </p:blipFill>
        <p:spPr/>
      </p:pic>
      <p:pic>
        <p:nvPicPr>
          <p:cNvPr id="19" name="Picture Placeholder 18"/>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952" r="-22952"/>
          <a:stretch/>
        </p:blipFill>
        <p:spPr/>
      </p:pic>
    </p:spTree>
    <p:extLst>
      <p:ext uri="{BB962C8B-B14F-4D97-AF65-F5344CB8AC3E}">
        <p14:creationId xmlns:p14="http://schemas.microsoft.com/office/powerpoint/2010/main" val="18433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500"/>
                                        <p:tgtEl>
                                          <p:spTgt spid="6">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fade">
                                      <p:cBhvr>
                                        <p:cTn id="29" dur="500"/>
                                        <p:tgtEl>
                                          <p:spTgt spid="8">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Effect transition="in" filter="fade">
                                      <p:cBhvr>
                                        <p:cTn id="40" dur="500"/>
                                        <p:tgtEl>
                                          <p:spTgt spid="10">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8" grpId="0" uiExpand="1" build="p" animBg="1"/>
      <p:bldP spid="10"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Einleitung</a:t>
            </a:r>
            <a:endParaRPr lang="en-US" dirty="0"/>
          </a:p>
        </p:txBody>
      </p:sp>
      <p:sp>
        <p:nvSpPr>
          <p:cNvPr id="3" name="Slide Number Placeholder 2"/>
          <p:cNvSpPr>
            <a:spLocks noGrp="1"/>
          </p:cNvSpPr>
          <p:nvPr>
            <p:ph type="sldNum" sz="quarter" idx="10"/>
          </p:nvPr>
        </p:nvSpPr>
        <p:spPr/>
        <p:txBody>
          <a:bodyPr/>
          <a:lstStyle/>
          <a:p>
            <a:fld id="{11480FAD-3E02-7943-9389-76D2F37DE0F0}" type="slidenum">
              <a:rPr lang="en-US" smtClean="0"/>
              <a:pPr/>
              <a:t>3</a:t>
            </a:fld>
            <a:endParaRPr lang="en-US" dirty="0"/>
          </a:p>
        </p:txBody>
      </p:sp>
      <p:sp>
        <p:nvSpPr>
          <p:cNvPr id="4" name="Text Placeholder 3"/>
          <p:cNvSpPr>
            <a:spLocks noGrp="1"/>
          </p:cNvSpPr>
          <p:nvPr>
            <p:ph type="body" sz="quarter" idx="11"/>
          </p:nvPr>
        </p:nvSpPr>
        <p:spPr>
          <a:xfrm>
            <a:off x="1138238" y="6281738"/>
            <a:ext cx="19261137" cy="1102866"/>
          </a:xfrm>
        </p:spPr>
        <p:txBody>
          <a:bodyPr/>
          <a:lstStyle/>
          <a:p>
            <a:r>
              <a:rPr lang="de-DE" dirty="0"/>
              <a:t>Was Real-Time-Advertising ist</a:t>
            </a:r>
          </a:p>
        </p:txBody>
      </p:sp>
    </p:spTree>
    <p:extLst>
      <p:ext uri="{BB962C8B-B14F-4D97-AF65-F5344CB8AC3E}">
        <p14:creationId xmlns:p14="http://schemas.microsoft.com/office/powerpoint/2010/main" val="121781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30</a:t>
            </a:fld>
            <a:endParaRPr lang="en-US" dirty="0"/>
          </a:p>
        </p:txBody>
      </p:sp>
      <p:sp>
        <p:nvSpPr>
          <p:cNvPr id="3" name="Title 2"/>
          <p:cNvSpPr>
            <a:spLocks noGrp="1"/>
          </p:cNvSpPr>
          <p:nvPr>
            <p:ph type="title"/>
          </p:nvPr>
        </p:nvSpPr>
        <p:spPr>
          <a:xfrm>
            <a:off x="1138238" y="1133475"/>
            <a:ext cx="21029613" cy="1102866"/>
          </a:xfrm>
        </p:spPr>
        <p:txBody>
          <a:bodyPr/>
          <a:lstStyle/>
          <a:p>
            <a:r>
              <a:rPr lang="de-DE" dirty="0"/>
              <a:t>Konrads Geschichte</a:t>
            </a:r>
          </a:p>
        </p:txBody>
      </p:sp>
      <p:pic>
        <p:nvPicPr>
          <p:cNvPr id="11" name="Picture 10" descr="image1.jpeg.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401244" y="-3932428"/>
            <a:ext cx="7783080" cy="22887904"/>
          </a:xfrm>
          <a:prstGeom prst="rect">
            <a:avLst/>
          </a:prstGeom>
        </p:spPr>
      </p:pic>
      <p:grpSp>
        <p:nvGrpSpPr>
          <p:cNvPr id="12" name="Group 11"/>
          <p:cNvGrpSpPr/>
          <p:nvPr/>
        </p:nvGrpSpPr>
        <p:grpSpPr>
          <a:xfrm>
            <a:off x="3999953" y="2991102"/>
            <a:ext cx="9376302" cy="3713928"/>
            <a:chOff x="2126877" y="1121384"/>
            <a:chExt cx="2331963" cy="1165697"/>
          </a:xfrm>
        </p:grpSpPr>
        <p:cxnSp>
          <p:nvCxnSpPr>
            <p:cNvPr id="13" name="Curved Connector 12"/>
            <p:cNvCxnSpPr/>
            <p:nvPr/>
          </p:nvCxnSpPr>
          <p:spPr>
            <a:xfrm>
              <a:off x="3055409" y="1121384"/>
              <a:ext cx="1403431" cy="878190"/>
            </a:xfrm>
            <a:prstGeom prst="curvedConnector3">
              <a:avLst>
                <a:gd name="adj1" fmla="val 50000"/>
              </a:avLst>
            </a:prstGeom>
            <a:ln w="38100" cmpd="sng">
              <a:solidFill>
                <a:srgbClr val="0096C8"/>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H="1">
              <a:off x="2126877" y="1125167"/>
              <a:ext cx="915235" cy="1161914"/>
            </a:xfrm>
            <a:prstGeom prst="curvedConnector3">
              <a:avLst>
                <a:gd name="adj1" fmla="val 50000"/>
              </a:avLst>
            </a:prstGeom>
            <a:ln w="38100" cmpd="sng">
              <a:solidFill>
                <a:srgbClr val="0096C8"/>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12323811" y="3679838"/>
            <a:ext cx="6193446" cy="3013160"/>
            <a:chOff x="4478853" y="1337553"/>
            <a:chExt cx="1750009" cy="945744"/>
          </a:xfrm>
        </p:grpSpPr>
        <p:cxnSp>
          <p:nvCxnSpPr>
            <p:cNvPr id="16" name="Curved Connector 15"/>
            <p:cNvCxnSpPr/>
            <p:nvPr/>
          </p:nvCxnSpPr>
          <p:spPr>
            <a:xfrm>
              <a:off x="5225870" y="1339582"/>
              <a:ext cx="1002992" cy="943715"/>
            </a:xfrm>
            <a:prstGeom prst="curvedConnector3">
              <a:avLst>
                <a:gd name="adj1" fmla="val 50000"/>
              </a:avLst>
            </a:prstGeom>
            <a:ln w="38100" cmpd="sng">
              <a:solidFill>
                <a:srgbClr val="0096C8"/>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flipV="1">
              <a:off x="4478853" y="1337553"/>
              <a:ext cx="790685" cy="638783"/>
            </a:xfrm>
            <a:prstGeom prst="curvedConnector3">
              <a:avLst>
                <a:gd name="adj1" fmla="val 50000"/>
              </a:avLst>
            </a:prstGeom>
            <a:ln w="38100" cmpd="sng">
              <a:solidFill>
                <a:srgbClr val="0096C8"/>
              </a:solidFill>
              <a:prstDash val="dot"/>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6454720" y="2194742"/>
            <a:ext cx="15913188" cy="97231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726" tIns="121860" rIns="243726" bIns="121860" rtlCol="0" anchor="ctr"/>
          <a:lstStyle/>
          <a:p>
            <a:pPr algn="ctr"/>
            <a:endParaRPr lang="en-US" sz="7600"/>
          </a:p>
        </p:txBody>
      </p:sp>
      <p:sp>
        <p:nvSpPr>
          <p:cNvPr id="19" name="Rectangle 18"/>
          <p:cNvSpPr/>
          <p:nvPr/>
        </p:nvSpPr>
        <p:spPr>
          <a:xfrm>
            <a:off x="13740222" y="2662668"/>
            <a:ext cx="10428216" cy="97231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43726" tIns="121860" rIns="243726" bIns="121860" rtlCol="0" anchor="ctr"/>
          <a:lstStyle/>
          <a:p>
            <a:pPr algn="ctr"/>
            <a:endParaRPr lang="en-US" sz="7600"/>
          </a:p>
        </p:txBody>
      </p:sp>
    </p:spTree>
    <p:extLst>
      <p:ext uri="{BB962C8B-B14F-4D97-AF65-F5344CB8AC3E}">
        <p14:creationId xmlns:p14="http://schemas.microsoft.com/office/powerpoint/2010/main" val="138549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609561" y="549291"/>
            <a:ext cx="23163293" cy="1315745"/>
          </a:xfrm>
        </p:spPr>
        <p:txBody>
          <a:bodyPr/>
          <a:lstStyle/>
          <a:p>
            <a:r>
              <a:rPr lang="en-US" dirty="0"/>
              <a:t>m</a:t>
            </a:r>
          </a:p>
        </p:txBody>
      </p:sp>
      <p:sp>
        <p:nvSpPr>
          <p:cNvPr id="6" name="Footer Placeholder 2"/>
          <p:cNvSpPr txBox="1">
            <a:spLocks/>
          </p:cNvSpPr>
          <p:nvPr/>
        </p:nvSpPr>
        <p:spPr>
          <a:xfrm>
            <a:off x="8533848" y="13182604"/>
            <a:ext cx="5689229" cy="533400"/>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a:t>Quantcast – IAB Data Forum 2013</a:t>
            </a:r>
            <a:endParaRPr lang="en-US" dirty="0"/>
          </a:p>
        </p:txBody>
      </p:sp>
      <p:sp>
        <p:nvSpPr>
          <p:cNvPr id="7" name="Slide Number Placeholder 3"/>
          <p:cNvSpPr txBox="1">
            <a:spLocks/>
          </p:cNvSpPr>
          <p:nvPr/>
        </p:nvSpPr>
        <p:spPr>
          <a:xfrm>
            <a:off x="21434915" y="13182604"/>
            <a:ext cx="2337941" cy="533400"/>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361ED397-51B2-D943-B623-4A109FC2616E}" type="slidenum">
              <a:rPr lang="en-US" smtClean="0"/>
              <a:pPr/>
              <a:t>31</a:t>
            </a:fld>
            <a:endParaRPr lang="en-US"/>
          </a:p>
        </p:txBody>
      </p:sp>
      <p:sp>
        <p:nvSpPr>
          <p:cNvPr id="8" name="Date Placeholder 4"/>
          <p:cNvSpPr txBox="1">
            <a:spLocks/>
          </p:cNvSpPr>
          <p:nvPr/>
        </p:nvSpPr>
        <p:spPr>
          <a:xfrm>
            <a:off x="14223074" y="13182604"/>
            <a:ext cx="1625494" cy="533400"/>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F2B9D1A8-B3F8-4775-9000-A96C9D5730D9}" type="datetime1">
              <a:rPr lang="en-US" smtClean="0"/>
              <a:pPr/>
              <a:t>3/7/2017</a:t>
            </a:fld>
            <a:endParaRPr lang="en-US" dirty="0"/>
          </a:p>
        </p:txBody>
      </p:sp>
      <p:pic>
        <p:nvPicPr>
          <p:cNvPr id="9" name="Picture 8" descr="image2.jpeg.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995936" y="-4980470"/>
            <a:ext cx="14614176" cy="24584884"/>
          </a:xfrm>
          <a:prstGeom prst="rect">
            <a:avLst/>
          </a:prstGeom>
        </p:spPr>
      </p:pic>
      <p:sp>
        <p:nvSpPr>
          <p:cNvPr id="3" name="Rectangle 2"/>
          <p:cNvSpPr/>
          <p:nvPr/>
        </p:nvSpPr>
        <p:spPr>
          <a:xfrm>
            <a:off x="24249913" y="0"/>
            <a:ext cx="345553" cy="14619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09561" y="549291"/>
            <a:ext cx="23163293" cy="1645286"/>
          </a:xfrm>
        </p:spPr>
        <p:txBody>
          <a:bodyPr/>
          <a:lstStyle/>
          <a:p>
            <a:endParaRPr lang="en-US"/>
          </a:p>
        </p:txBody>
      </p:sp>
      <p:pic>
        <p:nvPicPr>
          <p:cNvPr id="6" name="Picture 5" descr="Image3.jpeg.jpeg"/>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rot="5400000">
            <a:off x="4864314" y="-5066928"/>
            <a:ext cx="14614176" cy="24692952"/>
          </a:xfrm>
          <a:prstGeom prst="rect">
            <a:avLst/>
          </a:prstGeom>
        </p:spPr>
      </p:pic>
      <p:sp>
        <p:nvSpPr>
          <p:cNvPr id="7" name="Rectangle 6"/>
          <p:cNvSpPr/>
          <p:nvPr/>
        </p:nvSpPr>
        <p:spPr>
          <a:xfrm>
            <a:off x="24094440" y="-29982"/>
            <a:ext cx="505487" cy="14619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7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33</a:t>
            </a:fld>
            <a:endParaRPr lang="en-US" dirty="0"/>
          </a:p>
        </p:txBody>
      </p:sp>
      <p:sp>
        <p:nvSpPr>
          <p:cNvPr id="3" name="Title 2"/>
          <p:cNvSpPr>
            <a:spLocks noGrp="1"/>
          </p:cNvSpPr>
          <p:nvPr>
            <p:ph type="title"/>
          </p:nvPr>
        </p:nvSpPr>
        <p:spPr>
          <a:xfrm>
            <a:off x="1138238" y="1133475"/>
            <a:ext cx="21029613" cy="1102866"/>
          </a:xfrm>
        </p:spPr>
        <p:txBody>
          <a:bodyPr/>
          <a:lstStyle/>
          <a:p>
            <a:pPr lvl="0"/>
            <a:r>
              <a:rPr lang="de-DE" dirty="0"/>
              <a:t>Gängige View-basierte </a:t>
            </a:r>
            <a:r>
              <a:rPr lang="de-DE" dirty="0" err="1"/>
              <a:t>Attributionsmodelle</a:t>
            </a:r>
            <a:endParaRPr lang="de-DE" dirty="0"/>
          </a:p>
        </p:txBody>
      </p:sp>
      <p:pic>
        <p:nvPicPr>
          <p:cNvPr id="4" name="Picture 3"/>
          <p:cNvPicPr>
            <a:picLocks noChangeAspect="1"/>
          </p:cNvPicPr>
          <p:nvPr/>
        </p:nvPicPr>
        <p:blipFill>
          <a:blip r:embed="rId2"/>
          <a:stretch>
            <a:fillRect/>
          </a:stretch>
        </p:blipFill>
        <p:spPr>
          <a:xfrm>
            <a:off x="1360488" y="4408207"/>
            <a:ext cx="20942300" cy="3022600"/>
          </a:xfrm>
          <a:prstGeom prst="rect">
            <a:avLst/>
          </a:prstGeom>
        </p:spPr>
      </p:pic>
      <p:sp>
        <p:nvSpPr>
          <p:cNvPr id="5" name="TextBox 4"/>
          <p:cNvSpPr txBox="1"/>
          <p:nvPr/>
        </p:nvSpPr>
        <p:spPr>
          <a:xfrm>
            <a:off x="1138238" y="7721600"/>
            <a:ext cx="22105937" cy="1062918"/>
          </a:xfrm>
          <a:prstGeom prst="rect">
            <a:avLst/>
          </a:prstGeom>
          <a:solidFill>
            <a:srgbClr val="FBAD18"/>
          </a:solidFill>
        </p:spPr>
        <p:txBody>
          <a:bodyPr wrap="square" lIns="251999" tIns="251999" rIns="251999" bIns="251999" rtlCol="0" anchor="t" anchorCtr="0">
            <a:spAutoFit/>
          </a:bodyPr>
          <a:lstStyle/>
          <a:p>
            <a:r>
              <a:rPr lang="de-DE" b="1" dirty="0" err="1">
                <a:solidFill>
                  <a:schemeClr val="bg1"/>
                </a:solidFill>
                <a:latin typeface="Proxima Nova Alt" charset="0"/>
                <a:ea typeface="Proxima Nova Alt" charset="0"/>
                <a:cs typeface="Proxima Nova Alt" charset="0"/>
              </a:rPr>
              <a:t>Attributionsmodelle</a:t>
            </a:r>
            <a:endParaRPr lang="de-DE" b="1" dirty="0">
              <a:solidFill>
                <a:schemeClr val="bg1"/>
              </a:solidFill>
              <a:latin typeface="Proxima Nova Alt" charset="0"/>
              <a:ea typeface="Proxima Nova Alt" charset="0"/>
              <a:cs typeface="Proxima Nova Alt" charset="0"/>
            </a:endParaRPr>
          </a:p>
        </p:txBody>
      </p:sp>
      <p:sp>
        <p:nvSpPr>
          <p:cNvPr id="6" name="TextBox 5"/>
          <p:cNvSpPr txBox="1"/>
          <p:nvPr/>
        </p:nvSpPr>
        <p:spPr>
          <a:xfrm>
            <a:off x="1138238" y="8772221"/>
            <a:ext cx="22105937" cy="2858794"/>
          </a:xfrm>
          <a:prstGeom prst="rect">
            <a:avLst/>
          </a:prstGeom>
          <a:solidFill>
            <a:schemeClr val="bg1"/>
          </a:solidFill>
        </p:spPr>
        <p:txBody>
          <a:bodyPr wrap="square" lIns="251999" tIns="251999" rIns="251999" bIns="251999" rtlCol="0" anchor="t" anchorCtr="0">
            <a:spAutoFit/>
          </a:bodyPr>
          <a:lstStyle/>
          <a:p>
            <a:pPr marL="719138" lvl="1" indent="-7938" defTabSz="585840">
              <a:lnSpc>
                <a:spcPct val="90000"/>
              </a:lnSpc>
              <a:spcBef>
                <a:spcPts val="1538"/>
              </a:spcBef>
            </a:pPr>
            <a:r>
              <a:rPr lang="de-DE" sz="3200" b="1" dirty="0">
                <a:solidFill>
                  <a:srgbClr val="212934"/>
                </a:solidFill>
                <a:latin typeface="Proxima Nova Alt" charset="0"/>
                <a:ea typeface="Proxima Nova Alt" charset="0"/>
                <a:cs typeface="Proxima Nova Alt" charset="0"/>
                <a:sym typeface="Gill Sans" charset="0"/>
              </a:rPr>
              <a:t>Last Touch: </a:t>
            </a:r>
            <a:r>
              <a:rPr lang="de-DE" sz="3200" dirty="0">
                <a:solidFill>
                  <a:srgbClr val="212934"/>
                </a:solidFill>
                <a:latin typeface="Proxima Nova Alt" charset="0"/>
                <a:ea typeface="Proxima Nova Alt" charset="0"/>
                <a:cs typeface="Proxima Nova Alt" charset="0"/>
                <a:sym typeface="Gill Sans" charset="0"/>
              </a:rPr>
              <a:t>Schreibt den Erfolg dem letzten Sichtkontakt vor der </a:t>
            </a:r>
            <a:r>
              <a:rPr lang="de-DE" sz="3200" dirty="0" err="1">
                <a:solidFill>
                  <a:srgbClr val="212934"/>
                </a:solidFill>
                <a:latin typeface="Proxima Nova Alt" charset="0"/>
                <a:ea typeface="Proxima Nova Alt" charset="0"/>
                <a:cs typeface="Proxima Nova Alt" charset="0"/>
                <a:sym typeface="Gill Sans" charset="0"/>
              </a:rPr>
              <a:t>Conversion</a:t>
            </a:r>
            <a:r>
              <a:rPr lang="de-DE" sz="3200" dirty="0">
                <a:solidFill>
                  <a:srgbClr val="212934"/>
                </a:solidFill>
                <a:latin typeface="Proxima Nova Alt" charset="0"/>
                <a:ea typeface="Proxima Nova Alt" charset="0"/>
                <a:cs typeface="Proxima Nova Alt" charset="0"/>
                <a:sym typeface="Gill Sans" charset="0"/>
              </a:rPr>
              <a:t> zu</a:t>
            </a:r>
          </a:p>
          <a:p>
            <a:pPr marL="719138" lvl="1" indent="-7938" defTabSz="585840">
              <a:lnSpc>
                <a:spcPct val="90000"/>
              </a:lnSpc>
              <a:spcBef>
                <a:spcPts val="1538"/>
              </a:spcBef>
            </a:pPr>
            <a:r>
              <a:rPr lang="de-DE" sz="3200" b="1" dirty="0">
                <a:solidFill>
                  <a:srgbClr val="212934"/>
                </a:solidFill>
                <a:latin typeface="Proxima Nova Alt" charset="0"/>
                <a:ea typeface="Proxima Nova Alt" charset="0"/>
                <a:cs typeface="Proxima Nova Alt" charset="0"/>
                <a:sym typeface="Gill Sans" charset="0"/>
              </a:rPr>
              <a:t>First</a:t>
            </a:r>
            <a:r>
              <a:rPr lang="de-DE" sz="3200" b="1" dirty="0">
                <a:solidFill>
                  <a:srgbClr val="212934"/>
                </a:solidFill>
                <a:latin typeface="Proxima Nova Alt" charset="0"/>
                <a:ea typeface="Proxima Nova Alt" charset="0"/>
                <a:cs typeface="Proxima Nova Alt" charset="0"/>
              </a:rPr>
              <a:t> Touch: </a:t>
            </a:r>
            <a:r>
              <a:rPr lang="de-DE" sz="3200" dirty="0">
                <a:solidFill>
                  <a:srgbClr val="212934"/>
                </a:solidFill>
                <a:latin typeface="Proxima Nova Alt Light" charset="0"/>
                <a:ea typeface="Proxima Nova Alt Light" charset="0"/>
                <a:cs typeface="Proxima Nova Alt Light" charset="0"/>
              </a:rPr>
              <a:t>Schreibt </a:t>
            </a:r>
            <a:r>
              <a:rPr lang="de-DE" sz="3200" dirty="0">
                <a:solidFill>
                  <a:srgbClr val="212934"/>
                </a:solidFill>
                <a:latin typeface="Proxima Nova Alt Light" charset="0"/>
                <a:ea typeface="Proxima Nova Alt Light" charset="0"/>
                <a:cs typeface="Proxima Nova Alt Light" charset="0"/>
                <a:sym typeface="Gill Sans" charset="0"/>
              </a:rPr>
              <a:t>den Erfolg dem ersten Sichtkontakt auf dem </a:t>
            </a:r>
            <a:r>
              <a:rPr lang="de-DE" sz="3200" dirty="0" err="1">
                <a:solidFill>
                  <a:srgbClr val="212934"/>
                </a:solidFill>
                <a:latin typeface="Proxima Nova Alt Light" charset="0"/>
                <a:ea typeface="Proxima Nova Alt Light" charset="0"/>
                <a:cs typeface="Proxima Nova Alt Light" charset="0"/>
                <a:sym typeface="Gill Sans" charset="0"/>
              </a:rPr>
              <a:t>Conversion</a:t>
            </a:r>
            <a:r>
              <a:rPr lang="de-DE" sz="3200" dirty="0">
                <a:solidFill>
                  <a:srgbClr val="212934"/>
                </a:solidFill>
                <a:latin typeface="Proxima Nova Alt Light" charset="0"/>
                <a:ea typeface="Proxima Nova Alt Light" charset="0"/>
                <a:cs typeface="Proxima Nova Alt Light" charset="0"/>
                <a:sym typeface="Gill Sans" charset="0"/>
              </a:rPr>
              <a:t> Pfad zu</a:t>
            </a:r>
          </a:p>
          <a:p>
            <a:pPr marL="719138" lvl="1" indent="-7938" defTabSz="585840">
              <a:lnSpc>
                <a:spcPct val="90000"/>
              </a:lnSpc>
              <a:spcBef>
                <a:spcPts val="1538"/>
              </a:spcBef>
            </a:pPr>
            <a:r>
              <a:rPr lang="de-DE" sz="3200" b="1" dirty="0">
                <a:solidFill>
                  <a:srgbClr val="212934"/>
                </a:solidFill>
                <a:latin typeface="Proxima Nova Alt" charset="0"/>
                <a:ea typeface="Proxima Nova Alt" charset="0"/>
                <a:cs typeface="Proxima Nova Alt" charset="0"/>
              </a:rPr>
              <a:t>Linear / Multi-</a:t>
            </a:r>
            <a:r>
              <a:rPr lang="de-DE" sz="3200" b="1" dirty="0" err="1">
                <a:solidFill>
                  <a:srgbClr val="212934"/>
                </a:solidFill>
                <a:latin typeface="Proxima Nova Alt" charset="0"/>
                <a:ea typeface="Proxima Nova Alt" charset="0"/>
                <a:cs typeface="Proxima Nova Alt" charset="0"/>
              </a:rPr>
              <a:t>touch</a:t>
            </a:r>
            <a:r>
              <a:rPr lang="de-DE" sz="3200" b="1" dirty="0">
                <a:solidFill>
                  <a:srgbClr val="212934"/>
                </a:solidFill>
                <a:latin typeface="Proxima Nova Alt" charset="0"/>
                <a:ea typeface="Proxima Nova Alt" charset="0"/>
                <a:cs typeface="Proxima Nova Alt" charset="0"/>
              </a:rPr>
              <a:t>: </a:t>
            </a:r>
            <a:r>
              <a:rPr lang="de-DE" sz="3200" dirty="0">
                <a:solidFill>
                  <a:srgbClr val="212934"/>
                </a:solidFill>
                <a:latin typeface="Proxima Nova Alt Light" charset="0"/>
                <a:ea typeface="Proxima Nova Alt Light" charset="0"/>
                <a:cs typeface="Proxima Nova Alt Light" charset="0"/>
              </a:rPr>
              <a:t>Schreibt den Erfolg anteilig jedem Sichtkontakt auf dem </a:t>
            </a:r>
            <a:r>
              <a:rPr lang="de-DE" sz="3200" dirty="0" err="1">
                <a:solidFill>
                  <a:srgbClr val="212934"/>
                </a:solidFill>
                <a:latin typeface="Proxima Nova Alt Light" charset="0"/>
                <a:ea typeface="Proxima Nova Alt Light" charset="0"/>
                <a:cs typeface="Proxima Nova Alt Light" charset="0"/>
              </a:rPr>
              <a:t>Conversion</a:t>
            </a:r>
            <a:r>
              <a:rPr lang="de-DE" sz="3200" dirty="0">
                <a:solidFill>
                  <a:srgbClr val="212934"/>
                </a:solidFill>
                <a:latin typeface="Proxima Nova Alt Light" charset="0"/>
                <a:ea typeface="Proxima Nova Alt Light" charset="0"/>
                <a:cs typeface="Proxima Nova Alt Light" charset="0"/>
              </a:rPr>
              <a:t> Pfad zu</a:t>
            </a:r>
          </a:p>
          <a:p>
            <a:pPr marL="719138" lvl="1" indent="-7938" defTabSz="585840">
              <a:lnSpc>
                <a:spcPct val="90000"/>
              </a:lnSpc>
              <a:spcBef>
                <a:spcPts val="1538"/>
              </a:spcBef>
            </a:pPr>
            <a:r>
              <a:rPr lang="de-DE" sz="3200" b="1" dirty="0">
                <a:solidFill>
                  <a:srgbClr val="212934"/>
                </a:solidFill>
                <a:latin typeface="Proxima Nova Alt" charset="0"/>
                <a:ea typeface="Proxima Nova Alt" charset="0"/>
                <a:cs typeface="Proxima Nova Alt" charset="0"/>
              </a:rPr>
              <a:t>Algorithmisch / Individuell: </a:t>
            </a:r>
            <a:r>
              <a:rPr lang="de-DE" sz="3200" dirty="0">
                <a:solidFill>
                  <a:srgbClr val="212934"/>
                </a:solidFill>
                <a:latin typeface="Proxima Nova Alt Light" charset="0"/>
                <a:ea typeface="Proxima Nova Alt Light" charset="0"/>
                <a:cs typeface="Proxima Nova Alt Light" charset="0"/>
              </a:rPr>
              <a:t>Gewichtet den Erfolg basierend auf statistischen Analysten, Zeit, etc.</a:t>
            </a:r>
          </a:p>
        </p:txBody>
      </p:sp>
      <p:pic>
        <p:nvPicPr>
          <p:cNvPr id="7" name="Picture 6"/>
          <p:cNvPicPr>
            <a:picLocks noChangeAspect="1"/>
          </p:cNvPicPr>
          <p:nvPr/>
        </p:nvPicPr>
        <p:blipFill>
          <a:blip r:embed="rId3"/>
          <a:stretch>
            <a:fillRect/>
          </a:stretch>
        </p:blipFill>
        <p:spPr>
          <a:xfrm>
            <a:off x="1360488" y="9105502"/>
            <a:ext cx="381000" cy="381000"/>
          </a:xfrm>
          <a:prstGeom prst="rect">
            <a:avLst/>
          </a:prstGeom>
        </p:spPr>
      </p:pic>
      <p:pic>
        <p:nvPicPr>
          <p:cNvPr id="8" name="Picture 7"/>
          <p:cNvPicPr>
            <a:picLocks noChangeAspect="1"/>
          </p:cNvPicPr>
          <p:nvPr/>
        </p:nvPicPr>
        <p:blipFill>
          <a:blip r:embed="rId3"/>
          <a:stretch>
            <a:fillRect/>
          </a:stretch>
        </p:blipFill>
        <p:spPr>
          <a:xfrm>
            <a:off x="1360488" y="9733343"/>
            <a:ext cx="381000" cy="381000"/>
          </a:xfrm>
          <a:prstGeom prst="rect">
            <a:avLst/>
          </a:prstGeom>
        </p:spPr>
      </p:pic>
      <p:pic>
        <p:nvPicPr>
          <p:cNvPr id="9" name="Picture 8"/>
          <p:cNvPicPr>
            <a:picLocks noChangeAspect="1"/>
          </p:cNvPicPr>
          <p:nvPr/>
        </p:nvPicPr>
        <p:blipFill>
          <a:blip r:embed="rId3"/>
          <a:stretch>
            <a:fillRect/>
          </a:stretch>
        </p:blipFill>
        <p:spPr>
          <a:xfrm>
            <a:off x="1360488" y="10313352"/>
            <a:ext cx="381000" cy="381000"/>
          </a:xfrm>
          <a:prstGeom prst="rect">
            <a:avLst/>
          </a:prstGeom>
        </p:spPr>
      </p:pic>
      <p:pic>
        <p:nvPicPr>
          <p:cNvPr id="10" name="Picture 9"/>
          <p:cNvPicPr>
            <a:picLocks noChangeAspect="1"/>
          </p:cNvPicPr>
          <p:nvPr/>
        </p:nvPicPr>
        <p:blipFill>
          <a:blip r:embed="rId3"/>
          <a:stretch>
            <a:fillRect/>
          </a:stretch>
        </p:blipFill>
        <p:spPr>
          <a:xfrm>
            <a:off x="1360488" y="10893361"/>
            <a:ext cx="381000" cy="381000"/>
          </a:xfrm>
          <a:prstGeom prst="rect">
            <a:avLst/>
          </a:prstGeom>
        </p:spPr>
      </p:pic>
    </p:spTree>
    <p:extLst>
      <p:ext uri="{BB962C8B-B14F-4D97-AF65-F5344CB8AC3E}">
        <p14:creationId xmlns:p14="http://schemas.microsoft.com/office/powerpoint/2010/main" val="19655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7317243" y="10529888"/>
            <a:ext cx="2844801" cy="736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68752" y="10529888"/>
            <a:ext cx="6448491"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46244" y="10529888"/>
            <a:ext cx="2844800" cy="736600"/>
          </a:xfrm>
          <a:prstGeom prst="rect">
            <a:avLst/>
          </a:prstGeom>
          <a:solidFill>
            <a:srgbClr val="F9A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82144" y="10529888"/>
            <a:ext cx="48641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p:txBody>
          <a:bodyPr/>
          <a:lstStyle/>
          <a:p>
            <a:fld id="{11480FAD-3E02-7943-9389-76D2F37DE0F0}" type="slidenum">
              <a:rPr lang="en-US" smtClean="0"/>
              <a:pPr/>
              <a:t>34</a:t>
            </a:fld>
            <a:endParaRPr lang="en-US" dirty="0"/>
          </a:p>
        </p:txBody>
      </p:sp>
      <p:sp>
        <p:nvSpPr>
          <p:cNvPr id="3" name="Title 2"/>
          <p:cNvSpPr>
            <a:spLocks noGrp="1"/>
          </p:cNvSpPr>
          <p:nvPr>
            <p:ph type="title"/>
          </p:nvPr>
        </p:nvSpPr>
        <p:spPr>
          <a:xfrm>
            <a:off x="1138238" y="1133475"/>
            <a:ext cx="21029613" cy="2210285"/>
          </a:xfrm>
        </p:spPr>
        <p:txBody>
          <a:bodyPr/>
          <a:lstStyle/>
          <a:p>
            <a:r>
              <a:rPr lang="de-DE" sz="9600" dirty="0"/>
              <a:t>Die Customer Journey hat viele Kontaktpunkte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86" y="6189785"/>
            <a:ext cx="20432508" cy="1371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794" y="4290130"/>
            <a:ext cx="21056600" cy="4992864"/>
          </a:xfrm>
          <a:prstGeom prst="rect">
            <a:avLst/>
          </a:prstGeom>
        </p:spPr>
      </p:pic>
      <p:pic>
        <p:nvPicPr>
          <p:cNvPr id="15" name="Picture 14"/>
          <p:cNvPicPr>
            <a:picLocks noChangeAspect="1"/>
          </p:cNvPicPr>
          <p:nvPr/>
        </p:nvPicPr>
        <p:blipFill>
          <a:blip r:embed="rId4"/>
          <a:stretch>
            <a:fillRect/>
          </a:stretch>
        </p:blipFill>
        <p:spPr>
          <a:xfrm>
            <a:off x="6253262" y="10775016"/>
            <a:ext cx="139700" cy="254000"/>
          </a:xfrm>
          <a:prstGeom prst="rect">
            <a:avLst/>
          </a:prstGeom>
        </p:spPr>
      </p:pic>
      <p:sp>
        <p:nvSpPr>
          <p:cNvPr id="4" name="TextBox 3"/>
          <p:cNvSpPr txBox="1"/>
          <p:nvPr/>
        </p:nvSpPr>
        <p:spPr>
          <a:xfrm>
            <a:off x="6375900" y="10603261"/>
            <a:ext cx="1641796" cy="584775"/>
          </a:xfrm>
          <a:prstGeom prst="rect">
            <a:avLst/>
          </a:prstGeom>
          <a:noFill/>
        </p:spPr>
        <p:txBody>
          <a:bodyPr wrap="none" rtlCol="0">
            <a:spAutoFit/>
          </a:bodyPr>
          <a:lstStyle/>
          <a:p>
            <a:r>
              <a:rPr lang="de-DE" sz="3200" b="1" dirty="0">
                <a:solidFill>
                  <a:srgbClr val="545D6F"/>
                </a:solidFill>
                <a:latin typeface="Proxima Nova Alt Semibold" charset="0"/>
                <a:ea typeface="Proxima Nova Alt Semibold" charset="0"/>
                <a:cs typeface="Proxima Nova Alt Semibold" charset="0"/>
              </a:rPr>
              <a:t>Signale</a:t>
            </a:r>
          </a:p>
        </p:txBody>
      </p:sp>
      <p:sp>
        <p:nvSpPr>
          <p:cNvPr id="7" name="TextBox 6"/>
          <p:cNvSpPr txBox="1"/>
          <p:nvPr/>
        </p:nvSpPr>
        <p:spPr>
          <a:xfrm>
            <a:off x="8137477" y="10615091"/>
            <a:ext cx="2327881" cy="584775"/>
          </a:xfrm>
          <a:prstGeom prst="rect">
            <a:avLst/>
          </a:prstGeom>
          <a:noFill/>
        </p:spPr>
        <p:txBody>
          <a:bodyPr wrap="none" rtlCol="0">
            <a:spAutoFit/>
          </a:bodyPr>
          <a:lstStyle/>
          <a:p>
            <a:r>
              <a:rPr lang="en-US" sz="3200" dirty="0">
                <a:solidFill>
                  <a:srgbClr val="212934"/>
                </a:solidFill>
                <a:latin typeface="Proxima Nova Alt" charset="0"/>
                <a:ea typeface="Proxima Nova Alt" charset="0"/>
                <a:cs typeface="Proxima Nova Alt" charset="0"/>
              </a:rPr>
              <a:t>Prospecting</a:t>
            </a:r>
          </a:p>
        </p:txBody>
      </p:sp>
      <p:sp>
        <p:nvSpPr>
          <p:cNvPr id="10" name="TextBox 9"/>
          <p:cNvSpPr txBox="1"/>
          <p:nvPr/>
        </p:nvSpPr>
        <p:spPr>
          <a:xfrm>
            <a:off x="13835075" y="10628066"/>
            <a:ext cx="3171061" cy="584775"/>
          </a:xfrm>
          <a:prstGeom prst="rect">
            <a:avLst/>
          </a:prstGeom>
          <a:noFill/>
        </p:spPr>
        <p:txBody>
          <a:bodyPr wrap="none" rtlCol="0">
            <a:spAutoFit/>
          </a:bodyPr>
          <a:lstStyle/>
          <a:p>
            <a:r>
              <a:rPr lang="en-US" sz="3200" b="1" dirty="0">
                <a:solidFill>
                  <a:srgbClr val="545D6F"/>
                </a:solidFill>
                <a:latin typeface="Proxima Nova Alt Semibold" charset="0"/>
                <a:ea typeface="Proxima Nova Alt Semibold" charset="0"/>
                <a:cs typeface="Proxima Nova Alt Semibold" charset="0"/>
              </a:rPr>
              <a:t>First Visit to Site</a:t>
            </a:r>
          </a:p>
        </p:txBody>
      </p:sp>
      <p:sp>
        <p:nvSpPr>
          <p:cNvPr id="11" name="TextBox 10"/>
          <p:cNvSpPr txBox="1"/>
          <p:nvPr/>
        </p:nvSpPr>
        <p:spPr>
          <a:xfrm>
            <a:off x="17377478" y="10609629"/>
            <a:ext cx="2297424" cy="584775"/>
          </a:xfrm>
          <a:prstGeom prst="rect">
            <a:avLst/>
          </a:prstGeom>
          <a:noFill/>
        </p:spPr>
        <p:txBody>
          <a:bodyPr wrap="none" rtlCol="0">
            <a:spAutoFit/>
          </a:bodyPr>
          <a:lstStyle/>
          <a:p>
            <a:r>
              <a:rPr lang="en-US" sz="3200" dirty="0">
                <a:solidFill>
                  <a:srgbClr val="212934"/>
                </a:solidFill>
                <a:latin typeface="Proxima Nova Alt" charset="0"/>
                <a:ea typeface="Proxima Nova Alt" charset="0"/>
                <a:cs typeface="Proxima Nova Alt" charset="0"/>
              </a:rPr>
              <a:t>Retargeting</a:t>
            </a:r>
          </a:p>
        </p:txBody>
      </p:sp>
      <p:pic>
        <p:nvPicPr>
          <p:cNvPr id="21" name="Picture 20"/>
          <p:cNvPicPr>
            <a:picLocks noChangeAspect="1"/>
          </p:cNvPicPr>
          <p:nvPr/>
        </p:nvPicPr>
        <p:blipFill>
          <a:blip r:embed="rId5"/>
          <a:stretch>
            <a:fillRect/>
          </a:stretch>
        </p:blipFill>
        <p:spPr>
          <a:xfrm>
            <a:off x="13568988" y="10775015"/>
            <a:ext cx="139700" cy="254000"/>
          </a:xfrm>
          <a:prstGeom prst="rect">
            <a:avLst/>
          </a:prstGeom>
        </p:spPr>
      </p:pic>
      <p:sp>
        <p:nvSpPr>
          <p:cNvPr id="22" name="TextBox 21"/>
          <p:cNvSpPr txBox="1"/>
          <p:nvPr/>
        </p:nvSpPr>
        <p:spPr>
          <a:xfrm>
            <a:off x="11254755" y="5538506"/>
            <a:ext cx="1154483" cy="461665"/>
          </a:xfrm>
          <a:prstGeom prst="rect">
            <a:avLst/>
          </a:prstGeom>
          <a:noFill/>
        </p:spPr>
        <p:txBody>
          <a:bodyPr wrap="none" rtlCol="0">
            <a:spAutoFit/>
          </a:bodyPr>
          <a:lstStyle/>
          <a:p>
            <a:r>
              <a:rPr lang="en-US" sz="2400" b="1" dirty="0">
                <a:solidFill>
                  <a:schemeClr val="bg1"/>
                </a:solidFill>
                <a:latin typeface="Proxima Nova Alt Semibold" charset="0"/>
                <a:ea typeface="Proxima Nova Alt Semibold" charset="0"/>
                <a:cs typeface="Proxima Nova Alt Semibold" charset="0"/>
              </a:rPr>
              <a:t>Search</a:t>
            </a:r>
          </a:p>
        </p:txBody>
      </p:sp>
      <p:sp>
        <p:nvSpPr>
          <p:cNvPr id="23" name="TextBox 22"/>
          <p:cNvSpPr txBox="1"/>
          <p:nvPr/>
        </p:nvSpPr>
        <p:spPr>
          <a:xfrm>
            <a:off x="13052488" y="5549669"/>
            <a:ext cx="782587" cy="461665"/>
          </a:xfrm>
          <a:prstGeom prst="rect">
            <a:avLst/>
          </a:prstGeom>
          <a:noFill/>
        </p:spPr>
        <p:txBody>
          <a:bodyPr wrap="none" rtlCol="0">
            <a:spAutoFit/>
          </a:bodyPr>
          <a:lstStyle/>
          <a:p>
            <a:r>
              <a:rPr lang="en-US" sz="2400" b="1">
                <a:solidFill>
                  <a:schemeClr val="bg1"/>
                </a:solidFill>
                <a:latin typeface="Proxima Nova Alt Semibold" charset="0"/>
                <a:ea typeface="Proxima Nova Alt Semibold" charset="0"/>
                <a:cs typeface="Proxima Nova Alt Semibold" charset="0"/>
              </a:rPr>
              <a:t>Visit</a:t>
            </a:r>
            <a:endParaRPr lang="en-US" sz="2400" b="1" dirty="0">
              <a:solidFill>
                <a:schemeClr val="bg1"/>
              </a:solidFill>
              <a:latin typeface="Proxima Nova Alt Semibold" charset="0"/>
              <a:ea typeface="Proxima Nova Alt Semibold" charset="0"/>
              <a:cs typeface="Proxima Nova Alt Semibold" charset="0"/>
            </a:endParaRPr>
          </a:p>
        </p:txBody>
      </p:sp>
      <p:sp>
        <p:nvSpPr>
          <p:cNvPr id="24" name="TextBox 23"/>
          <p:cNvSpPr txBox="1"/>
          <p:nvPr/>
        </p:nvSpPr>
        <p:spPr>
          <a:xfrm>
            <a:off x="20512280" y="5549669"/>
            <a:ext cx="1750800" cy="461665"/>
          </a:xfrm>
          <a:prstGeom prst="rect">
            <a:avLst/>
          </a:prstGeom>
          <a:noFill/>
        </p:spPr>
        <p:txBody>
          <a:bodyPr wrap="none" rtlCol="0">
            <a:spAutoFit/>
          </a:bodyPr>
          <a:lstStyle/>
          <a:p>
            <a:pPr algn="ctr"/>
            <a:r>
              <a:rPr lang="en-US" sz="2400" b="1">
                <a:solidFill>
                  <a:schemeClr val="bg1"/>
                </a:solidFill>
                <a:latin typeface="Proxima Nova Alt Semibold" charset="0"/>
                <a:ea typeface="Proxima Nova Alt Semibold" charset="0"/>
                <a:cs typeface="Proxima Nova Alt Semibold" charset="0"/>
              </a:rPr>
              <a:t>Conversion</a:t>
            </a:r>
            <a:endParaRPr lang="en-US" sz="2400" b="1" dirty="0">
              <a:solidFill>
                <a:schemeClr val="bg1"/>
              </a:solidFill>
              <a:latin typeface="Proxima Nova Alt Semibold" charset="0"/>
              <a:ea typeface="Proxima Nova Alt Semibold" charset="0"/>
              <a:cs typeface="Proxima Nova Alt Semibold" charset="0"/>
            </a:endParaRPr>
          </a:p>
        </p:txBody>
      </p:sp>
    </p:spTree>
    <p:extLst>
      <p:ext uri="{BB962C8B-B14F-4D97-AF65-F5344CB8AC3E}">
        <p14:creationId xmlns:p14="http://schemas.microsoft.com/office/powerpoint/2010/main" val="3065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Brand Safety</a:t>
            </a:r>
            <a:endParaRPr lang="en-US" dirty="0"/>
          </a:p>
        </p:txBody>
      </p:sp>
      <p:sp>
        <p:nvSpPr>
          <p:cNvPr id="3" name="Slide Number Placeholder 2"/>
          <p:cNvSpPr>
            <a:spLocks noGrp="1"/>
          </p:cNvSpPr>
          <p:nvPr>
            <p:ph type="sldNum" sz="quarter" idx="10"/>
          </p:nvPr>
        </p:nvSpPr>
        <p:spPr/>
        <p:txBody>
          <a:bodyPr/>
          <a:lstStyle/>
          <a:p>
            <a:fld id="{11480FAD-3E02-7943-9389-76D2F37DE0F0}" type="slidenum">
              <a:rPr lang="en-US" smtClean="0"/>
              <a:pPr/>
              <a:t>35</a:t>
            </a:fld>
            <a:endParaRPr lang="en-US" dirty="0"/>
          </a:p>
        </p:txBody>
      </p:sp>
      <p:sp>
        <p:nvSpPr>
          <p:cNvPr id="4" name="Text Placeholder 3"/>
          <p:cNvSpPr>
            <a:spLocks noGrp="1"/>
          </p:cNvSpPr>
          <p:nvPr>
            <p:ph type="body" sz="quarter" idx="11"/>
          </p:nvPr>
        </p:nvSpPr>
        <p:spPr/>
        <p:txBody>
          <a:bodyPr/>
          <a:lstStyle/>
          <a:p>
            <a:r>
              <a:rPr lang="en-US" dirty="0" err="1"/>
              <a:t>Sichere</a:t>
            </a:r>
            <a:r>
              <a:rPr lang="en-US" dirty="0"/>
              <a:t> </a:t>
            </a:r>
            <a:r>
              <a:rPr lang="en-US" dirty="0" err="1"/>
              <a:t>Umfelder</a:t>
            </a:r>
            <a:endParaRPr lang="en-US" dirty="0"/>
          </a:p>
        </p:txBody>
      </p:sp>
    </p:spTree>
    <p:extLst>
      <p:ext uri="{BB962C8B-B14F-4D97-AF65-F5344CB8AC3E}">
        <p14:creationId xmlns:p14="http://schemas.microsoft.com/office/powerpoint/2010/main" val="6580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11480FAD-3E02-7943-9389-76D2F37DE0F0}" type="slidenum">
              <a:rPr lang="en-US" smtClean="0"/>
              <a:pPr/>
              <a:t>36</a:t>
            </a:fld>
            <a:endParaRPr lang="en-US" dirty="0"/>
          </a:p>
        </p:txBody>
      </p:sp>
      <p:sp>
        <p:nvSpPr>
          <p:cNvPr id="5" name="Titel 4"/>
          <p:cNvSpPr>
            <a:spLocks noGrp="1"/>
          </p:cNvSpPr>
          <p:nvPr>
            <p:ph type="title"/>
          </p:nvPr>
        </p:nvSpPr>
        <p:spPr>
          <a:xfrm>
            <a:off x="1138238" y="1133475"/>
            <a:ext cx="21029613" cy="1102866"/>
          </a:xfrm>
        </p:spPr>
        <p:txBody>
          <a:bodyPr/>
          <a:lstStyle/>
          <a:p>
            <a:r>
              <a:rPr lang="de-DE" dirty="0"/>
              <a:t>Bei Einzelbuchungen, Umfeld bekannt</a:t>
            </a:r>
          </a:p>
        </p:txBody>
      </p:sp>
      <p:grpSp>
        <p:nvGrpSpPr>
          <p:cNvPr id="6" name="Gruppieren 5"/>
          <p:cNvGrpSpPr/>
          <p:nvPr/>
        </p:nvGrpSpPr>
        <p:grpSpPr>
          <a:xfrm>
            <a:off x="15971837" y="4683269"/>
            <a:ext cx="4922821" cy="4827571"/>
            <a:chOff x="10376867" y="4409882"/>
            <a:chExt cx="4922821" cy="4827571"/>
          </a:xfrm>
        </p:grpSpPr>
        <p:pic>
          <p:nvPicPr>
            <p:cNvPr id="7"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117" y="4409882"/>
              <a:ext cx="4827571" cy="4827571"/>
            </a:xfrm>
            <a:prstGeom prst="rect">
              <a:avLst/>
            </a:prstGeom>
          </p:spPr>
        </p:pic>
        <p:sp>
          <p:nvSpPr>
            <p:cNvPr id="8" name="Text Placeholder 3"/>
            <p:cNvSpPr txBox="1">
              <a:spLocks/>
            </p:cNvSpPr>
            <p:nvPr/>
          </p:nvSpPr>
          <p:spPr>
            <a:xfrm>
              <a:off x="10376867" y="4885595"/>
              <a:ext cx="4827571" cy="664797"/>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de-DE" sz="2000" b="1" dirty="0">
                  <a:solidFill>
                    <a:schemeClr val="bg1"/>
                  </a:solidFill>
                  <a:latin typeface="Proxima Nova Alt"/>
                </a:rPr>
                <a:t>WELTENBUMMLER</a:t>
              </a:r>
            </a:p>
          </p:txBody>
        </p:sp>
      </p:grpSp>
      <p:grpSp>
        <p:nvGrpSpPr>
          <p:cNvPr id="10" name="Gruppieren 9"/>
          <p:cNvGrpSpPr/>
          <p:nvPr/>
        </p:nvGrpSpPr>
        <p:grpSpPr>
          <a:xfrm>
            <a:off x="2446337" y="4683269"/>
            <a:ext cx="4922821" cy="4827571"/>
            <a:chOff x="10376867" y="4409882"/>
            <a:chExt cx="4922821" cy="4827571"/>
          </a:xfrm>
        </p:grpSpPr>
        <p:pic>
          <p:nvPicPr>
            <p:cNvPr id="11"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117" y="4409882"/>
              <a:ext cx="4827571" cy="4827571"/>
            </a:xfrm>
            <a:prstGeom prst="rect">
              <a:avLst/>
            </a:prstGeom>
          </p:spPr>
        </p:pic>
        <p:sp>
          <p:nvSpPr>
            <p:cNvPr id="12" name="Text Placeholder 3"/>
            <p:cNvSpPr txBox="1">
              <a:spLocks/>
            </p:cNvSpPr>
            <p:nvPr/>
          </p:nvSpPr>
          <p:spPr>
            <a:xfrm>
              <a:off x="10376867" y="4885595"/>
              <a:ext cx="4827571" cy="664797"/>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de-DE" sz="2000" b="1" dirty="0">
                  <a:solidFill>
                    <a:schemeClr val="bg1"/>
                  </a:solidFill>
                  <a:latin typeface="Proxima Nova Alt"/>
                </a:rPr>
                <a:t>REISE AKTUELL</a:t>
              </a:r>
            </a:p>
          </p:txBody>
        </p:sp>
      </p:grpSp>
      <p:grpSp>
        <p:nvGrpSpPr>
          <p:cNvPr id="14" name="Gruppieren 13"/>
          <p:cNvGrpSpPr/>
          <p:nvPr/>
        </p:nvGrpSpPr>
        <p:grpSpPr>
          <a:xfrm>
            <a:off x="9209087" y="4683269"/>
            <a:ext cx="4922821" cy="4827571"/>
            <a:chOff x="10376867" y="4409882"/>
            <a:chExt cx="4922821" cy="4827571"/>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117" y="4409882"/>
              <a:ext cx="4827571" cy="4827571"/>
            </a:xfrm>
            <a:prstGeom prst="rect">
              <a:avLst/>
            </a:prstGeom>
          </p:spPr>
        </p:pic>
        <p:sp>
          <p:nvSpPr>
            <p:cNvPr id="16" name="Text Placeholder 3"/>
            <p:cNvSpPr txBox="1">
              <a:spLocks/>
            </p:cNvSpPr>
            <p:nvPr/>
          </p:nvSpPr>
          <p:spPr>
            <a:xfrm>
              <a:off x="10376867" y="4885595"/>
              <a:ext cx="4827571" cy="664797"/>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de-DE" sz="2000" b="1" dirty="0">
                  <a:solidFill>
                    <a:schemeClr val="bg1"/>
                  </a:solidFill>
                  <a:latin typeface="Proxima Nova Alt"/>
                </a:rPr>
                <a:t>REISEN IN EUROPA</a:t>
              </a:r>
            </a:p>
          </p:txBody>
        </p:sp>
      </p:grpSp>
    </p:spTree>
    <p:extLst>
      <p:ext uri="{BB962C8B-B14F-4D97-AF65-F5344CB8AC3E}">
        <p14:creationId xmlns:p14="http://schemas.microsoft.com/office/powerpoint/2010/main" val="27031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37</a:t>
            </a:fld>
            <a:endParaRPr lang="en-US" dirty="0"/>
          </a:p>
        </p:txBody>
      </p:sp>
      <p:sp>
        <p:nvSpPr>
          <p:cNvPr id="3" name="Title 2"/>
          <p:cNvSpPr>
            <a:spLocks noGrp="1"/>
          </p:cNvSpPr>
          <p:nvPr>
            <p:ph type="title"/>
          </p:nvPr>
        </p:nvSpPr>
        <p:spPr>
          <a:xfrm>
            <a:off x="1138238" y="1133475"/>
            <a:ext cx="21797962" cy="2205732"/>
          </a:xfrm>
        </p:spPr>
        <p:txBody>
          <a:bodyPr/>
          <a:lstStyle/>
          <a:p>
            <a:r>
              <a:rPr lang="de-DE" dirty="0"/>
              <a:t>Ad </a:t>
            </a:r>
            <a:r>
              <a:rPr lang="de-DE" dirty="0" err="1"/>
              <a:t>Exchanges</a:t>
            </a:r>
            <a:r>
              <a:rPr lang="de-DE" dirty="0"/>
              <a:t> bieten verschiedene Umfelder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76" y="8699373"/>
            <a:ext cx="2554224" cy="25542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788" y="8699373"/>
            <a:ext cx="2554224" cy="25542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0000" y="8699373"/>
            <a:ext cx="2554224" cy="25542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3212" y="8699373"/>
            <a:ext cx="2554224" cy="255422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8050910" y="7845933"/>
            <a:ext cx="7854696" cy="85344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7250" y="3298317"/>
            <a:ext cx="7571232" cy="4547616"/>
          </a:xfrm>
          <a:prstGeom prst="rect">
            <a:avLst/>
          </a:prstGeom>
        </p:spPr>
      </p:pic>
    </p:spTree>
    <p:extLst>
      <p:ext uri="{BB962C8B-B14F-4D97-AF65-F5344CB8AC3E}">
        <p14:creationId xmlns:p14="http://schemas.microsoft.com/office/powerpoint/2010/main" val="233210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1480FAD-3E02-7943-9389-76D2F37DE0F0}" type="slidenum">
              <a:rPr lang="en-US" smtClean="0"/>
              <a:pPr/>
              <a:t>38</a:t>
            </a:fld>
            <a:endParaRPr lang="en-US" dirty="0"/>
          </a:p>
        </p:txBody>
      </p:sp>
      <p:sp>
        <p:nvSpPr>
          <p:cNvPr id="4" name="Titel 3"/>
          <p:cNvSpPr>
            <a:spLocks noGrp="1"/>
          </p:cNvSpPr>
          <p:nvPr>
            <p:ph type="title"/>
          </p:nvPr>
        </p:nvSpPr>
        <p:spPr/>
        <p:txBody>
          <a:bodyPr/>
          <a:lstStyle/>
          <a:p>
            <a:r>
              <a:rPr lang="de-DE" dirty="0"/>
              <a:t>Brand </a:t>
            </a:r>
            <a:r>
              <a:rPr lang="de-DE" dirty="0" err="1"/>
              <a:t>Safety</a:t>
            </a:r>
            <a:r>
              <a:rPr lang="de-DE" dirty="0"/>
              <a:t> Anbieter</a:t>
            </a:r>
          </a:p>
        </p:txBody>
      </p:sp>
      <p:pic>
        <p:nvPicPr>
          <p:cNvPr id="8" name="Picture 3"/>
          <p:cNvPicPr>
            <a:picLocks noChangeAspect="1"/>
          </p:cNvPicPr>
          <p:nvPr/>
        </p:nvPicPr>
        <p:blipFill>
          <a:blip r:embed="rId2"/>
          <a:stretch>
            <a:fillRect/>
          </a:stretch>
        </p:blipFill>
        <p:spPr>
          <a:xfrm>
            <a:off x="1464971" y="2905994"/>
            <a:ext cx="8847588" cy="4129806"/>
          </a:xfrm>
          <a:prstGeom prst="rect">
            <a:avLst/>
          </a:prstGeom>
          <a:ln>
            <a:solidFill>
              <a:schemeClr val="bg2"/>
            </a:solidFill>
          </a:ln>
        </p:spPr>
      </p:pic>
      <p:pic>
        <p:nvPicPr>
          <p:cNvPr id="10" name="Picture 7" descr="image001.png"/>
          <p:cNvPicPr>
            <a:picLocks noChangeAspect="1"/>
          </p:cNvPicPr>
          <p:nvPr/>
        </p:nvPicPr>
        <p:blipFill rotWithShape="1">
          <a:blip r:embed="rId3">
            <a:extLst>
              <a:ext uri="{28A0092B-C50C-407E-A947-70E740481C1C}">
                <a14:useLocalDpi xmlns:a14="http://schemas.microsoft.com/office/drawing/2010/main" val="0"/>
              </a:ext>
            </a:extLst>
          </a:blip>
          <a:srcRect t="3" b="55791"/>
          <a:stretch/>
        </p:blipFill>
        <p:spPr>
          <a:xfrm>
            <a:off x="1464970" y="7364107"/>
            <a:ext cx="20482407" cy="3513443"/>
          </a:xfrm>
          <a:prstGeom prst="rect">
            <a:avLst/>
          </a:prstGeom>
          <a:ln w="3175" cmpd="sng">
            <a:solidFill>
              <a:schemeClr val="bg2"/>
            </a:solidFill>
          </a:ln>
          <a:effectLst/>
        </p:spPr>
      </p:pic>
      <p:pic>
        <p:nvPicPr>
          <p:cNvPr id="11" name="Picture 8"/>
          <p:cNvPicPr>
            <a:picLocks noChangeAspect="1"/>
          </p:cNvPicPr>
          <p:nvPr/>
        </p:nvPicPr>
        <p:blipFill>
          <a:blip r:embed="rId4"/>
          <a:stretch>
            <a:fillRect/>
          </a:stretch>
        </p:blipFill>
        <p:spPr>
          <a:xfrm>
            <a:off x="10939475" y="2905994"/>
            <a:ext cx="11059481" cy="4129806"/>
          </a:xfrm>
          <a:prstGeom prst="rect">
            <a:avLst/>
          </a:prstGeom>
          <a:ln>
            <a:solidFill>
              <a:schemeClr val="bg2"/>
            </a:solidFill>
          </a:ln>
        </p:spPr>
      </p:pic>
    </p:spTree>
    <p:extLst>
      <p:ext uri="{BB962C8B-B14F-4D97-AF65-F5344CB8AC3E}">
        <p14:creationId xmlns:p14="http://schemas.microsoft.com/office/powerpoint/2010/main" val="1085112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1480FAD-3E02-7943-9389-76D2F37DE0F0}" type="slidenum">
              <a:rPr lang="en-US" smtClean="0"/>
              <a:pPr/>
              <a:t>39</a:t>
            </a:fld>
            <a:endParaRPr lang="en-US" dirty="0"/>
          </a:p>
        </p:txBody>
      </p:sp>
      <p:sp>
        <p:nvSpPr>
          <p:cNvPr id="4" name="Titel 3"/>
          <p:cNvSpPr>
            <a:spLocks noGrp="1"/>
          </p:cNvSpPr>
          <p:nvPr>
            <p:ph type="title"/>
          </p:nvPr>
        </p:nvSpPr>
        <p:spPr>
          <a:xfrm>
            <a:off x="1138238" y="1133475"/>
            <a:ext cx="21029613" cy="1102866"/>
          </a:xfrm>
        </p:spPr>
        <p:txBody>
          <a:bodyPr/>
          <a:lstStyle/>
          <a:p>
            <a:r>
              <a:rPr lang="de-DE" dirty="0"/>
              <a:t>Werbeausspielung blockieren</a:t>
            </a:r>
          </a:p>
        </p:txBody>
      </p:sp>
      <p:grpSp>
        <p:nvGrpSpPr>
          <p:cNvPr id="8" name="Gruppieren 7"/>
          <p:cNvGrpSpPr/>
          <p:nvPr/>
        </p:nvGrpSpPr>
        <p:grpSpPr>
          <a:xfrm>
            <a:off x="2341562" y="2906558"/>
            <a:ext cx="12695125" cy="9148258"/>
            <a:chOff x="2341562" y="2906558"/>
            <a:chExt cx="12695125" cy="914825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2" y="2906558"/>
              <a:ext cx="12695125" cy="914825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6" name="Rechteck 5"/>
            <p:cNvSpPr/>
            <p:nvPr/>
          </p:nvSpPr>
          <p:spPr bwMode="gray">
            <a:xfrm>
              <a:off x="3350274" y="4853101"/>
              <a:ext cx="9803656" cy="1117051"/>
            </a:xfrm>
            <a:prstGeom prst="rect">
              <a:avLst/>
            </a:prstGeom>
            <a:solidFill>
              <a:schemeClr val="bg2"/>
            </a:solidFill>
            <a:ln w="38100">
              <a:solidFill>
                <a:schemeClr val="accent5"/>
              </a:solidFill>
            </a:ln>
          </p:spPr>
          <p:txBody>
            <a:bodyPr vert="horz" wrap="square" lIns="121889" tIns="60943" rIns="121889" bIns="60943" numCol="1" rtlCol="0" anchor="ctr" anchorCtr="0" compatLnSpc="1">
              <a:prstTxWarp prst="textNoShape">
                <a:avLst/>
              </a:prstTxWarp>
            </a:bodyPr>
            <a:lstStyle/>
            <a:p>
              <a:pPr algn="ctr" defTabSz="1218886"/>
              <a:endParaRPr lang="de-DE" dirty="0">
                <a:solidFill>
                  <a:schemeClr val="accent3"/>
                </a:solidFill>
                <a:latin typeface="+mj-lt"/>
              </a:endParaRPr>
            </a:p>
          </p:txBody>
        </p:sp>
        <p:sp>
          <p:nvSpPr>
            <p:cNvPr id="7" name="Rechteck 6"/>
            <p:cNvSpPr/>
            <p:nvPr/>
          </p:nvSpPr>
          <p:spPr bwMode="gray">
            <a:xfrm>
              <a:off x="13116647" y="7271088"/>
              <a:ext cx="1862890" cy="4726578"/>
            </a:xfrm>
            <a:prstGeom prst="rect">
              <a:avLst/>
            </a:prstGeom>
            <a:solidFill>
              <a:schemeClr val="bg2"/>
            </a:solidFill>
            <a:ln w="38100">
              <a:solidFill>
                <a:schemeClr val="accent5"/>
              </a:solidFill>
            </a:ln>
          </p:spPr>
          <p:txBody>
            <a:bodyPr vert="horz" wrap="square" lIns="121889" tIns="60943" rIns="121889" bIns="60943" numCol="1" rtlCol="0" anchor="ctr" anchorCtr="0" compatLnSpc="1">
              <a:prstTxWarp prst="textNoShape">
                <a:avLst/>
              </a:prstTxWarp>
            </a:bodyPr>
            <a:lstStyle/>
            <a:p>
              <a:pPr algn="ctr" defTabSz="1218886"/>
              <a:endParaRPr lang="de-DE" dirty="0">
                <a:solidFill>
                  <a:schemeClr val="accent3"/>
                </a:solidFill>
                <a:latin typeface="+mj-lt"/>
              </a:endParaRPr>
            </a:p>
          </p:txBody>
        </p:sp>
      </p:grpSp>
    </p:spTree>
    <p:extLst>
      <p:ext uri="{BB962C8B-B14F-4D97-AF65-F5344CB8AC3E}">
        <p14:creationId xmlns:p14="http://schemas.microsoft.com/office/powerpoint/2010/main" val="257514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4</a:t>
            </a:fld>
            <a:endParaRPr lang="en-US" dirty="0"/>
          </a:p>
        </p:txBody>
      </p:sp>
      <p:sp>
        <p:nvSpPr>
          <p:cNvPr id="3" name="Title 2"/>
          <p:cNvSpPr>
            <a:spLocks noGrp="1"/>
          </p:cNvSpPr>
          <p:nvPr>
            <p:ph type="title"/>
          </p:nvPr>
        </p:nvSpPr>
        <p:spPr>
          <a:xfrm>
            <a:off x="1138238" y="1133475"/>
            <a:ext cx="21029613" cy="1102866"/>
          </a:xfrm>
        </p:spPr>
        <p:txBody>
          <a:bodyPr/>
          <a:lstStyle/>
          <a:p>
            <a:r>
              <a:rPr lang="de-DE" dirty="0"/>
              <a:t>Traditionell: </a:t>
            </a:r>
            <a:r>
              <a:rPr lang="de-DE" dirty="0" err="1"/>
              <a:t>Umfeldbasiertes</a:t>
            </a:r>
            <a:r>
              <a:rPr lang="de-DE" dirty="0"/>
              <a:t> </a:t>
            </a:r>
            <a:r>
              <a:rPr lang="de-DE" dirty="0" err="1"/>
              <a:t>Targeting</a:t>
            </a:r>
            <a:endParaRPr lang="de-D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3" y="3473888"/>
            <a:ext cx="7693152" cy="7693152"/>
          </a:xfrm>
          <a:prstGeom prst="rect">
            <a:avLst/>
          </a:prstGeom>
        </p:spPr>
      </p:pic>
      <p:grpSp>
        <p:nvGrpSpPr>
          <p:cNvPr id="28" name="Group 27"/>
          <p:cNvGrpSpPr/>
          <p:nvPr/>
        </p:nvGrpSpPr>
        <p:grpSpPr>
          <a:xfrm>
            <a:off x="11800780" y="3473888"/>
            <a:ext cx="2411724" cy="2411724"/>
            <a:chOff x="11800780" y="4061012"/>
            <a:chExt cx="2411724" cy="2411724"/>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4061012"/>
              <a:ext cx="2411724" cy="2411724"/>
            </a:xfrm>
            <a:prstGeom prst="rect">
              <a:avLst/>
            </a:prstGeom>
          </p:spPr>
        </p:pic>
        <p:sp>
          <p:nvSpPr>
            <p:cNvPr id="6" name="TextBox 5"/>
            <p:cNvSpPr txBox="1"/>
            <p:nvPr/>
          </p:nvSpPr>
          <p:spPr>
            <a:xfrm>
              <a:off x="12172919" y="4141694"/>
              <a:ext cx="1667444" cy="400110"/>
            </a:xfrm>
            <a:prstGeom prst="rect">
              <a:avLst/>
            </a:prstGeom>
            <a:noFill/>
          </p:spPr>
          <p:txBody>
            <a:bodyPr wrap="none" rtlCol="0">
              <a:spAutoFit/>
            </a:bodyPr>
            <a:lstStyle/>
            <a:p>
              <a:pPr algn="ctr"/>
              <a:r>
                <a:rPr lang="en-US" sz="2000" b="1" dirty="0" err="1">
                  <a:solidFill>
                    <a:srgbClr val="545D6F"/>
                  </a:solidFill>
                  <a:latin typeface="Proxima Nova Alt" charset="0"/>
                  <a:ea typeface="Proxima Nova Alt" charset="0"/>
                  <a:cs typeface="Proxima Nova Alt" charset="0"/>
                </a:rPr>
                <a:t>Januar</a:t>
              </a:r>
              <a:r>
                <a:rPr lang="en-US" sz="2000" b="1" dirty="0">
                  <a:solidFill>
                    <a:srgbClr val="545D6F"/>
                  </a:solidFill>
                  <a:latin typeface="Proxima Nova Alt" charset="0"/>
                  <a:ea typeface="Proxima Nova Alt" charset="0"/>
                  <a:cs typeface="Proxima Nova Alt" charset="0"/>
                </a:rPr>
                <a:t> 2015</a:t>
              </a:r>
            </a:p>
          </p:txBody>
        </p:sp>
      </p:grpSp>
      <p:grpSp>
        <p:nvGrpSpPr>
          <p:cNvPr id="29" name="Group 28"/>
          <p:cNvGrpSpPr/>
          <p:nvPr/>
        </p:nvGrpSpPr>
        <p:grpSpPr>
          <a:xfrm>
            <a:off x="11800780" y="6114602"/>
            <a:ext cx="2411724" cy="2411724"/>
            <a:chOff x="11800780" y="7059706"/>
            <a:chExt cx="2411724" cy="2411724"/>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7059706"/>
              <a:ext cx="2411724" cy="2411724"/>
            </a:xfrm>
            <a:prstGeom prst="rect">
              <a:avLst/>
            </a:prstGeom>
          </p:spPr>
        </p:pic>
        <p:sp>
          <p:nvSpPr>
            <p:cNvPr id="25" name="TextBox 24"/>
            <p:cNvSpPr txBox="1"/>
            <p:nvPr/>
          </p:nvSpPr>
          <p:spPr>
            <a:xfrm>
              <a:off x="12116013" y="7140388"/>
              <a:ext cx="1781257" cy="400110"/>
            </a:xfrm>
            <a:prstGeom prst="rect">
              <a:avLst/>
            </a:prstGeom>
            <a:noFill/>
          </p:spPr>
          <p:txBody>
            <a:bodyPr wrap="none" rtlCol="0">
              <a:spAutoFit/>
            </a:bodyPr>
            <a:lstStyle/>
            <a:p>
              <a:pPr algn="ctr"/>
              <a:r>
                <a:rPr lang="en-US" sz="2000" b="1" dirty="0" err="1">
                  <a:solidFill>
                    <a:srgbClr val="545D6F"/>
                  </a:solidFill>
                  <a:latin typeface="Proxima Nova Alt" charset="0"/>
                  <a:ea typeface="Proxima Nova Alt" charset="0"/>
                  <a:cs typeface="Proxima Nova Alt" charset="0"/>
                </a:rPr>
                <a:t>Februar</a:t>
              </a:r>
              <a:r>
                <a:rPr lang="en-US" sz="2000" b="1" dirty="0">
                  <a:solidFill>
                    <a:srgbClr val="545D6F"/>
                  </a:solidFill>
                  <a:latin typeface="Proxima Nova Alt" charset="0"/>
                  <a:ea typeface="Proxima Nova Alt" charset="0"/>
                  <a:cs typeface="Proxima Nova Alt" charset="0"/>
                </a:rPr>
                <a:t> 2015</a:t>
              </a:r>
            </a:p>
          </p:txBody>
        </p:sp>
      </p:grpSp>
      <p:grpSp>
        <p:nvGrpSpPr>
          <p:cNvPr id="30" name="Group 29"/>
          <p:cNvGrpSpPr/>
          <p:nvPr/>
        </p:nvGrpSpPr>
        <p:grpSpPr>
          <a:xfrm>
            <a:off x="11800780" y="8755316"/>
            <a:ext cx="2411724" cy="2411724"/>
            <a:chOff x="11800780" y="9536366"/>
            <a:chExt cx="2411724" cy="2411724"/>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9536366"/>
              <a:ext cx="2411724" cy="2411724"/>
            </a:xfrm>
            <a:prstGeom prst="rect">
              <a:avLst/>
            </a:prstGeom>
          </p:spPr>
        </p:pic>
        <p:sp>
          <p:nvSpPr>
            <p:cNvPr id="27" name="TextBox 26"/>
            <p:cNvSpPr txBox="1"/>
            <p:nvPr/>
          </p:nvSpPr>
          <p:spPr>
            <a:xfrm>
              <a:off x="12301960" y="9617048"/>
              <a:ext cx="1409360" cy="400110"/>
            </a:xfrm>
            <a:prstGeom prst="rect">
              <a:avLst/>
            </a:prstGeom>
            <a:noFill/>
          </p:spPr>
          <p:txBody>
            <a:bodyPr wrap="none" rtlCol="0">
              <a:spAutoFit/>
            </a:bodyPr>
            <a:lstStyle/>
            <a:p>
              <a:pPr algn="ctr"/>
              <a:r>
                <a:rPr lang="en-US" sz="2000" b="1" dirty="0" err="1">
                  <a:solidFill>
                    <a:srgbClr val="545D6F"/>
                  </a:solidFill>
                  <a:latin typeface="Proxima Nova Alt" charset="0"/>
                  <a:ea typeface="Proxima Nova Alt" charset="0"/>
                  <a:cs typeface="Proxima Nova Alt" charset="0"/>
                </a:rPr>
                <a:t>März</a:t>
              </a:r>
              <a:r>
                <a:rPr lang="en-US" sz="2000" b="1" dirty="0">
                  <a:solidFill>
                    <a:srgbClr val="545D6F"/>
                  </a:solidFill>
                  <a:latin typeface="Proxima Nova Alt" charset="0"/>
                  <a:ea typeface="Proxima Nova Alt" charset="0"/>
                  <a:cs typeface="Proxima Nova Alt" charset="0"/>
                </a:rPr>
                <a:t> 2015</a:t>
              </a:r>
            </a:p>
          </p:txBody>
        </p:sp>
      </p:grpSp>
      <p:grpSp>
        <p:nvGrpSpPr>
          <p:cNvPr id="31" name="Group 30"/>
          <p:cNvGrpSpPr/>
          <p:nvPr/>
        </p:nvGrpSpPr>
        <p:grpSpPr>
          <a:xfrm>
            <a:off x="15014627" y="3473888"/>
            <a:ext cx="2411724" cy="2411724"/>
            <a:chOff x="11800780" y="4061012"/>
            <a:chExt cx="2411724" cy="2411724"/>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4061012"/>
              <a:ext cx="2411724" cy="2411724"/>
            </a:xfrm>
            <a:prstGeom prst="rect">
              <a:avLst/>
            </a:prstGeom>
          </p:spPr>
        </p:pic>
        <p:sp>
          <p:nvSpPr>
            <p:cNvPr id="33" name="TextBox 32"/>
            <p:cNvSpPr txBox="1"/>
            <p:nvPr/>
          </p:nvSpPr>
          <p:spPr>
            <a:xfrm>
              <a:off x="12301962" y="4141694"/>
              <a:ext cx="1409361" cy="400110"/>
            </a:xfrm>
            <a:prstGeom prst="rect">
              <a:avLst/>
            </a:prstGeom>
            <a:noFill/>
          </p:spPr>
          <p:txBody>
            <a:bodyPr wrap="none" rtlCol="0">
              <a:spAutoFit/>
            </a:bodyPr>
            <a:lstStyle/>
            <a:p>
              <a:pPr algn="ctr"/>
              <a:r>
                <a:rPr lang="en-US" sz="2000" b="1" dirty="0">
                  <a:solidFill>
                    <a:srgbClr val="545D6F"/>
                  </a:solidFill>
                  <a:latin typeface="Proxima Nova Alt" charset="0"/>
                  <a:ea typeface="Proxima Nova Alt" charset="0"/>
                  <a:cs typeface="Proxima Nova Alt" charset="0"/>
                </a:rPr>
                <a:t>April 2015</a:t>
              </a:r>
            </a:p>
          </p:txBody>
        </p:sp>
      </p:grpSp>
      <p:grpSp>
        <p:nvGrpSpPr>
          <p:cNvPr id="34" name="Group 33"/>
          <p:cNvGrpSpPr/>
          <p:nvPr/>
        </p:nvGrpSpPr>
        <p:grpSpPr>
          <a:xfrm>
            <a:off x="15014627" y="6114602"/>
            <a:ext cx="2411724" cy="2411724"/>
            <a:chOff x="11800780" y="7059706"/>
            <a:chExt cx="2411724" cy="2411724"/>
          </a:xfrm>
        </p:grpSpPr>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7059706"/>
              <a:ext cx="2411724" cy="2411724"/>
            </a:xfrm>
            <a:prstGeom prst="rect">
              <a:avLst/>
            </a:prstGeom>
          </p:spPr>
        </p:pic>
        <p:sp>
          <p:nvSpPr>
            <p:cNvPr id="36" name="TextBox 35"/>
            <p:cNvSpPr txBox="1"/>
            <p:nvPr/>
          </p:nvSpPr>
          <p:spPr>
            <a:xfrm>
              <a:off x="12380509" y="7140388"/>
              <a:ext cx="1252267" cy="400110"/>
            </a:xfrm>
            <a:prstGeom prst="rect">
              <a:avLst/>
            </a:prstGeom>
            <a:noFill/>
          </p:spPr>
          <p:txBody>
            <a:bodyPr wrap="none" rtlCol="0">
              <a:spAutoFit/>
            </a:bodyPr>
            <a:lstStyle/>
            <a:p>
              <a:pPr algn="ctr"/>
              <a:r>
                <a:rPr lang="en-US" sz="2000" b="1" dirty="0">
                  <a:solidFill>
                    <a:srgbClr val="545D6F"/>
                  </a:solidFill>
                  <a:latin typeface="Proxima Nova Alt" charset="0"/>
                  <a:ea typeface="Proxima Nova Alt" charset="0"/>
                  <a:cs typeface="Proxima Nova Alt" charset="0"/>
                </a:rPr>
                <a:t>Mai 2015</a:t>
              </a:r>
            </a:p>
          </p:txBody>
        </p:sp>
      </p:grpSp>
      <p:grpSp>
        <p:nvGrpSpPr>
          <p:cNvPr id="37" name="Group 36"/>
          <p:cNvGrpSpPr/>
          <p:nvPr/>
        </p:nvGrpSpPr>
        <p:grpSpPr>
          <a:xfrm>
            <a:off x="15014627" y="8755316"/>
            <a:ext cx="2411724" cy="2411724"/>
            <a:chOff x="11800780" y="9536366"/>
            <a:chExt cx="2411724" cy="2411724"/>
          </a:xfrm>
        </p:grpSpPr>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00780" y="9536366"/>
              <a:ext cx="2411724" cy="2411724"/>
            </a:xfrm>
            <a:prstGeom prst="rect">
              <a:avLst/>
            </a:prstGeom>
          </p:spPr>
        </p:pic>
        <p:sp>
          <p:nvSpPr>
            <p:cNvPr id="39" name="TextBox 38"/>
            <p:cNvSpPr txBox="1"/>
            <p:nvPr/>
          </p:nvSpPr>
          <p:spPr>
            <a:xfrm>
              <a:off x="12330012" y="9617048"/>
              <a:ext cx="1353256" cy="400110"/>
            </a:xfrm>
            <a:prstGeom prst="rect">
              <a:avLst/>
            </a:prstGeom>
            <a:noFill/>
          </p:spPr>
          <p:txBody>
            <a:bodyPr wrap="none" rtlCol="0">
              <a:spAutoFit/>
            </a:bodyPr>
            <a:lstStyle/>
            <a:p>
              <a:pPr algn="ctr"/>
              <a:r>
                <a:rPr lang="en-US" sz="2000" b="1" dirty="0" err="1">
                  <a:solidFill>
                    <a:srgbClr val="545D6F"/>
                  </a:solidFill>
                  <a:latin typeface="Proxima Nova Alt" charset="0"/>
                  <a:ea typeface="Proxima Nova Alt" charset="0"/>
                  <a:cs typeface="Proxima Nova Alt" charset="0"/>
                </a:rPr>
                <a:t>Juni</a:t>
              </a:r>
              <a:r>
                <a:rPr lang="en-US" sz="2000" b="1" dirty="0">
                  <a:solidFill>
                    <a:srgbClr val="545D6F"/>
                  </a:solidFill>
                  <a:latin typeface="Proxima Nova Alt" charset="0"/>
                  <a:ea typeface="Proxima Nova Alt" charset="0"/>
                  <a:cs typeface="Proxima Nova Alt" charset="0"/>
                </a:rPr>
                <a:t> 2015</a:t>
              </a:r>
            </a:p>
          </p:txBody>
        </p:sp>
      </p:grpSp>
    </p:spTree>
    <p:extLst>
      <p:ext uri="{BB962C8B-B14F-4D97-AF65-F5344CB8AC3E}">
        <p14:creationId xmlns:p14="http://schemas.microsoft.com/office/powerpoint/2010/main" val="12306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Viewability</a:t>
            </a:r>
            <a:endParaRPr lang="en-US" dirty="0"/>
          </a:p>
        </p:txBody>
      </p:sp>
      <p:sp>
        <p:nvSpPr>
          <p:cNvPr id="3" name="Slide Number Placeholder 2"/>
          <p:cNvSpPr>
            <a:spLocks noGrp="1"/>
          </p:cNvSpPr>
          <p:nvPr>
            <p:ph type="sldNum" sz="quarter" idx="10"/>
          </p:nvPr>
        </p:nvSpPr>
        <p:spPr/>
        <p:txBody>
          <a:bodyPr/>
          <a:lstStyle/>
          <a:p>
            <a:fld id="{11480FAD-3E02-7943-9389-76D2F37DE0F0}" type="slidenum">
              <a:rPr lang="en-US" smtClean="0"/>
              <a:pPr/>
              <a:t>40</a:t>
            </a:fld>
            <a:endParaRPr lang="en-US" dirty="0"/>
          </a:p>
        </p:txBody>
      </p:sp>
      <p:sp>
        <p:nvSpPr>
          <p:cNvPr id="4" name="Text Placeholder 3"/>
          <p:cNvSpPr>
            <a:spLocks noGrp="1"/>
          </p:cNvSpPr>
          <p:nvPr>
            <p:ph type="body" sz="quarter" idx="11"/>
          </p:nvPr>
        </p:nvSpPr>
        <p:spPr/>
        <p:txBody>
          <a:bodyPr/>
          <a:lstStyle/>
          <a:p>
            <a:r>
              <a:rPr lang="en-US" dirty="0" err="1"/>
              <a:t>Sichtbarkeit</a:t>
            </a:r>
            <a:r>
              <a:rPr lang="en-US" dirty="0"/>
              <a:t> von </a:t>
            </a:r>
            <a:r>
              <a:rPr lang="en-US" dirty="0" err="1"/>
              <a:t>Werbemitteln</a:t>
            </a:r>
            <a:endParaRPr lang="en-US" dirty="0"/>
          </a:p>
        </p:txBody>
      </p:sp>
    </p:spTree>
    <p:extLst>
      <p:ext uri="{BB962C8B-B14F-4D97-AF65-F5344CB8AC3E}">
        <p14:creationId xmlns:p14="http://schemas.microsoft.com/office/powerpoint/2010/main" val="35003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11480FAD-3E02-7943-9389-76D2F37DE0F0}" type="slidenum">
              <a:rPr lang="en-US" smtClean="0"/>
              <a:pPr/>
              <a:t>41</a:t>
            </a:fld>
            <a:endParaRPr lang="en-US" dirty="0"/>
          </a:p>
        </p:txBody>
      </p:sp>
      <p:sp>
        <p:nvSpPr>
          <p:cNvPr id="7" name="Textplatzhalter 6"/>
          <p:cNvSpPr>
            <a:spLocks noGrp="1"/>
          </p:cNvSpPr>
          <p:nvPr>
            <p:ph type="body" sz="quarter" idx="12"/>
          </p:nvPr>
        </p:nvSpPr>
        <p:spPr>
          <a:xfrm>
            <a:off x="3290888" y="3697289"/>
            <a:ext cx="5724525" cy="2328862"/>
          </a:xfrm>
          <a:solidFill>
            <a:srgbClr val="F9AD17"/>
          </a:solidFill>
        </p:spPr>
        <p:txBody>
          <a:bodyPr anchor="ctr" anchorCtr="0"/>
          <a:lstStyle/>
          <a:p>
            <a:r>
              <a:rPr lang="de-DE" sz="6000" b="1" dirty="0">
                <a:solidFill>
                  <a:schemeClr val="bg1"/>
                </a:solidFill>
              </a:rPr>
              <a:t>VIEWABILITY</a:t>
            </a:r>
          </a:p>
        </p:txBody>
      </p:sp>
      <p:sp>
        <p:nvSpPr>
          <p:cNvPr id="9" name="Textplatzhalter 8"/>
          <p:cNvSpPr>
            <a:spLocks noGrp="1"/>
          </p:cNvSpPr>
          <p:nvPr>
            <p:ph type="body" sz="quarter" idx="14"/>
          </p:nvPr>
        </p:nvSpPr>
        <p:spPr>
          <a:xfrm>
            <a:off x="14970125" y="3697289"/>
            <a:ext cx="5724525" cy="2328862"/>
          </a:xfrm>
          <a:solidFill>
            <a:srgbClr val="F9AD17"/>
          </a:solidFill>
        </p:spPr>
        <p:txBody>
          <a:bodyPr anchor="ctr" anchorCtr="0"/>
          <a:lstStyle/>
          <a:p>
            <a:pPr algn="ctr"/>
            <a:r>
              <a:rPr lang="de-DE" sz="6000" b="1" dirty="0">
                <a:solidFill>
                  <a:schemeClr val="bg1"/>
                </a:solidFill>
              </a:rPr>
              <a:t>RTB</a:t>
            </a:r>
          </a:p>
        </p:txBody>
      </p:sp>
      <p:sp>
        <p:nvSpPr>
          <p:cNvPr id="13" name="Plus 12"/>
          <p:cNvSpPr/>
          <p:nvPr/>
        </p:nvSpPr>
        <p:spPr>
          <a:xfrm>
            <a:off x="10571163" y="3200400"/>
            <a:ext cx="3238500" cy="3238500"/>
          </a:xfrm>
          <a:prstGeom prst="mathPlus">
            <a:avLst/>
          </a:prstGeom>
          <a:solidFill>
            <a:srgbClr val="237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Gleich 13"/>
          <p:cNvSpPr/>
          <p:nvPr/>
        </p:nvSpPr>
        <p:spPr>
          <a:xfrm>
            <a:off x="3733800" y="8052990"/>
            <a:ext cx="2779713" cy="2779713"/>
          </a:xfrm>
          <a:prstGeom prst="mathEqual">
            <a:avLst/>
          </a:prstGeom>
          <a:solidFill>
            <a:srgbClr val="237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Textplatzhalter 6"/>
          <p:cNvSpPr>
            <a:spLocks noGrp="1"/>
          </p:cNvSpPr>
          <p:nvPr>
            <p:ph type="body" sz="quarter" idx="12"/>
          </p:nvPr>
        </p:nvSpPr>
        <p:spPr>
          <a:xfrm>
            <a:off x="7367588" y="8278415"/>
            <a:ext cx="13263562" cy="2328862"/>
          </a:xfrm>
          <a:noFill/>
          <a:ln>
            <a:noFill/>
          </a:ln>
        </p:spPr>
        <p:txBody>
          <a:bodyPr anchor="ctr" anchorCtr="0"/>
          <a:lstStyle/>
          <a:p>
            <a:r>
              <a:rPr lang="de-DE" sz="8000" b="1" dirty="0">
                <a:solidFill>
                  <a:schemeClr val="bg1"/>
                </a:solidFill>
              </a:rPr>
              <a:t>funktioniert</a:t>
            </a:r>
          </a:p>
        </p:txBody>
      </p:sp>
    </p:spTree>
    <p:extLst>
      <p:ext uri="{BB962C8B-B14F-4D97-AF65-F5344CB8AC3E}">
        <p14:creationId xmlns:p14="http://schemas.microsoft.com/office/powerpoint/2010/main" val="120556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1480FAD-3E02-7943-9389-76D2F37DE0F0}" type="slidenum">
              <a:rPr lang="en-US" smtClean="0"/>
              <a:pPr/>
              <a:t>42</a:t>
            </a:fld>
            <a:endParaRPr lang="en-US" dirty="0"/>
          </a:p>
        </p:txBody>
      </p:sp>
      <p:sp>
        <p:nvSpPr>
          <p:cNvPr id="18" name="Titel 17"/>
          <p:cNvSpPr>
            <a:spLocks noGrp="1"/>
          </p:cNvSpPr>
          <p:nvPr>
            <p:ph type="title"/>
          </p:nvPr>
        </p:nvSpPr>
        <p:spPr/>
        <p:txBody>
          <a:bodyPr/>
          <a:lstStyle/>
          <a:p>
            <a:r>
              <a:rPr lang="de-DE" dirty="0"/>
              <a:t>Was ist </a:t>
            </a:r>
            <a:r>
              <a:rPr lang="de-DE" dirty="0" err="1"/>
              <a:t>Viewability</a:t>
            </a:r>
            <a:r>
              <a:rPr lang="de-DE" dirty="0"/>
              <a:t>?</a:t>
            </a:r>
          </a:p>
        </p:txBody>
      </p:sp>
      <p:sp>
        <p:nvSpPr>
          <p:cNvPr id="19" name="Title 2"/>
          <p:cNvSpPr txBox="1">
            <a:spLocks/>
          </p:cNvSpPr>
          <p:nvPr/>
        </p:nvSpPr>
        <p:spPr>
          <a:xfrm>
            <a:off x="1138239" y="5068888"/>
            <a:ext cx="10461094" cy="3308598"/>
          </a:xfrm>
          <a:prstGeom prst="rect">
            <a:avLst/>
          </a:prstGeom>
        </p:spPr>
        <p:txBody>
          <a:bodyPr wrap="square" lIns="0" tIns="0" rIns="0" bIns="0">
            <a:spAutoFit/>
          </a:bodyPr>
          <a:lstStyle>
            <a:lvl1pPr algn="l" defTabSz="1828709" rtl="0" eaLnBrk="1" latinLnBrk="0" hangingPunct="1">
              <a:lnSpc>
                <a:spcPts val="8600"/>
              </a:lnSpc>
              <a:spcBef>
                <a:spcPct val="0"/>
              </a:spcBef>
              <a:buNone/>
              <a:defRPr sz="8000" b="1" i="0" kern="1200">
                <a:solidFill>
                  <a:srgbClr val="212934"/>
                </a:solidFill>
                <a:latin typeface="Proxima Nova Alt" charset="0"/>
                <a:ea typeface="Proxima Nova Alt" charset="0"/>
                <a:cs typeface="Proxima Nova Alt" charset="0"/>
              </a:defRPr>
            </a:lvl1pPr>
          </a:lstStyle>
          <a:p>
            <a:r>
              <a:rPr lang="en-US" sz="6000" b="0" dirty="0">
                <a:solidFill>
                  <a:srgbClr val="F9A90C"/>
                </a:solidFill>
                <a:latin typeface="Proxima Nova" charset="0"/>
                <a:ea typeface="Proxima Nova" charset="0"/>
                <a:cs typeface="Proxima Nova" charset="0"/>
              </a:rPr>
              <a:t>IAB</a:t>
            </a:r>
            <a:r>
              <a:rPr lang="en-US" sz="6000" b="0" dirty="0">
                <a:latin typeface="Proxima Nova" charset="0"/>
                <a:ea typeface="Proxima Nova" charset="0"/>
                <a:cs typeface="Proxima Nova" charset="0"/>
              </a:rPr>
              <a:t> &amp; </a:t>
            </a:r>
            <a:r>
              <a:rPr lang="en-US" sz="6000" b="0" dirty="0">
                <a:solidFill>
                  <a:srgbClr val="F9A90C"/>
                </a:solidFill>
                <a:latin typeface="Proxima Nova" charset="0"/>
                <a:ea typeface="Proxima Nova" charset="0"/>
                <a:cs typeface="Proxima Nova" charset="0"/>
              </a:rPr>
              <a:t>Media Rating Council (MRC) </a:t>
            </a:r>
            <a:r>
              <a:rPr lang="en-US" sz="6000" b="0" dirty="0" err="1">
                <a:latin typeface="Proxima Nova" charset="0"/>
                <a:ea typeface="Proxima Nova" charset="0"/>
                <a:cs typeface="Proxima Nova" charset="0"/>
              </a:rPr>
              <a:t>definieren</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ein</a:t>
            </a:r>
            <a:r>
              <a:rPr lang="en-US" sz="6000" b="0" dirty="0">
                <a:latin typeface="Proxima Nova" charset="0"/>
                <a:ea typeface="Proxima Nova" charset="0"/>
                <a:cs typeface="Proxima Nova" charset="0"/>
              </a:rPr>
              <a:t> Display Ad </a:t>
            </a:r>
            <a:r>
              <a:rPr lang="en-US" sz="6000" b="0" dirty="0" err="1">
                <a:latin typeface="Proxima Nova" charset="0"/>
                <a:ea typeface="Proxima Nova" charset="0"/>
                <a:cs typeface="Proxima Nova" charset="0"/>
              </a:rPr>
              <a:t>als</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sichtbar</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wenn</a:t>
            </a:r>
            <a:r>
              <a:rPr lang="en-US" sz="6000" b="0" dirty="0">
                <a:latin typeface="Proxima Nova" charset="0"/>
                <a:ea typeface="Proxima Nova" charset="0"/>
                <a:cs typeface="Proxima Nova" charset="0"/>
              </a:rPr>
              <a:t>:</a:t>
            </a:r>
          </a:p>
        </p:txBody>
      </p:sp>
      <p:cxnSp>
        <p:nvCxnSpPr>
          <p:cNvPr id="20" name="Connecteur droit 2"/>
          <p:cNvCxnSpPr/>
          <p:nvPr/>
        </p:nvCxnSpPr>
        <p:spPr>
          <a:xfrm>
            <a:off x="12000969" y="5068888"/>
            <a:ext cx="0" cy="3099885"/>
          </a:xfrm>
          <a:prstGeom prst="line">
            <a:avLst/>
          </a:prstGeom>
          <a:ln w="63500">
            <a:solidFill>
              <a:srgbClr val="F9A90C"/>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12587288" y="5068888"/>
            <a:ext cx="10461094" cy="3308598"/>
          </a:xfrm>
          <a:prstGeom prst="rect">
            <a:avLst/>
          </a:prstGeom>
        </p:spPr>
        <p:txBody>
          <a:bodyPr wrap="square" lIns="0" tIns="0" rIns="0" bIns="0">
            <a:spAutoFit/>
          </a:bodyPr>
          <a:lstStyle>
            <a:lvl1pPr algn="l" defTabSz="1828709" rtl="0" eaLnBrk="1" latinLnBrk="0" hangingPunct="1">
              <a:lnSpc>
                <a:spcPts val="8600"/>
              </a:lnSpc>
              <a:spcBef>
                <a:spcPct val="0"/>
              </a:spcBef>
              <a:buNone/>
              <a:defRPr sz="8000" b="1" i="0" kern="1200">
                <a:solidFill>
                  <a:srgbClr val="212934"/>
                </a:solidFill>
                <a:latin typeface="Proxima Nova Alt" charset="0"/>
                <a:ea typeface="Proxima Nova Alt" charset="0"/>
                <a:cs typeface="Proxima Nova Alt" charset="0"/>
              </a:defRPr>
            </a:lvl1pPr>
          </a:lstStyle>
          <a:p>
            <a:r>
              <a:rPr lang="en-US" sz="6000" b="0" dirty="0">
                <a:solidFill>
                  <a:srgbClr val="F9A90C"/>
                </a:solidFill>
                <a:latin typeface="Proxima Nova" charset="0"/>
                <a:ea typeface="Proxima Nova" charset="0"/>
                <a:cs typeface="Proxima Nova" charset="0"/>
              </a:rPr>
              <a:t>50 % </a:t>
            </a:r>
            <a:r>
              <a:rPr lang="en-US" sz="6000" b="0" dirty="0">
                <a:latin typeface="Proxima Nova" charset="0"/>
                <a:ea typeface="Proxima Nova" charset="0"/>
                <a:cs typeface="Proxima Nova" charset="0"/>
              </a:rPr>
              <a:t>der Pixel auf </a:t>
            </a:r>
            <a:r>
              <a:rPr lang="en-US" sz="6000" b="0" dirty="0" err="1">
                <a:latin typeface="Proxima Nova" charset="0"/>
                <a:ea typeface="Proxima Nova" charset="0"/>
                <a:cs typeface="Proxima Nova" charset="0"/>
              </a:rPr>
              <a:t>dem</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Bildschirm</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für</a:t>
            </a:r>
            <a:r>
              <a:rPr lang="en-US" sz="6000" b="0" dirty="0">
                <a:solidFill>
                  <a:srgbClr val="F9A90C"/>
                </a:solidFill>
                <a:latin typeface="Proxima Nova" charset="0"/>
                <a:ea typeface="Proxima Nova" charset="0"/>
                <a:cs typeface="Proxima Nova" charset="0"/>
              </a:rPr>
              <a:t> </a:t>
            </a:r>
            <a:r>
              <a:rPr lang="en-US" sz="6000" b="0" dirty="0" err="1">
                <a:solidFill>
                  <a:srgbClr val="F9A90C"/>
                </a:solidFill>
                <a:latin typeface="Proxima Nova" charset="0"/>
                <a:ea typeface="Proxima Nova" charset="0"/>
                <a:cs typeface="Proxima Nova" charset="0"/>
              </a:rPr>
              <a:t>mindestens</a:t>
            </a:r>
            <a:r>
              <a:rPr lang="en-US" sz="6000" b="0" dirty="0">
                <a:solidFill>
                  <a:srgbClr val="F9A90C"/>
                </a:solidFill>
                <a:latin typeface="Proxima Nova" charset="0"/>
                <a:ea typeface="Proxima Nova" charset="0"/>
                <a:cs typeface="Proxima Nova" charset="0"/>
              </a:rPr>
              <a:t> </a:t>
            </a:r>
            <a:r>
              <a:rPr lang="en-US" sz="6000" b="0" dirty="0" err="1">
                <a:solidFill>
                  <a:srgbClr val="F9A90C"/>
                </a:solidFill>
                <a:latin typeface="Proxima Nova" charset="0"/>
                <a:ea typeface="Proxima Nova" charset="0"/>
                <a:cs typeface="Proxima Nova" charset="0"/>
              </a:rPr>
              <a:t>eine</a:t>
            </a:r>
            <a:r>
              <a:rPr lang="en-US" sz="6000" b="0" dirty="0">
                <a:solidFill>
                  <a:srgbClr val="F9A90C"/>
                </a:solidFill>
                <a:latin typeface="Proxima Nova" charset="0"/>
                <a:ea typeface="Proxima Nova" charset="0"/>
                <a:cs typeface="Proxima Nova" charset="0"/>
              </a:rPr>
              <a:t> </a:t>
            </a:r>
            <a:r>
              <a:rPr lang="en-US" sz="6000" b="0" dirty="0" err="1">
                <a:solidFill>
                  <a:srgbClr val="F9A90C"/>
                </a:solidFill>
                <a:latin typeface="Proxima Nova" charset="0"/>
                <a:ea typeface="Proxima Nova" charset="0"/>
                <a:cs typeface="Proxima Nova" charset="0"/>
              </a:rPr>
              <a:t>Sekunde</a:t>
            </a:r>
            <a:r>
              <a:rPr lang="en-US" sz="6000" b="0" dirty="0">
                <a:solidFill>
                  <a:srgbClr val="F9A90C"/>
                </a:solidFill>
                <a:latin typeface="Proxima Nova" charset="0"/>
                <a:ea typeface="Proxima Nova" charset="0"/>
                <a:cs typeface="Proxima Nova" charset="0"/>
              </a:rPr>
              <a:t> </a:t>
            </a:r>
            <a:r>
              <a:rPr lang="en-US" sz="6000" b="0" dirty="0" err="1">
                <a:latin typeface="Proxima Nova" charset="0"/>
                <a:ea typeface="Proxima Nova" charset="0"/>
                <a:cs typeface="Proxima Nova" charset="0"/>
              </a:rPr>
              <a:t>zu</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sehen</a:t>
            </a:r>
            <a:r>
              <a:rPr lang="en-US" sz="6000" b="0" dirty="0">
                <a:latin typeface="Proxima Nova" charset="0"/>
                <a:ea typeface="Proxima Nova" charset="0"/>
                <a:cs typeface="Proxima Nova" charset="0"/>
              </a:rPr>
              <a:t> </a:t>
            </a:r>
            <a:r>
              <a:rPr lang="en-US" sz="6000" b="0" dirty="0" err="1">
                <a:latin typeface="Proxima Nova" charset="0"/>
                <a:ea typeface="Proxima Nova" charset="0"/>
                <a:cs typeface="Proxima Nova" charset="0"/>
              </a:rPr>
              <a:t>sind</a:t>
            </a:r>
            <a:r>
              <a:rPr lang="en-US" sz="6000" b="0" dirty="0">
                <a:latin typeface="Proxima Nova" charset="0"/>
                <a:ea typeface="Proxima Nova" charset="0"/>
                <a:cs typeface="Proxima Nova" charset="0"/>
              </a:rPr>
              <a:t>.</a:t>
            </a:r>
            <a:r>
              <a:rPr lang="en-US" sz="6000" b="0" dirty="0">
                <a:solidFill>
                  <a:srgbClr val="F9A90C"/>
                </a:solidFill>
                <a:latin typeface="Proxima Nova" charset="0"/>
                <a:ea typeface="Proxima Nova" charset="0"/>
                <a:cs typeface="Proxima Nova" charset="0"/>
              </a:rPr>
              <a:t> </a:t>
            </a:r>
          </a:p>
        </p:txBody>
      </p:sp>
    </p:spTree>
    <p:extLst>
      <p:ext uri="{BB962C8B-B14F-4D97-AF65-F5344CB8AC3E}">
        <p14:creationId xmlns:p14="http://schemas.microsoft.com/office/powerpoint/2010/main" val="587805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1138237" y="2390026"/>
            <a:ext cx="15657471" cy="9897223"/>
            <a:chOff x="1138237" y="2504326"/>
            <a:chExt cx="15657471" cy="9897223"/>
          </a:xfrm>
        </p:grpSpPr>
        <p:pic>
          <p:nvPicPr>
            <p:cNvPr id="4" name="Picture 2" descr="\\10.140.1.244\WebhelpOffice\8-Working Space\Eugenia\device\laptop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38237" y="2504326"/>
              <a:ext cx="15657471" cy="91352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63" b="-754"/>
            <a:stretch/>
          </p:blipFill>
          <p:spPr bwMode="auto">
            <a:xfrm>
              <a:off x="3196081" y="3217324"/>
              <a:ext cx="11625067" cy="729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307" t="27578" r="1859" b="45210"/>
            <a:stretch/>
          </p:blipFill>
          <p:spPr bwMode="auto">
            <a:xfrm>
              <a:off x="11113637" y="6648450"/>
              <a:ext cx="2668967" cy="381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gray">
            <a:xfrm>
              <a:off x="11155596" y="7205524"/>
              <a:ext cx="2533552" cy="1557255"/>
            </a:xfrm>
            <a:prstGeom prst="rect">
              <a:avLst/>
            </a:prstGeom>
            <a:solidFill>
              <a:srgbClr val="F9AD17"/>
            </a:solidFill>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vert="horz" wrap="square" lIns="121889" tIns="60943" rIns="121889" bIns="60943" numCol="1" rtlCol="0" anchor="ctr" anchorCtr="0" compatLnSpc="1">
              <a:prstTxWarp prst="textNoShape">
                <a:avLst/>
              </a:prstTxWarp>
            </a:bodyPr>
            <a:lstStyle/>
            <a:p>
              <a:pPr algn="ctr" defTabSz="1218886"/>
              <a:endParaRPr lang="en-US" dirty="0">
                <a:solidFill>
                  <a:srgbClr val="FFFFFF"/>
                </a:solidFill>
                <a:latin typeface="Rockwe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27" t="53280" r="2563" b="19508"/>
            <a:stretch/>
          </p:blipFill>
          <p:spPr bwMode="auto">
            <a:xfrm>
              <a:off x="11002057" y="5178209"/>
              <a:ext cx="3819090" cy="197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pieren 4"/>
            <p:cNvGrpSpPr/>
            <p:nvPr/>
          </p:nvGrpSpPr>
          <p:grpSpPr>
            <a:xfrm>
              <a:off x="11168743" y="8936824"/>
              <a:ext cx="2520405" cy="3464725"/>
              <a:chOff x="11553396" y="9366632"/>
              <a:chExt cx="2640127" cy="3177699"/>
            </a:xfrm>
          </p:grpSpPr>
          <p:sp>
            <p:nvSpPr>
              <p:cNvPr id="14" name="Rectangle 13"/>
              <p:cNvSpPr/>
              <p:nvPr/>
            </p:nvSpPr>
            <p:spPr bwMode="gray">
              <a:xfrm>
                <a:off x="11553396" y="9366632"/>
                <a:ext cx="2640127" cy="3177699"/>
              </a:xfrm>
              <a:prstGeom prst="rect">
                <a:avLst/>
              </a:prstGeom>
              <a:pattFill prst="ltDnDiag">
                <a:fgClr>
                  <a:srgbClr val="2375DF"/>
                </a:fgClr>
                <a:bgClr>
                  <a:schemeClr val="bg1"/>
                </a:bgClr>
              </a:pattFill>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vert="horz" wrap="square" lIns="121889" tIns="60943" rIns="121889" bIns="60943" numCol="1" rtlCol="0" anchor="ctr" anchorCtr="0" compatLnSpc="1">
                <a:prstTxWarp prst="textNoShape">
                  <a:avLst/>
                </a:prstTxWarp>
              </a:bodyPr>
              <a:lstStyle/>
              <a:p>
                <a:pPr algn="ctr" defTabSz="1218886"/>
                <a:endParaRPr lang="en-US" dirty="0">
                  <a:solidFill>
                    <a:srgbClr val="FFFFFF"/>
                  </a:solidFill>
                  <a:latin typeface="Rockwell"/>
                </a:endParaRPr>
              </a:p>
            </p:txBody>
          </p:sp>
          <p:sp>
            <p:nvSpPr>
              <p:cNvPr id="33" name="Rectangle 13"/>
              <p:cNvSpPr/>
              <p:nvPr/>
            </p:nvSpPr>
            <p:spPr bwMode="gray">
              <a:xfrm>
                <a:off x="11553396" y="9366633"/>
                <a:ext cx="2640127" cy="1444679"/>
              </a:xfrm>
              <a:prstGeom prst="rect">
                <a:avLst/>
              </a:prstGeom>
              <a:solidFill>
                <a:srgbClr val="2375DF"/>
              </a:solidFill>
              <a:ln>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vert="horz" wrap="square" lIns="121889" tIns="60943" rIns="121889" bIns="60943" numCol="1" rtlCol="0" anchor="ctr" anchorCtr="0" compatLnSpc="1">
                <a:prstTxWarp prst="textNoShape">
                  <a:avLst/>
                </a:prstTxWarp>
              </a:bodyPr>
              <a:lstStyle/>
              <a:p>
                <a:pPr algn="ctr" defTabSz="1218886"/>
                <a:endParaRPr lang="en-US" dirty="0">
                  <a:solidFill>
                    <a:srgbClr val="FFFFFF"/>
                  </a:solidFill>
                  <a:latin typeface="Rockwell"/>
                </a:endParaRPr>
              </a:p>
            </p:txBody>
          </p:sp>
        </p:grpSp>
      </p:grpSp>
      <p:sp>
        <p:nvSpPr>
          <p:cNvPr id="2" name="Slide Number Placeholder 1"/>
          <p:cNvSpPr>
            <a:spLocks noGrp="1"/>
          </p:cNvSpPr>
          <p:nvPr>
            <p:ph type="sldNum" sz="quarter" idx="10"/>
          </p:nvPr>
        </p:nvSpPr>
        <p:spPr/>
        <p:txBody>
          <a:bodyPr/>
          <a:lstStyle/>
          <a:p>
            <a:fld id="{11480FAD-3E02-7943-9389-76D2F37DE0F0}" type="slidenum">
              <a:rPr lang="en-US" smtClean="0"/>
              <a:pPr/>
              <a:t>43</a:t>
            </a:fld>
            <a:endParaRPr lang="en-US" dirty="0"/>
          </a:p>
        </p:txBody>
      </p:sp>
      <p:sp>
        <p:nvSpPr>
          <p:cNvPr id="3" name="Title 2"/>
          <p:cNvSpPr>
            <a:spLocks noGrp="1"/>
          </p:cNvSpPr>
          <p:nvPr>
            <p:ph type="title"/>
          </p:nvPr>
        </p:nvSpPr>
        <p:spPr/>
        <p:txBody>
          <a:bodyPr/>
          <a:lstStyle/>
          <a:p>
            <a:r>
              <a:rPr lang="de-DE" dirty="0"/>
              <a:t>Was bedeutet das konkret?</a:t>
            </a:r>
          </a:p>
        </p:txBody>
      </p:sp>
      <p:grpSp>
        <p:nvGrpSpPr>
          <p:cNvPr id="15" name="Group 14"/>
          <p:cNvGrpSpPr/>
          <p:nvPr/>
        </p:nvGrpSpPr>
        <p:grpSpPr>
          <a:xfrm>
            <a:off x="14350597" y="7735876"/>
            <a:ext cx="9141228" cy="866312"/>
            <a:chOff x="7223437" y="3685749"/>
            <a:chExt cx="6382500" cy="604868"/>
          </a:xfrm>
        </p:grpSpPr>
        <p:grpSp>
          <p:nvGrpSpPr>
            <p:cNvPr id="16" name="Group 15"/>
            <p:cNvGrpSpPr/>
            <p:nvPr/>
          </p:nvGrpSpPr>
          <p:grpSpPr>
            <a:xfrm rot="5400000" flipH="1">
              <a:off x="8945410" y="2013451"/>
              <a:ext cx="505522" cy="3949467"/>
              <a:chOff x="9749688" y="1466551"/>
              <a:chExt cx="505522" cy="3949467"/>
            </a:xfrm>
          </p:grpSpPr>
          <p:cxnSp>
            <p:nvCxnSpPr>
              <p:cNvPr id="20" name="Straight Connector 19"/>
              <p:cNvCxnSpPr/>
              <p:nvPr/>
            </p:nvCxnSpPr>
            <p:spPr>
              <a:xfrm flipH="1">
                <a:off x="10002539" y="1466551"/>
                <a:ext cx="1" cy="3831899"/>
              </a:xfrm>
              <a:prstGeom prst="line">
                <a:avLst/>
              </a:prstGeom>
              <a:noFill/>
              <a:ln w="57150" cap="flat" cmpd="sng" algn="ctr">
                <a:solidFill>
                  <a:srgbClr val="F9AD17"/>
                </a:solidFill>
                <a:prstDash val="solid"/>
              </a:ln>
              <a:effectLst/>
            </p:spPr>
          </p:cxnSp>
          <p:sp>
            <p:nvSpPr>
              <p:cNvPr id="21" name="Freeform 6"/>
              <p:cNvSpPr>
                <a:spLocks/>
              </p:cNvSpPr>
              <p:nvPr/>
            </p:nvSpPr>
            <p:spPr bwMode="auto">
              <a:xfrm rot="5400000">
                <a:off x="9824877" y="4985685"/>
                <a:ext cx="355144" cy="505522"/>
              </a:xfrm>
              <a:custGeom>
                <a:avLst/>
                <a:gdLst>
                  <a:gd name="T0" fmla="*/ 18 w 123"/>
                  <a:gd name="T1" fmla="*/ 210 h 210"/>
                  <a:gd name="T2" fmla="*/ 7 w 123"/>
                  <a:gd name="T3" fmla="*/ 206 h 210"/>
                  <a:gd name="T4" fmla="*/ 7 w 123"/>
                  <a:gd name="T5" fmla="*/ 183 h 210"/>
                  <a:gd name="T6" fmla="*/ 83 w 123"/>
                  <a:gd name="T7" fmla="*/ 102 h 210"/>
                  <a:gd name="T8" fmla="*/ 7 w 123"/>
                  <a:gd name="T9" fmla="*/ 30 h 210"/>
                  <a:gd name="T10" fmla="*/ 7 w 123"/>
                  <a:gd name="T11" fmla="*/ 7 h 210"/>
                  <a:gd name="T12" fmla="*/ 29 w 123"/>
                  <a:gd name="T13" fmla="*/ 7 h 210"/>
                  <a:gd name="T14" fmla="*/ 116 w 123"/>
                  <a:gd name="T15" fmla="*/ 90 h 210"/>
                  <a:gd name="T16" fmla="*/ 117 w 123"/>
                  <a:gd name="T17" fmla="*/ 113 h 210"/>
                  <a:gd name="T18" fmla="*/ 30 w 123"/>
                  <a:gd name="T19" fmla="*/ 205 h 210"/>
                  <a:gd name="T20" fmla="*/ 18 w 123"/>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10">
                    <a:moveTo>
                      <a:pt x="18" y="210"/>
                    </a:moveTo>
                    <a:cubicBezTo>
                      <a:pt x="14" y="210"/>
                      <a:pt x="10" y="208"/>
                      <a:pt x="7" y="206"/>
                    </a:cubicBezTo>
                    <a:cubicBezTo>
                      <a:pt x="1" y="199"/>
                      <a:pt x="0" y="189"/>
                      <a:pt x="7" y="183"/>
                    </a:cubicBezTo>
                    <a:cubicBezTo>
                      <a:pt x="83" y="102"/>
                      <a:pt x="83" y="102"/>
                      <a:pt x="83" y="102"/>
                    </a:cubicBezTo>
                    <a:cubicBezTo>
                      <a:pt x="7" y="30"/>
                      <a:pt x="7" y="30"/>
                      <a:pt x="7" y="30"/>
                    </a:cubicBezTo>
                    <a:cubicBezTo>
                      <a:pt x="1" y="24"/>
                      <a:pt x="0" y="13"/>
                      <a:pt x="7" y="7"/>
                    </a:cubicBezTo>
                    <a:cubicBezTo>
                      <a:pt x="13" y="1"/>
                      <a:pt x="23" y="0"/>
                      <a:pt x="29" y="7"/>
                    </a:cubicBezTo>
                    <a:cubicBezTo>
                      <a:pt x="116" y="90"/>
                      <a:pt x="116" y="90"/>
                      <a:pt x="116" y="90"/>
                    </a:cubicBezTo>
                    <a:cubicBezTo>
                      <a:pt x="123" y="96"/>
                      <a:pt x="123" y="106"/>
                      <a:pt x="117" y="113"/>
                    </a:cubicBezTo>
                    <a:cubicBezTo>
                      <a:pt x="30" y="205"/>
                      <a:pt x="30" y="205"/>
                      <a:pt x="30" y="205"/>
                    </a:cubicBezTo>
                    <a:cubicBezTo>
                      <a:pt x="27" y="208"/>
                      <a:pt x="22" y="210"/>
                      <a:pt x="18" y="210"/>
                    </a:cubicBezTo>
                    <a:close/>
                  </a:path>
                </a:pathLst>
              </a:custGeom>
              <a:solidFill>
                <a:srgbClr val="F9A90C"/>
              </a:solidFill>
              <a:ln>
                <a:noFill/>
              </a:ln>
            </p:spPr>
            <p:txBody>
              <a:bodyPr vert="horz" wrap="square" lIns="68380" tIns="34189" rIns="68380" bIns="34189" numCol="1" anchor="t" anchorCtr="0" compatLnSpc="1">
                <a:prstTxWarp prst="textNoShape">
                  <a:avLst/>
                </a:prstTxWarp>
              </a:bodyPr>
              <a:lstStyle/>
              <a:p>
                <a:pPr defTabSz="683619">
                  <a:defRPr/>
                </a:pPr>
                <a:endParaRPr lang="en-US" kern="0">
                  <a:solidFill>
                    <a:srgbClr val="000000"/>
                  </a:solidFill>
                </a:endParaRPr>
              </a:p>
            </p:txBody>
          </p:sp>
        </p:grpSp>
        <p:grpSp>
          <p:nvGrpSpPr>
            <p:cNvPr id="17" name="Group 16"/>
            <p:cNvGrpSpPr/>
            <p:nvPr/>
          </p:nvGrpSpPr>
          <p:grpSpPr>
            <a:xfrm>
              <a:off x="8307421" y="3685749"/>
              <a:ext cx="5298516" cy="604868"/>
              <a:chOff x="8307421" y="3124200"/>
              <a:chExt cx="5298516" cy="1519267"/>
            </a:xfrm>
          </p:grpSpPr>
          <p:sp>
            <p:nvSpPr>
              <p:cNvPr id="18" name="Rectangle 17"/>
              <p:cNvSpPr/>
              <p:nvPr/>
            </p:nvSpPr>
            <p:spPr bwMode="gray">
              <a:xfrm>
                <a:off x="8307421" y="3124200"/>
                <a:ext cx="5298516" cy="1519267"/>
              </a:xfrm>
              <a:prstGeom prst="rect">
                <a:avLst/>
              </a:prstGeom>
              <a:solidFill>
                <a:srgbClr val="F9A90C"/>
              </a:solidFill>
              <a:ln w="28575">
                <a:noFill/>
              </a:ln>
            </p:spPr>
            <p:txBody>
              <a:bodyPr vert="horz" wrap="square" lIns="162030" tIns="80967" rIns="162030" bIns="80967" numCol="1" rtlCol="0" anchor="ctr" anchorCtr="0" compatLnSpc="1">
                <a:prstTxWarp prst="textNoShape">
                  <a:avLst/>
                </a:prstTxWarp>
              </a:bodyPr>
              <a:lstStyle/>
              <a:p>
                <a:pPr algn="ctr" defTabSz="1620207"/>
                <a:endParaRPr lang="en-US" dirty="0">
                  <a:solidFill>
                    <a:srgbClr val="52B84A"/>
                  </a:solidFill>
                  <a:latin typeface="Rockwell"/>
                </a:endParaRPr>
              </a:p>
            </p:txBody>
          </p:sp>
          <p:sp>
            <p:nvSpPr>
              <p:cNvPr id="19" name="Text Placeholder 4"/>
              <p:cNvSpPr txBox="1">
                <a:spLocks/>
              </p:cNvSpPr>
              <p:nvPr/>
            </p:nvSpPr>
            <p:spPr>
              <a:xfrm>
                <a:off x="8365781" y="3189182"/>
                <a:ext cx="5213554" cy="1389301"/>
              </a:xfrm>
              <a:prstGeom prst="rect">
                <a:avLst/>
              </a:prstGeom>
            </p:spPr>
            <p:txBody>
              <a:bodyPr lIns="72000" tIns="71731" rIns="71731" bIns="71731" anchor="ctr" anchorCtr="0">
                <a:noAutofit/>
              </a:bodyPr>
              <a:lstStyle>
                <a:lvl1pPr marL="0" indent="0" algn="l" defTabSz="914400" rtl="0" eaLnBrk="1" latinLnBrk="0" hangingPunct="1">
                  <a:spcBef>
                    <a:spcPts val="0"/>
                  </a:spcBef>
                  <a:buFontTx/>
                  <a:buNone/>
                  <a:defRPr sz="2000" kern="1200" baseline="0">
                    <a:solidFill>
                      <a:schemeClr val="bg2">
                        <a:lumMod val="50000"/>
                      </a:schemeClr>
                    </a:solidFill>
                    <a:latin typeface="Rockwell" panose="02060603020205020403" pitchFamily="18" charset="0"/>
                    <a:ea typeface="+mn-ea"/>
                    <a:cs typeface="+mn-cs"/>
                  </a:defRPr>
                </a:lvl1pPr>
                <a:lvl2pPr marL="457200" indent="-231775" algn="l" defTabSz="914400" rtl="0" eaLnBrk="1" latinLnBrk="0" hangingPunct="1">
                  <a:spcBef>
                    <a:spcPts val="0"/>
                  </a:spcBef>
                  <a:buClr>
                    <a:schemeClr val="tx1">
                      <a:lumMod val="85000"/>
                      <a:lumOff val="15000"/>
                    </a:schemeClr>
                  </a:buClr>
                  <a:buFont typeface="Arial" panose="020B0604020202020204" pitchFamily="34" charset="0"/>
                  <a:buChar char="•"/>
                  <a:defRPr sz="19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92150" indent="-234950" algn="l" defTabSz="914400" rtl="0" eaLnBrk="1" latinLnBrk="0" hangingPunct="1">
                  <a:spcBef>
                    <a:spcPts val="0"/>
                  </a:spcBef>
                  <a:buClr>
                    <a:schemeClr val="tx1">
                      <a:lumMod val="85000"/>
                      <a:lumOff val="1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914400" indent="-222250" algn="l" defTabSz="914400" rtl="0" eaLnBrk="1" latinLnBrk="0" hangingPunct="1">
                  <a:spcBef>
                    <a:spcPts val="0"/>
                  </a:spcBef>
                  <a:buClr>
                    <a:schemeClr val="bg2">
                      <a:lumMod val="75000"/>
                    </a:schemeClr>
                  </a:buClr>
                  <a:buFont typeface="Arial" panose="020B0604020202020204" pitchFamily="34" charset="0"/>
                  <a:buChar char="•"/>
                  <a:tabLst>
                    <a:tab pos="914400" algn="l"/>
                  </a:tabLst>
                  <a:defRPr sz="1300" kern="1200">
                    <a:solidFill>
                      <a:schemeClr val="bg2">
                        <a:lumMod val="75000"/>
                      </a:schemeClr>
                    </a:solidFill>
                    <a:latin typeface="Arial" panose="020B0604020202020204" pitchFamily="34" charset="0"/>
                    <a:ea typeface="+mn-ea"/>
                    <a:cs typeface="Arial" panose="020B0604020202020204" pitchFamily="34" charset="0"/>
                  </a:defRPr>
                </a:lvl4pPr>
                <a:lvl5pPr marL="1149350" indent="-234950" algn="l" defTabSz="914400" rtl="0" eaLnBrk="1" latinLnBrk="0" hangingPunct="1">
                  <a:spcBef>
                    <a:spcPts val="0"/>
                  </a:spcBef>
                  <a:buClr>
                    <a:schemeClr val="bg2">
                      <a:lumMod val="75000"/>
                    </a:schemeClr>
                  </a:buClr>
                  <a:buFont typeface="Arial" panose="020B0604020202020204" pitchFamily="34" charset="0"/>
                  <a:buChar char="•"/>
                  <a:tabLst/>
                  <a:defRPr sz="1200" kern="1200">
                    <a:solidFill>
                      <a:schemeClr val="bg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1816">
                  <a:defRPr/>
                </a:pPr>
                <a:r>
                  <a:rPr lang="de-DE" sz="2800" dirty="0">
                    <a:solidFill>
                      <a:srgbClr val="FFFFFF"/>
                    </a:solidFill>
                    <a:latin typeface="Proxima Nova Alt"/>
                    <a:ea typeface="Proxima Nova" charset="0"/>
                    <a:cs typeface="Proxima Nova" charset="0"/>
                  </a:rPr>
                  <a:t>Dieser Banner ist </a:t>
                </a:r>
                <a:r>
                  <a:rPr lang="de-DE" sz="2800" u="sng" dirty="0">
                    <a:solidFill>
                      <a:srgbClr val="FFFFFF"/>
                    </a:solidFill>
                    <a:latin typeface="Proxima Nova Alt"/>
                    <a:ea typeface="Proxima Nova" charset="0"/>
                    <a:cs typeface="Proxima Nova" charset="0"/>
                  </a:rPr>
                  <a:t>sichtbar</a:t>
                </a:r>
              </a:p>
            </p:txBody>
          </p:sp>
        </p:grpSp>
      </p:grpSp>
      <p:grpSp>
        <p:nvGrpSpPr>
          <p:cNvPr id="22" name="Group 21"/>
          <p:cNvGrpSpPr/>
          <p:nvPr/>
        </p:nvGrpSpPr>
        <p:grpSpPr>
          <a:xfrm>
            <a:off x="14312498" y="9212937"/>
            <a:ext cx="9141226" cy="866312"/>
            <a:chOff x="7223437" y="5067560"/>
            <a:chExt cx="6382500" cy="604868"/>
          </a:xfrm>
        </p:grpSpPr>
        <p:grpSp>
          <p:nvGrpSpPr>
            <p:cNvPr id="23" name="Group 22"/>
            <p:cNvGrpSpPr/>
            <p:nvPr/>
          </p:nvGrpSpPr>
          <p:grpSpPr>
            <a:xfrm rot="5400000" flipH="1">
              <a:off x="8945410" y="3395262"/>
              <a:ext cx="505522" cy="3949467"/>
              <a:chOff x="9749688" y="1466551"/>
              <a:chExt cx="505522" cy="3949467"/>
            </a:xfrm>
          </p:grpSpPr>
          <p:cxnSp>
            <p:nvCxnSpPr>
              <p:cNvPr id="27" name="Straight Connector 26"/>
              <p:cNvCxnSpPr/>
              <p:nvPr/>
            </p:nvCxnSpPr>
            <p:spPr>
              <a:xfrm flipH="1">
                <a:off x="10002539" y="1466551"/>
                <a:ext cx="1" cy="3831899"/>
              </a:xfrm>
              <a:prstGeom prst="line">
                <a:avLst/>
              </a:prstGeom>
              <a:noFill/>
              <a:ln w="57150" cap="flat" cmpd="sng" algn="ctr">
                <a:solidFill>
                  <a:srgbClr val="2375DF"/>
                </a:solidFill>
                <a:prstDash val="solid"/>
              </a:ln>
              <a:effectLst/>
            </p:spPr>
          </p:cxnSp>
          <p:sp>
            <p:nvSpPr>
              <p:cNvPr id="28" name="Freeform 6"/>
              <p:cNvSpPr>
                <a:spLocks/>
              </p:cNvSpPr>
              <p:nvPr/>
            </p:nvSpPr>
            <p:spPr bwMode="auto">
              <a:xfrm rot="5400000">
                <a:off x="9824877" y="4985685"/>
                <a:ext cx="355144" cy="505522"/>
              </a:xfrm>
              <a:custGeom>
                <a:avLst/>
                <a:gdLst>
                  <a:gd name="T0" fmla="*/ 18 w 123"/>
                  <a:gd name="T1" fmla="*/ 210 h 210"/>
                  <a:gd name="T2" fmla="*/ 7 w 123"/>
                  <a:gd name="T3" fmla="*/ 206 h 210"/>
                  <a:gd name="T4" fmla="*/ 7 w 123"/>
                  <a:gd name="T5" fmla="*/ 183 h 210"/>
                  <a:gd name="T6" fmla="*/ 83 w 123"/>
                  <a:gd name="T7" fmla="*/ 102 h 210"/>
                  <a:gd name="T8" fmla="*/ 7 w 123"/>
                  <a:gd name="T9" fmla="*/ 30 h 210"/>
                  <a:gd name="T10" fmla="*/ 7 w 123"/>
                  <a:gd name="T11" fmla="*/ 7 h 210"/>
                  <a:gd name="T12" fmla="*/ 29 w 123"/>
                  <a:gd name="T13" fmla="*/ 7 h 210"/>
                  <a:gd name="T14" fmla="*/ 116 w 123"/>
                  <a:gd name="T15" fmla="*/ 90 h 210"/>
                  <a:gd name="T16" fmla="*/ 117 w 123"/>
                  <a:gd name="T17" fmla="*/ 113 h 210"/>
                  <a:gd name="T18" fmla="*/ 30 w 123"/>
                  <a:gd name="T19" fmla="*/ 205 h 210"/>
                  <a:gd name="T20" fmla="*/ 18 w 123"/>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10">
                    <a:moveTo>
                      <a:pt x="18" y="210"/>
                    </a:moveTo>
                    <a:cubicBezTo>
                      <a:pt x="14" y="210"/>
                      <a:pt x="10" y="208"/>
                      <a:pt x="7" y="206"/>
                    </a:cubicBezTo>
                    <a:cubicBezTo>
                      <a:pt x="1" y="199"/>
                      <a:pt x="0" y="189"/>
                      <a:pt x="7" y="183"/>
                    </a:cubicBezTo>
                    <a:cubicBezTo>
                      <a:pt x="83" y="102"/>
                      <a:pt x="83" y="102"/>
                      <a:pt x="83" y="102"/>
                    </a:cubicBezTo>
                    <a:cubicBezTo>
                      <a:pt x="7" y="30"/>
                      <a:pt x="7" y="30"/>
                      <a:pt x="7" y="30"/>
                    </a:cubicBezTo>
                    <a:cubicBezTo>
                      <a:pt x="1" y="24"/>
                      <a:pt x="0" y="13"/>
                      <a:pt x="7" y="7"/>
                    </a:cubicBezTo>
                    <a:cubicBezTo>
                      <a:pt x="13" y="1"/>
                      <a:pt x="23" y="0"/>
                      <a:pt x="29" y="7"/>
                    </a:cubicBezTo>
                    <a:cubicBezTo>
                      <a:pt x="116" y="90"/>
                      <a:pt x="116" y="90"/>
                      <a:pt x="116" y="90"/>
                    </a:cubicBezTo>
                    <a:cubicBezTo>
                      <a:pt x="123" y="96"/>
                      <a:pt x="123" y="106"/>
                      <a:pt x="117" y="113"/>
                    </a:cubicBezTo>
                    <a:cubicBezTo>
                      <a:pt x="30" y="205"/>
                      <a:pt x="30" y="205"/>
                      <a:pt x="30" y="205"/>
                    </a:cubicBezTo>
                    <a:cubicBezTo>
                      <a:pt x="27" y="208"/>
                      <a:pt x="22" y="210"/>
                      <a:pt x="18" y="210"/>
                    </a:cubicBezTo>
                    <a:close/>
                  </a:path>
                </a:pathLst>
              </a:custGeom>
              <a:solidFill>
                <a:srgbClr val="2375DF"/>
              </a:solidFill>
              <a:ln>
                <a:noFill/>
              </a:ln>
            </p:spPr>
            <p:txBody>
              <a:bodyPr vert="horz" wrap="square" lIns="68380" tIns="34189" rIns="68380" bIns="34189" numCol="1" anchor="t" anchorCtr="0" compatLnSpc="1">
                <a:prstTxWarp prst="textNoShape">
                  <a:avLst/>
                </a:prstTxWarp>
              </a:bodyPr>
              <a:lstStyle/>
              <a:p>
                <a:pPr defTabSz="683619">
                  <a:defRPr/>
                </a:pPr>
                <a:endParaRPr lang="en-US" kern="0">
                  <a:solidFill>
                    <a:srgbClr val="000000"/>
                  </a:solidFill>
                </a:endParaRPr>
              </a:p>
            </p:txBody>
          </p:sp>
        </p:grpSp>
        <p:grpSp>
          <p:nvGrpSpPr>
            <p:cNvPr id="24" name="Group 23"/>
            <p:cNvGrpSpPr/>
            <p:nvPr/>
          </p:nvGrpSpPr>
          <p:grpSpPr>
            <a:xfrm>
              <a:off x="8307420" y="5067560"/>
              <a:ext cx="5298517" cy="604868"/>
              <a:chOff x="8307420" y="3124200"/>
              <a:chExt cx="5298517" cy="1519267"/>
            </a:xfrm>
          </p:grpSpPr>
          <p:sp>
            <p:nvSpPr>
              <p:cNvPr id="25" name="Rectangle 24"/>
              <p:cNvSpPr/>
              <p:nvPr/>
            </p:nvSpPr>
            <p:spPr bwMode="gray">
              <a:xfrm>
                <a:off x="8307420" y="3124200"/>
                <a:ext cx="5298517" cy="1519267"/>
              </a:xfrm>
              <a:prstGeom prst="rect">
                <a:avLst/>
              </a:prstGeom>
              <a:solidFill>
                <a:schemeClr val="accent1">
                  <a:lumMod val="20000"/>
                  <a:lumOff val="80000"/>
                </a:schemeClr>
              </a:solidFill>
              <a:ln w="28575">
                <a:noFill/>
              </a:ln>
            </p:spPr>
            <p:txBody>
              <a:bodyPr vert="horz" wrap="square" lIns="162030" tIns="80967" rIns="162030" bIns="80967" numCol="1" rtlCol="0" anchor="ctr" anchorCtr="0" compatLnSpc="1">
                <a:prstTxWarp prst="textNoShape">
                  <a:avLst/>
                </a:prstTxWarp>
              </a:bodyPr>
              <a:lstStyle/>
              <a:p>
                <a:pPr algn="ctr" defTabSz="1620207"/>
                <a:endParaRPr lang="en-US" dirty="0">
                  <a:solidFill>
                    <a:srgbClr val="52B84A"/>
                  </a:solidFill>
                  <a:latin typeface="Rockwell"/>
                </a:endParaRPr>
              </a:p>
            </p:txBody>
          </p:sp>
          <p:sp>
            <p:nvSpPr>
              <p:cNvPr id="26" name="Text Placeholder 4"/>
              <p:cNvSpPr txBox="1">
                <a:spLocks/>
              </p:cNvSpPr>
              <p:nvPr/>
            </p:nvSpPr>
            <p:spPr>
              <a:xfrm>
                <a:off x="8365780" y="3189182"/>
                <a:ext cx="5240157" cy="1389301"/>
              </a:xfrm>
              <a:prstGeom prst="rect">
                <a:avLst/>
              </a:prstGeom>
            </p:spPr>
            <p:txBody>
              <a:bodyPr lIns="72000" tIns="71731" rIns="71731" bIns="71731" anchor="ctr" anchorCtr="0">
                <a:noAutofit/>
              </a:bodyPr>
              <a:lstStyle>
                <a:lvl1pPr marL="0" indent="0" algn="l" defTabSz="914400" rtl="0" eaLnBrk="1" latinLnBrk="0" hangingPunct="1">
                  <a:spcBef>
                    <a:spcPts val="0"/>
                  </a:spcBef>
                  <a:buFontTx/>
                  <a:buNone/>
                  <a:defRPr sz="2000" kern="1200" baseline="0">
                    <a:solidFill>
                      <a:schemeClr val="bg2">
                        <a:lumMod val="50000"/>
                      </a:schemeClr>
                    </a:solidFill>
                    <a:latin typeface="Rockwell" panose="02060603020205020403" pitchFamily="18" charset="0"/>
                    <a:ea typeface="+mn-ea"/>
                    <a:cs typeface="+mn-cs"/>
                  </a:defRPr>
                </a:lvl1pPr>
                <a:lvl2pPr marL="457200" indent="-231775" algn="l" defTabSz="914400" rtl="0" eaLnBrk="1" latinLnBrk="0" hangingPunct="1">
                  <a:spcBef>
                    <a:spcPts val="0"/>
                  </a:spcBef>
                  <a:buClr>
                    <a:schemeClr val="tx1">
                      <a:lumMod val="85000"/>
                      <a:lumOff val="15000"/>
                    </a:schemeClr>
                  </a:buClr>
                  <a:buFont typeface="Arial" panose="020B0604020202020204" pitchFamily="34" charset="0"/>
                  <a:buChar char="•"/>
                  <a:defRPr sz="19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92150" indent="-234950" algn="l" defTabSz="914400" rtl="0" eaLnBrk="1" latinLnBrk="0" hangingPunct="1">
                  <a:spcBef>
                    <a:spcPts val="0"/>
                  </a:spcBef>
                  <a:buClr>
                    <a:schemeClr val="tx1">
                      <a:lumMod val="85000"/>
                      <a:lumOff val="1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914400" indent="-222250" algn="l" defTabSz="914400" rtl="0" eaLnBrk="1" latinLnBrk="0" hangingPunct="1">
                  <a:spcBef>
                    <a:spcPts val="0"/>
                  </a:spcBef>
                  <a:buClr>
                    <a:schemeClr val="bg2">
                      <a:lumMod val="75000"/>
                    </a:schemeClr>
                  </a:buClr>
                  <a:buFont typeface="Arial" panose="020B0604020202020204" pitchFamily="34" charset="0"/>
                  <a:buChar char="•"/>
                  <a:tabLst>
                    <a:tab pos="914400" algn="l"/>
                  </a:tabLst>
                  <a:defRPr sz="1300" kern="1200">
                    <a:solidFill>
                      <a:schemeClr val="bg2">
                        <a:lumMod val="75000"/>
                      </a:schemeClr>
                    </a:solidFill>
                    <a:latin typeface="Arial" panose="020B0604020202020204" pitchFamily="34" charset="0"/>
                    <a:ea typeface="+mn-ea"/>
                    <a:cs typeface="Arial" panose="020B0604020202020204" pitchFamily="34" charset="0"/>
                  </a:defRPr>
                </a:lvl4pPr>
                <a:lvl5pPr marL="1149350" indent="-234950" algn="l" defTabSz="914400" rtl="0" eaLnBrk="1" latinLnBrk="0" hangingPunct="1">
                  <a:spcBef>
                    <a:spcPts val="0"/>
                  </a:spcBef>
                  <a:buClr>
                    <a:schemeClr val="bg2">
                      <a:lumMod val="75000"/>
                    </a:schemeClr>
                  </a:buClr>
                  <a:buFont typeface="Arial" panose="020B0604020202020204" pitchFamily="34" charset="0"/>
                  <a:buChar char="•"/>
                  <a:tabLst/>
                  <a:defRPr sz="1200" kern="1200">
                    <a:solidFill>
                      <a:schemeClr val="bg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1816">
                  <a:defRPr/>
                </a:pPr>
                <a:r>
                  <a:rPr lang="de-DE" sz="2800" dirty="0">
                    <a:solidFill>
                      <a:srgbClr val="6D6E71"/>
                    </a:solidFill>
                    <a:latin typeface="Proxima Nova Alt"/>
                    <a:ea typeface="Proxima Nova" charset="0"/>
                    <a:cs typeface="Proxima Nova" charset="0"/>
                  </a:rPr>
                  <a:t>Dieser Banner ist </a:t>
                </a:r>
                <a:r>
                  <a:rPr lang="de-DE" sz="2800" u="sng" dirty="0">
                    <a:solidFill>
                      <a:srgbClr val="6D6E71"/>
                    </a:solidFill>
                    <a:latin typeface="Proxima Nova Alt"/>
                    <a:ea typeface="Proxima Nova" charset="0"/>
                    <a:cs typeface="Proxima Nova" charset="0"/>
                  </a:rPr>
                  <a:t>nicht sichtbar</a:t>
                </a:r>
              </a:p>
            </p:txBody>
          </p:sp>
        </p:grpSp>
      </p:grpSp>
      <p:sp>
        <p:nvSpPr>
          <p:cNvPr id="29" name="TextBox 28"/>
          <p:cNvSpPr txBox="1"/>
          <p:nvPr/>
        </p:nvSpPr>
        <p:spPr>
          <a:xfrm>
            <a:off x="15969150" y="3978275"/>
            <a:ext cx="7275025" cy="3170099"/>
          </a:xfrm>
          <a:prstGeom prst="rect">
            <a:avLst/>
          </a:prstGeom>
          <a:noFill/>
        </p:spPr>
        <p:txBody>
          <a:bodyPr wrap="square" rtlCol="0">
            <a:spAutoFit/>
          </a:bodyPr>
          <a:lstStyle/>
          <a:p>
            <a:r>
              <a:rPr lang="de-DE" sz="4000" dirty="0">
                <a:solidFill>
                  <a:srgbClr val="212934"/>
                </a:solidFill>
                <a:latin typeface="Proxima Nova" charset="0"/>
                <a:ea typeface="Proxima Nova" charset="0"/>
                <a:cs typeface="Proxima Nova" charset="0"/>
              </a:rPr>
              <a:t>Ein Banner gilt als sichtbar, wenn </a:t>
            </a:r>
            <a:r>
              <a:rPr lang="de-DE" sz="4000" dirty="0">
                <a:solidFill>
                  <a:srgbClr val="F9A90C"/>
                </a:solidFill>
                <a:latin typeface="Proxima Nova" charset="0"/>
                <a:ea typeface="Proxima Nova" charset="0"/>
                <a:cs typeface="Proxima Nova" charset="0"/>
              </a:rPr>
              <a:t>50% der Pixel </a:t>
            </a:r>
            <a:r>
              <a:rPr lang="de-DE" sz="4000" dirty="0">
                <a:solidFill>
                  <a:srgbClr val="212934"/>
                </a:solidFill>
                <a:latin typeface="Proxima Nova" charset="0"/>
                <a:ea typeface="Proxima Nova" charset="0"/>
                <a:cs typeface="Proxima Nova" charset="0"/>
              </a:rPr>
              <a:t>für mindestens </a:t>
            </a:r>
            <a:r>
              <a:rPr lang="de-DE" sz="4000" dirty="0">
                <a:solidFill>
                  <a:srgbClr val="F9A90C"/>
                </a:solidFill>
                <a:latin typeface="Proxima Nova" charset="0"/>
                <a:ea typeface="Proxima Nova" charset="0"/>
                <a:cs typeface="Proxima Nova" charset="0"/>
              </a:rPr>
              <a:t>1 Sekunde </a:t>
            </a:r>
            <a:r>
              <a:rPr lang="de-DE" sz="4000" dirty="0">
                <a:solidFill>
                  <a:srgbClr val="212934"/>
                </a:solidFill>
                <a:latin typeface="Proxima Nova" charset="0"/>
                <a:ea typeface="Proxima Nova" charset="0"/>
                <a:cs typeface="Proxima Nova" charset="0"/>
              </a:rPr>
              <a:t>auf dem Bildschirm sichtbar sind.</a:t>
            </a:r>
            <a:r>
              <a:rPr lang="de-DE" sz="4000" dirty="0">
                <a:solidFill>
                  <a:srgbClr val="6D6E71"/>
                </a:solidFill>
                <a:latin typeface="Proxima Nova" charset="0"/>
                <a:ea typeface="Proxima Nova" charset="0"/>
                <a:cs typeface="Proxima Nova" charset="0"/>
              </a:rPr>
              <a:t> </a:t>
            </a:r>
          </a:p>
          <a:p>
            <a:endParaRPr lang="de-DE" sz="4000" dirty="0">
              <a:latin typeface="Proxima Nova" charset="0"/>
              <a:ea typeface="Proxima Nova" charset="0"/>
              <a:cs typeface="Proxima Nova" charset="0"/>
            </a:endParaRPr>
          </a:p>
        </p:txBody>
      </p:sp>
    </p:spTree>
    <p:extLst>
      <p:ext uri="{BB962C8B-B14F-4D97-AF65-F5344CB8AC3E}">
        <p14:creationId xmlns:p14="http://schemas.microsoft.com/office/powerpoint/2010/main" val="3129427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1480FAD-3E02-7943-9389-76D2F37DE0F0}" type="slidenum">
              <a:rPr lang="en-US" smtClean="0"/>
              <a:pPr/>
              <a:t>44</a:t>
            </a:fld>
            <a:endParaRPr lang="en-US" dirty="0"/>
          </a:p>
        </p:txBody>
      </p:sp>
      <p:sp>
        <p:nvSpPr>
          <p:cNvPr id="4" name="Titel 3"/>
          <p:cNvSpPr>
            <a:spLocks noGrp="1"/>
          </p:cNvSpPr>
          <p:nvPr>
            <p:ph type="title"/>
          </p:nvPr>
        </p:nvSpPr>
        <p:spPr/>
        <p:txBody>
          <a:bodyPr/>
          <a:lstStyle/>
          <a:p>
            <a:r>
              <a:rPr lang="en-US" dirty="0"/>
              <a:t>Status Quo </a:t>
            </a:r>
            <a:r>
              <a:rPr lang="en-US" dirty="0" err="1"/>
              <a:t>zum</a:t>
            </a:r>
            <a:r>
              <a:rPr lang="en-US" dirty="0"/>
              <a:t> </a:t>
            </a:r>
            <a:r>
              <a:rPr lang="en-US" dirty="0" err="1"/>
              <a:t>Thema</a:t>
            </a:r>
            <a:r>
              <a:rPr lang="en-US" dirty="0"/>
              <a:t> </a:t>
            </a:r>
            <a:r>
              <a:rPr lang="en-US" dirty="0" err="1"/>
              <a:t>Viewability</a:t>
            </a:r>
            <a:endParaRPr lang="de-DE" dirty="0"/>
          </a:p>
        </p:txBody>
      </p:sp>
      <p:sp>
        <p:nvSpPr>
          <p:cNvPr id="5" name="Textplatzhalter 4"/>
          <p:cNvSpPr>
            <a:spLocks noGrp="1"/>
          </p:cNvSpPr>
          <p:nvPr>
            <p:ph type="body" sz="quarter" idx="11"/>
          </p:nvPr>
        </p:nvSpPr>
        <p:spPr/>
        <p:txBody>
          <a:bodyPr/>
          <a:lstStyle/>
          <a:p>
            <a:r>
              <a:rPr lang="de-DE" sz="6000" dirty="0">
                <a:solidFill>
                  <a:schemeClr val="tx1"/>
                </a:solidFill>
              </a:rPr>
              <a:t>58%</a:t>
            </a:r>
          </a:p>
        </p:txBody>
      </p:sp>
      <p:sp>
        <p:nvSpPr>
          <p:cNvPr id="6" name="Textplatzhalter 5"/>
          <p:cNvSpPr>
            <a:spLocks noGrp="1"/>
          </p:cNvSpPr>
          <p:nvPr>
            <p:ph type="body" sz="quarter" idx="12"/>
          </p:nvPr>
        </p:nvSpPr>
        <p:spPr/>
        <p:txBody>
          <a:bodyPr anchor="ctr" anchorCtr="0"/>
          <a:lstStyle/>
          <a:p>
            <a:r>
              <a:rPr lang="de-DE" dirty="0"/>
              <a:t>der Ad </a:t>
            </a:r>
            <a:r>
              <a:rPr lang="de-DE" dirty="0" err="1"/>
              <a:t>Impressions</a:t>
            </a:r>
            <a:r>
              <a:rPr lang="de-DE" dirty="0"/>
              <a:t> sind in Deutschland laut des </a:t>
            </a:r>
            <a:r>
              <a:rPr lang="de-DE" dirty="0" err="1"/>
              <a:t>Viewability</a:t>
            </a:r>
            <a:r>
              <a:rPr lang="de-DE" dirty="0"/>
              <a:t>-Anbieters </a:t>
            </a:r>
            <a:r>
              <a:rPr lang="de-DE" dirty="0" err="1"/>
              <a:t>Meetrics</a:t>
            </a:r>
            <a:r>
              <a:rPr lang="de-DE" dirty="0"/>
              <a:t> gemäß MRC-Standard sichtbar.</a:t>
            </a:r>
          </a:p>
        </p:txBody>
      </p:sp>
      <p:sp>
        <p:nvSpPr>
          <p:cNvPr id="7" name="Textplatzhalter 6"/>
          <p:cNvSpPr>
            <a:spLocks noGrp="1"/>
          </p:cNvSpPr>
          <p:nvPr>
            <p:ph type="body" sz="quarter" idx="13"/>
          </p:nvPr>
        </p:nvSpPr>
        <p:spPr/>
        <p:txBody>
          <a:bodyPr/>
          <a:lstStyle/>
          <a:p>
            <a:r>
              <a:rPr lang="de-DE" sz="6000" dirty="0">
                <a:solidFill>
                  <a:schemeClr val="tx1"/>
                </a:solidFill>
              </a:rPr>
              <a:t>97%</a:t>
            </a:r>
          </a:p>
        </p:txBody>
      </p:sp>
      <p:sp>
        <p:nvSpPr>
          <p:cNvPr id="8" name="Textplatzhalter 7"/>
          <p:cNvSpPr>
            <a:spLocks noGrp="1"/>
          </p:cNvSpPr>
          <p:nvPr>
            <p:ph type="body" sz="quarter" idx="14"/>
          </p:nvPr>
        </p:nvSpPr>
        <p:spPr/>
        <p:txBody>
          <a:bodyPr anchor="ctr" anchorCtr="0"/>
          <a:lstStyle/>
          <a:p>
            <a:r>
              <a:rPr lang="de-DE" dirty="0"/>
              <a:t>des gesamten Werbeinventars verfügt über eine </a:t>
            </a:r>
            <a:r>
              <a:rPr lang="de-DE" dirty="0" err="1"/>
              <a:t>Viewability</a:t>
            </a:r>
            <a:r>
              <a:rPr lang="de-DE" dirty="0"/>
              <a:t> Rate von weniger als 80% nach einer Analyse von Quantcast..</a:t>
            </a:r>
          </a:p>
        </p:txBody>
      </p:sp>
      <p:sp>
        <p:nvSpPr>
          <p:cNvPr id="9" name="Textplatzhalter 8"/>
          <p:cNvSpPr>
            <a:spLocks noGrp="1"/>
          </p:cNvSpPr>
          <p:nvPr>
            <p:ph type="body" sz="quarter" idx="15"/>
          </p:nvPr>
        </p:nvSpPr>
        <p:spPr/>
        <p:txBody>
          <a:bodyPr/>
          <a:lstStyle/>
          <a:p>
            <a:r>
              <a:rPr lang="de-DE" sz="6000" dirty="0">
                <a:solidFill>
                  <a:schemeClr val="tx1"/>
                </a:solidFill>
              </a:rPr>
              <a:t>8%</a:t>
            </a:r>
          </a:p>
        </p:txBody>
      </p:sp>
      <p:sp>
        <p:nvSpPr>
          <p:cNvPr id="10" name="Textplatzhalter 9"/>
          <p:cNvSpPr>
            <a:spLocks noGrp="1"/>
          </p:cNvSpPr>
          <p:nvPr>
            <p:ph type="body" sz="quarter" idx="16"/>
          </p:nvPr>
        </p:nvSpPr>
        <p:spPr/>
        <p:txBody>
          <a:bodyPr anchor="ctr" anchorCtr="0"/>
          <a:lstStyle/>
          <a:p>
            <a:r>
              <a:rPr lang="de-DE" dirty="0"/>
              <a:t>Beträgt die durchschnittliche Messabweisung der </a:t>
            </a:r>
            <a:r>
              <a:rPr lang="de-DE" dirty="0" err="1"/>
              <a:t>Viewability</a:t>
            </a:r>
            <a:r>
              <a:rPr lang="de-DE" dirty="0"/>
              <a:t> Rate bei verschiedenen </a:t>
            </a:r>
            <a:r>
              <a:rPr lang="de-DE" dirty="0" err="1"/>
              <a:t>Viewability</a:t>
            </a:r>
            <a:r>
              <a:rPr lang="de-DE" dirty="0"/>
              <a:t>-Anbietern.</a:t>
            </a:r>
          </a:p>
        </p:txBody>
      </p:sp>
      <p:sp>
        <p:nvSpPr>
          <p:cNvPr id="11" name="Textplatzhalter 10"/>
          <p:cNvSpPr>
            <a:spLocks noGrp="1"/>
          </p:cNvSpPr>
          <p:nvPr>
            <p:ph type="body" sz="quarter" idx="17"/>
          </p:nvPr>
        </p:nvSpPr>
        <p:spPr/>
        <p:txBody>
          <a:bodyPr/>
          <a:lstStyle/>
          <a:p>
            <a:r>
              <a:rPr lang="de-DE" sz="6000" dirty="0">
                <a:solidFill>
                  <a:schemeClr val="tx1"/>
                </a:solidFill>
              </a:rPr>
              <a:t>100%</a:t>
            </a:r>
          </a:p>
        </p:txBody>
      </p:sp>
      <p:sp>
        <p:nvSpPr>
          <p:cNvPr id="12" name="Textplatzhalter 11"/>
          <p:cNvSpPr>
            <a:spLocks noGrp="1"/>
          </p:cNvSpPr>
          <p:nvPr>
            <p:ph type="body" sz="quarter" idx="18"/>
          </p:nvPr>
        </p:nvSpPr>
        <p:spPr>
          <a:xfrm>
            <a:off x="4840941" y="10007601"/>
            <a:ext cx="15558434" cy="1908174"/>
          </a:xfrm>
        </p:spPr>
        <p:txBody>
          <a:bodyPr anchor="ctr" anchorCtr="0"/>
          <a:lstStyle/>
          <a:p>
            <a:r>
              <a:rPr lang="de-DE" dirty="0" err="1"/>
              <a:t>Viewability</a:t>
            </a:r>
            <a:r>
              <a:rPr lang="de-DE" dirty="0"/>
              <a:t> ist unrealistisch aufgrund der aktuellen Inventarsituation, unterschiedlichen Messansätzen und dem Nutzerverhalten.</a:t>
            </a:r>
          </a:p>
        </p:txBody>
      </p:sp>
    </p:spTree>
    <p:extLst>
      <p:ext uri="{BB962C8B-B14F-4D97-AF65-F5344CB8AC3E}">
        <p14:creationId xmlns:p14="http://schemas.microsoft.com/office/powerpoint/2010/main" val="20121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7">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49"/>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build="p" animBg="1"/>
      <p:bldP spid="8" grpId="0" uiExpand="1" build="p" animBg="1"/>
      <p:bldP spid="9" grpId="0" uiExpand="1" build="p" animBg="1"/>
      <p:bldP spid="10" grpId="0" uiExpand="1" build="p" animBg="1"/>
      <p:bldP spid="11" grpId="0" uiExpand="1" build="p" animBg="1"/>
      <p:bldP spid="12"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4873660"/>
            <a:ext cx="21029613" cy="1102866"/>
          </a:xfrm>
        </p:spPr>
        <p:txBody>
          <a:bodyPr/>
          <a:lstStyle/>
          <a:p>
            <a:r>
              <a:rPr lang="de-DE" dirty="0"/>
              <a:t>Fragen? </a:t>
            </a:r>
          </a:p>
        </p:txBody>
      </p:sp>
      <p:sp>
        <p:nvSpPr>
          <p:cNvPr id="3" name="Slide Number Placeholder 2"/>
          <p:cNvSpPr>
            <a:spLocks noGrp="1"/>
          </p:cNvSpPr>
          <p:nvPr>
            <p:ph type="sldNum" sz="quarter" idx="10"/>
          </p:nvPr>
        </p:nvSpPr>
        <p:spPr/>
        <p:txBody>
          <a:bodyPr/>
          <a:lstStyle/>
          <a:p>
            <a:fld id="{11480FAD-3E02-7943-9389-76D2F37DE0F0}" type="slidenum">
              <a:rPr lang="en-US" smtClean="0"/>
              <a:pPr/>
              <a:t>45</a:t>
            </a:fld>
            <a:endParaRPr lang="en-US" dirty="0"/>
          </a:p>
        </p:txBody>
      </p:sp>
    </p:spTree>
    <p:extLst>
      <p:ext uri="{BB962C8B-B14F-4D97-AF65-F5344CB8AC3E}">
        <p14:creationId xmlns:p14="http://schemas.microsoft.com/office/powerpoint/2010/main" val="138358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4873660"/>
            <a:ext cx="21029613" cy="1102866"/>
          </a:xfrm>
        </p:spPr>
        <p:txBody>
          <a:bodyPr/>
          <a:lstStyle/>
          <a:p>
            <a:r>
              <a:rPr lang="de-DE" dirty="0"/>
              <a:t>Danke für das Interesse!</a:t>
            </a:r>
          </a:p>
        </p:txBody>
      </p:sp>
      <p:sp>
        <p:nvSpPr>
          <p:cNvPr id="3" name="Slide Number Placeholder 2"/>
          <p:cNvSpPr>
            <a:spLocks noGrp="1"/>
          </p:cNvSpPr>
          <p:nvPr>
            <p:ph type="sldNum" sz="quarter" idx="10"/>
          </p:nvPr>
        </p:nvSpPr>
        <p:spPr/>
        <p:txBody>
          <a:bodyPr/>
          <a:lstStyle/>
          <a:p>
            <a:fld id="{11480FAD-3E02-7943-9389-76D2F37DE0F0}" type="slidenum">
              <a:rPr lang="en-US" smtClean="0"/>
              <a:pPr/>
              <a:t>46</a:t>
            </a:fld>
            <a:endParaRPr lang="en-US" dirty="0"/>
          </a:p>
        </p:txBody>
      </p:sp>
    </p:spTree>
    <p:extLst>
      <p:ext uri="{BB962C8B-B14F-4D97-AF65-F5344CB8AC3E}">
        <p14:creationId xmlns:p14="http://schemas.microsoft.com/office/powerpoint/2010/main" val="15661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1480FAD-3E02-7943-9389-76D2F37DE0F0}" type="slidenum">
              <a:rPr lang="en-US" smtClean="0"/>
              <a:pPr/>
              <a:t>5</a:t>
            </a:fld>
            <a:endParaRPr lang="en-US" dirty="0"/>
          </a:p>
        </p:txBody>
      </p:sp>
      <p:sp>
        <p:nvSpPr>
          <p:cNvPr id="4" name="Titel 3"/>
          <p:cNvSpPr>
            <a:spLocks noGrp="1"/>
          </p:cNvSpPr>
          <p:nvPr>
            <p:ph type="title"/>
          </p:nvPr>
        </p:nvSpPr>
        <p:spPr>
          <a:xfrm>
            <a:off x="1138238" y="1133475"/>
            <a:ext cx="21029613" cy="1107996"/>
          </a:xfrm>
        </p:spPr>
        <p:txBody>
          <a:bodyPr/>
          <a:lstStyle/>
          <a:p>
            <a:r>
              <a:rPr lang="de-DE" dirty="0"/>
              <a:t>Digitale Werbung im Umbruch</a:t>
            </a:r>
          </a:p>
        </p:txBody>
      </p:sp>
      <p:sp>
        <p:nvSpPr>
          <p:cNvPr id="5" name="Rechteck 4"/>
          <p:cNvSpPr/>
          <p:nvPr/>
        </p:nvSpPr>
        <p:spPr>
          <a:xfrm>
            <a:off x="1138238" y="3082836"/>
            <a:ext cx="21793200" cy="1569660"/>
          </a:xfrm>
          <a:prstGeom prst="rect">
            <a:avLst/>
          </a:prstGeom>
        </p:spPr>
        <p:txBody>
          <a:bodyPr wrap="square">
            <a:spAutoFit/>
          </a:bodyPr>
          <a:lstStyle/>
          <a:p>
            <a:r>
              <a:rPr lang="de-DE" sz="4800" b="1" spc="300" dirty="0">
                <a:solidFill>
                  <a:srgbClr val="85949E"/>
                </a:solidFill>
                <a:latin typeface="Proxima Nova Alt Semibold" charset="0"/>
                <a:ea typeface="Proxima Nova Alt Semibold" charset="0"/>
                <a:cs typeface="Proxima Nova Alt Semibold" charset="0"/>
              </a:rPr>
              <a:t>Big Data und neue Ansätze für den Mediaeinkauf verändern den digitalen Werbemarkt</a:t>
            </a:r>
          </a:p>
        </p:txBody>
      </p:sp>
      <p:grpSp>
        <p:nvGrpSpPr>
          <p:cNvPr id="6" name="Group 5"/>
          <p:cNvGrpSpPr/>
          <p:nvPr/>
        </p:nvGrpSpPr>
        <p:grpSpPr>
          <a:xfrm>
            <a:off x="11616667" y="6284515"/>
            <a:ext cx="7267508" cy="5484016"/>
            <a:chOff x="9934588" y="6362670"/>
            <a:chExt cx="7267508" cy="5484016"/>
          </a:xfrm>
        </p:grpSpPr>
        <p:pic>
          <p:nvPicPr>
            <p:cNvPr id="19" name="Grafik 1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984176" y="6388070"/>
              <a:ext cx="3321525" cy="5400000"/>
            </a:xfrm>
            <a:prstGeom prst="rect">
              <a:avLst/>
            </a:prstGeom>
            <a:noFill/>
            <a:ln>
              <a:noFill/>
            </a:ln>
          </p:spPr>
        </p:pic>
        <p:pic>
          <p:nvPicPr>
            <p:cNvPr id="21" name="Grafik 2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411519" y="6362670"/>
              <a:ext cx="3321525" cy="5400000"/>
            </a:xfrm>
            <a:prstGeom prst="rect">
              <a:avLst/>
            </a:prstGeom>
            <a:noFill/>
            <a:ln>
              <a:noFill/>
            </a:ln>
          </p:spPr>
        </p:pic>
        <p:pic>
          <p:nvPicPr>
            <p:cNvPr id="23" name="Grafik 22"/>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9934588" y="6388070"/>
              <a:ext cx="3321525" cy="5400000"/>
            </a:xfrm>
            <a:prstGeom prst="rect">
              <a:avLst/>
            </a:prstGeom>
            <a:noFill/>
            <a:ln>
              <a:noFill/>
            </a:ln>
          </p:spPr>
        </p:pic>
        <p:pic>
          <p:nvPicPr>
            <p:cNvPr id="24" name="Grafik 23"/>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13880571" y="6446686"/>
              <a:ext cx="3321525" cy="5400000"/>
            </a:xfrm>
            <a:prstGeom prst="rect">
              <a:avLst/>
            </a:prstGeom>
            <a:noFill/>
            <a:ln>
              <a:noFill/>
            </a:ln>
          </p:spPr>
        </p:pic>
      </p:grpSp>
      <p:sp>
        <p:nvSpPr>
          <p:cNvPr id="28" name="Textplatzhalter 18"/>
          <p:cNvSpPr txBox="1">
            <a:spLocks/>
          </p:cNvSpPr>
          <p:nvPr/>
        </p:nvSpPr>
        <p:spPr>
          <a:xfrm>
            <a:off x="1133475" y="4706297"/>
            <a:ext cx="9269413" cy="952500"/>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anchor="b" anchorCtr="0">
            <a:noAutofit/>
          </a:bodyPr>
          <a:lstStyle>
            <a:lvl1pPr algn="l" defTabSz="825500" eaLnBrk="1" hangingPunct="1">
              <a:lnSpc>
                <a:spcPts val="4000"/>
              </a:lnSpc>
              <a:defRPr kumimoji="1" sz="3600" b="1" cap="all" spc="300">
                <a:solidFill>
                  <a:schemeClr val="bg1"/>
                </a:solidFill>
                <a:latin typeface="Arial"/>
                <a:ea typeface="+mj-ea"/>
                <a:cs typeface="Arial"/>
                <a:sym typeface="Proxima Nova Light"/>
              </a:defRPr>
            </a:lvl1pPr>
            <a:lvl2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2pPr>
            <a:lvl3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3pPr>
            <a:lvl4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4pPr>
            <a:lvl5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5pPr>
            <a:lvl6pPr indent="1143000" defTabSz="825500" eaLnBrk="1" hangingPunct="1">
              <a:defRPr kumimoji="1" sz="3600">
                <a:solidFill>
                  <a:srgbClr val="212834"/>
                </a:solidFill>
                <a:latin typeface="+mj-lt"/>
                <a:ea typeface="+mj-ea"/>
                <a:cs typeface="+mj-cs"/>
                <a:sym typeface="Proxima Nova Light"/>
              </a:defRPr>
            </a:lvl6pPr>
            <a:lvl7pPr indent="1371600" defTabSz="825500" eaLnBrk="1" hangingPunct="1">
              <a:defRPr kumimoji="1" sz="3600">
                <a:solidFill>
                  <a:srgbClr val="212834"/>
                </a:solidFill>
                <a:latin typeface="+mj-lt"/>
                <a:ea typeface="+mj-ea"/>
                <a:cs typeface="+mj-cs"/>
                <a:sym typeface="Proxima Nova Light"/>
              </a:defRPr>
            </a:lvl7pPr>
            <a:lvl8pPr indent="1600200" defTabSz="825500" eaLnBrk="1" hangingPunct="1">
              <a:defRPr kumimoji="1" sz="3600">
                <a:solidFill>
                  <a:srgbClr val="212834"/>
                </a:solidFill>
                <a:latin typeface="+mj-lt"/>
                <a:ea typeface="+mj-ea"/>
                <a:cs typeface="+mj-cs"/>
                <a:sym typeface="Proxima Nova Light"/>
              </a:defRPr>
            </a:lvl8pPr>
            <a:lvl9pPr indent="1828800" defTabSz="825500" eaLnBrk="1" hangingPunct="1">
              <a:defRPr kumimoji="1" sz="3600">
                <a:solidFill>
                  <a:srgbClr val="212834"/>
                </a:solidFill>
                <a:latin typeface="+mj-lt"/>
                <a:ea typeface="+mj-ea"/>
                <a:cs typeface="+mj-cs"/>
                <a:sym typeface="Proxima Nova Light"/>
              </a:defRPr>
            </a:lvl9pPr>
          </a:lstStyle>
          <a:p>
            <a:pPr marL="0" marR="0" lvl="0" indent="0" algn="l" defTabSz="825500" eaLnBrk="1" fontAlgn="auto" latinLnBrk="0" hangingPunct="1">
              <a:lnSpc>
                <a:spcPts val="4000"/>
              </a:lnSpc>
              <a:spcBef>
                <a:spcPts val="0"/>
              </a:spcBef>
              <a:spcAft>
                <a:spcPts val="0"/>
              </a:spcAft>
              <a:buClrTx/>
              <a:buSzTx/>
              <a:buFontTx/>
              <a:buNone/>
              <a:tabLst/>
              <a:defRPr/>
            </a:pPr>
            <a:r>
              <a:rPr kumimoji="1" lang="de-DE" sz="3600" b="1" i="0" u="none" strike="noStrike" kern="0" cap="all" spc="300" normalizeH="0" baseline="0" noProof="0" dirty="0">
                <a:ln>
                  <a:noFill/>
                </a:ln>
                <a:solidFill>
                  <a:schemeClr val="tx1"/>
                </a:solidFill>
                <a:effectLst/>
                <a:uLnTx/>
                <a:uFillTx/>
                <a:latin typeface="Arial"/>
                <a:cs typeface="Arial"/>
                <a:sym typeface="Proxima Nova Light"/>
              </a:rPr>
              <a:t>UMFELD-ZENTRIERTER </a:t>
            </a:r>
            <a:r>
              <a:rPr kumimoji="1" lang="de-DE" sz="3600" b="1" i="0" u="none" strike="noStrike" kern="0" cap="all" spc="300" normalizeH="0" baseline="0" noProof="0" dirty="0" err="1">
                <a:ln>
                  <a:noFill/>
                </a:ln>
                <a:solidFill>
                  <a:schemeClr val="tx1"/>
                </a:solidFill>
                <a:effectLst/>
                <a:uLnTx/>
                <a:uFillTx/>
                <a:latin typeface="Arial"/>
                <a:cs typeface="Arial"/>
                <a:sym typeface="Proxima Nova Light"/>
              </a:rPr>
              <a:t>EInKAUF</a:t>
            </a:r>
            <a:endParaRPr kumimoji="1" lang="de-DE" sz="3600" b="1" i="0" u="none" strike="noStrike" kern="0" cap="all" spc="300" normalizeH="0" baseline="0" noProof="0" dirty="0">
              <a:ln>
                <a:noFill/>
              </a:ln>
              <a:solidFill>
                <a:schemeClr val="tx1"/>
              </a:solidFill>
              <a:effectLst/>
              <a:uLnTx/>
              <a:uFillTx/>
              <a:latin typeface="Arial"/>
              <a:cs typeface="Arial"/>
              <a:sym typeface="Proxima Nova Light"/>
            </a:endParaRPr>
          </a:p>
        </p:txBody>
      </p:sp>
      <p:sp>
        <p:nvSpPr>
          <p:cNvPr id="29" name="Textplatzhalter 21"/>
          <p:cNvSpPr txBox="1">
            <a:spLocks/>
          </p:cNvSpPr>
          <p:nvPr/>
        </p:nvSpPr>
        <p:spPr>
          <a:xfrm>
            <a:off x="13235945" y="4706297"/>
            <a:ext cx="9269413" cy="952500"/>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anchor="b" anchorCtr="0">
            <a:noAutofit/>
          </a:bodyPr>
          <a:lstStyle>
            <a:lvl1pPr algn="l" defTabSz="825500" eaLnBrk="1" hangingPunct="1">
              <a:lnSpc>
                <a:spcPts val="4000"/>
              </a:lnSpc>
              <a:defRPr kumimoji="1" sz="3600" b="1" cap="all" spc="300">
                <a:solidFill>
                  <a:schemeClr val="bg1"/>
                </a:solidFill>
                <a:latin typeface="Arial"/>
                <a:ea typeface="+mj-ea"/>
                <a:cs typeface="Arial"/>
                <a:sym typeface="Proxima Nova Light"/>
              </a:defRPr>
            </a:lvl1pPr>
            <a:lvl2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2pPr>
            <a:lvl3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3pPr>
            <a:lvl4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4pPr>
            <a:lvl5pPr indent="0" algn="l" defTabSz="825500" eaLnBrk="1" hangingPunct="1">
              <a:lnSpc>
                <a:spcPts val="4500"/>
              </a:lnSpc>
              <a:defRPr kumimoji="1" sz="3600" cap="all" spc="300">
                <a:solidFill>
                  <a:schemeClr val="tx2"/>
                </a:solidFill>
                <a:latin typeface="Proxima Nova Semibold"/>
                <a:ea typeface="+mj-ea"/>
                <a:cs typeface="+mj-cs"/>
                <a:sym typeface="Proxima Nova Light"/>
              </a:defRPr>
            </a:lvl5pPr>
            <a:lvl6pPr indent="1143000" defTabSz="825500" eaLnBrk="1" hangingPunct="1">
              <a:defRPr kumimoji="1" sz="3600">
                <a:solidFill>
                  <a:srgbClr val="212834"/>
                </a:solidFill>
                <a:latin typeface="+mj-lt"/>
                <a:ea typeface="+mj-ea"/>
                <a:cs typeface="+mj-cs"/>
                <a:sym typeface="Proxima Nova Light"/>
              </a:defRPr>
            </a:lvl6pPr>
            <a:lvl7pPr indent="1371600" defTabSz="825500" eaLnBrk="1" hangingPunct="1">
              <a:defRPr kumimoji="1" sz="3600">
                <a:solidFill>
                  <a:srgbClr val="212834"/>
                </a:solidFill>
                <a:latin typeface="+mj-lt"/>
                <a:ea typeface="+mj-ea"/>
                <a:cs typeface="+mj-cs"/>
                <a:sym typeface="Proxima Nova Light"/>
              </a:defRPr>
            </a:lvl7pPr>
            <a:lvl8pPr indent="1600200" defTabSz="825500" eaLnBrk="1" hangingPunct="1">
              <a:defRPr kumimoji="1" sz="3600">
                <a:solidFill>
                  <a:srgbClr val="212834"/>
                </a:solidFill>
                <a:latin typeface="+mj-lt"/>
                <a:ea typeface="+mj-ea"/>
                <a:cs typeface="+mj-cs"/>
                <a:sym typeface="Proxima Nova Light"/>
              </a:defRPr>
            </a:lvl8pPr>
            <a:lvl9pPr indent="1828800" defTabSz="825500" eaLnBrk="1" hangingPunct="1">
              <a:defRPr kumimoji="1" sz="3600">
                <a:solidFill>
                  <a:srgbClr val="212834"/>
                </a:solidFill>
                <a:latin typeface="+mj-lt"/>
                <a:ea typeface="+mj-ea"/>
                <a:cs typeface="+mj-cs"/>
                <a:sym typeface="Proxima Nova Light"/>
              </a:defRPr>
            </a:lvl9pPr>
          </a:lstStyle>
          <a:p>
            <a:pPr marL="0" marR="0" lvl="0" indent="0" algn="l" defTabSz="825500" eaLnBrk="1" fontAlgn="auto" latinLnBrk="0" hangingPunct="1">
              <a:lnSpc>
                <a:spcPts val="4000"/>
              </a:lnSpc>
              <a:spcBef>
                <a:spcPts val="0"/>
              </a:spcBef>
              <a:spcAft>
                <a:spcPts val="0"/>
              </a:spcAft>
              <a:buClrTx/>
              <a:buSzTx/>
              <a:buFontTx/>
              <a:buNone/>
              <a:tabLst/>
              <a:defRPr/>
            </a:pPr>
            <a:r>
              <a:rPr kumimoji="1" lang="de-DE" sz="3600" b="1" i="0" u="none" strike="noStrike" kern="0" cap="all" spc="300" normalizeH="0" baseline="0" noProof="0" dirty="0">
                <a:ln>
                  <a:noFill/>
                </a:ln>
                <a:solidFill>
                  <a:schemeClr val="tx1"/>
                </a:solidFill>
                <a:effectLst/>
                <a:uLnTx/>
                <a:uFillTx/>
                <a:latin typeface="Arial"/>
                <a:cs typeface="Arial"/>
                <a:sym typeface="Proxima Nova Light"/>
              </a:rPr>
              <a:t>NUTZER-ZENTRIERTER EINKAUF</a:t>
            </a:r>
          </a:p>
        </p:txBody>
      </p:sp>
      <p:pic>
        <p:nvPicPr>
          <p:cNvPr id="7" name="Picture 6" descr="User Centric Media Buying-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47001" y="6584456"/>
            <a:ext cx="7642327" cy="5700345"/>
          </a:xfrm>
          <a:prstGeom prst="rect">
            <a:avLst/>
          </a:prstGeom>
        </p:spPr>
      </p:pic>
      <p:cxnSp>
        <p:nvCxnSpPr>
          <p:cNvPr id="11" name="Straight Connector 10"/>
          <p:cNvCxnSpPr/>
          <p:nvPr/>
        </p:nvCxnSpPr>
        <p:spPr>
          <a:xfrm flipV="1">
            <a:off x="4389140" y="10668000"/>
            <a:ext cx="1609770" cy="3300"/>
          </a:xfrm>
          <a:prstGeom prst="line">
            <a:avLst/>
          </a:prstGeom>
          <a:ln w="38100" cmpd="sng">
            <a:solidFill>
              <a:schemeClr val="accent2"/>
            </a:solidFill>
            <a:prstDash val="dash"/>
          </a:ln>
        </p:spPr>
        <p:style>
          <a:lnRef idx="2">
            <a:schemeClr val="accent1"/>
          </a:lnRef>
          <a:fillRef idx="0">
            <a:schemeClr val="accent1"/>
          </a:fillRef>
          <a:effectRef idx="1">
            <a:schemeClr val="accent1"/>
          </a:effectRef>
          <a:fontRef idx="minor">
            <a:schemeClr val="tx1"/>
          </a:fontRef>
        </p:style>
      </p:cxnSp>
      <p:pic>
        <p:nvPicPr>
          <p:cNvPr id="18" name="Picture 17" descr="Content centric-0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9632" y="6080327"/>
            <a:ext cx="4623029" cy="5745023"/>
          </a:xfrm>
          <a:prstGeom prst="rect">
            <a:avLst/>
          </a:prstGeom>
        </p:spPr>
      </p:pic>
      <p:pic>
        <p:nvPicPr>
          <p:cNvPr id="20" name="Picture 19" descr="Single content publisher-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5039" y="6760307"/>
            <a:ext cx="4640881" cy="5767207"/>
          </a:xfrm>
          <a:prstGeom prst="rect">
            <a:avLst/>
          </a:prstGeom>
        </p:spPr>
      </p:pic>
    </p:spTree>
    <p:extLst>
      <p:ext uri="{BB962C8B-B14F-4D97-AF65-F5344CB8AC3E}">
        <p14:creationId xmlns:p14="http://schemas.microsoft.com/office/powerpoint/2010/main" val="426897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Das digitale Ökosystem</a:t>
            </a:r>
          </a:p>
        </p:txBody>
      </p:sp>
      <p:sp>
        <p:nvSpPr>
          <p:cNvPr id="3" name="Slide Number Placeholder 2"/>
          <p:cNvSpPr>
            <a:spLocks noGrp="1"/>
          </p:cNvSpPr>
          <p:nvPr>
            <p:ph type="sldNum" sz="quarter" idx="10"/>
          </p:nvPr>
        </p:nvSpPr>
        <p:spPr/>
        <p:txBody>
          <a:bodyPr/>
          <a:lstStyle/>
          <a:p>
            <a:fld id="{11480FAD-3E02-7943-9389-76D2F37DE0F0}" type="slidenum">
              <a:rPr lang="en-US" smtClean="0"/>
              <a:pPr/>
              <a:t>6</a:t>
            </a:fld>
            <a:endParaRPr lang="en-US" dirty="0"/>
          </a:p>
        </p:txBody>
      </p:sp>
      <p:sp>
        <p:nvSpPr>
          <p:cNvPr id="4" name="Text Placeholder 3"/>
          <p:cNvSpPr>
            <a:spLocks noGrp="1"/>
          </p:cNvSpPr>
          <p:nvPr>
            <p:ph type="body" sz="quarter" idx="11"/>
          </p:nvPr>
        </p:nvSpPr>
        <p:spPr>
          <a:xfrm>
            <a:off x="1138238" y="6281738"/>
            <a:ext cx="19261137" cy="2205732"/>
          </a:xfrm>
        </p:spPr>
        <p:txBody>
          <a:bodyPr/>
          <a:lstStyle/>
          <a:p>
            <a:r>
              <a:rPr lang="de-DE" dirty="0"/>
              <a:t>Wer macht was und wie ist es entstanden</a:t>
            </a:r>
          </a:p>
        </p:txBody>
      </p:sp>
    </p:spTree>
    <p:extLst>
      <p:ext uri="{BB962C8B-B14F-4D97-AF65-F5344CB8AC3E}">
        <p14:creationId xmlns:p14="http://schemas.microsoft.com/office/powerpoint/2010/main" val="8308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7</a:t>
            </a:fld>
            <a:endParaRPr lang="en-US" dirty="0"/>
          </a:p>
        </p:txBody>
      </p:sp>
      <p:sp>
        <p:nvSpPr>
          <p:cNvPr id="3" name="Title 2"/>
          <p:cNvSpPr>
            <a:spLocks noGrp="1"/>
          </p:cNvSpPr>
          <p:nvPr>
            <p:ph type="title"/>
          </p:nvPr>
        </p:nvSpPr>
        <p:spPr>
          <a:xfrm>
            <a:off x="1138238" y="1133475"/>
            <a:ext cx="21029613" cy="1102866"/>
          </a:xfrm>
        </p:spPr>
        <p:txBody>
          <a:bodyPr/>
          <a:lstStyle/>
          <a:p>
            <a:r>
              <a:rPr lang="en-US" dirty="0"/>
              <a:t>Das </a:t>
            </a:r>
            <a:r>
              <a:rPr lang="en-US" dirty="0" err="1"/>
              <a:t>digitale</a:t>
            </a:r>
            <a:r>
              <a:rPr lang="en-US" dirty="0"/>
              <a:t> Media-</a:t>
            </a:r>
            <a:r>
              <a:rPr lang="en-US" dirty="0" err="1"/>
              <a:t>Ökosystem</a:t>
            </a:r>
            <a:endParaRPr lang="en-US" dirty="0"/>
          </a:p>
        </p:txBody>
      </p:sp>
      <p:sp>
        <p:nvSpPr>
          <p:cNvPr id="7" name="Rounded Rectangle 6"/>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8" name="Rounded Rectangle 7"/>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sp>
        <p:nvSpPr>
          <p:cNvPr id="9" name="Rounded Rectangle 8"/>
          <p:cNvSpPr/>
          <p:nvPr/>
        </p:nvSpPr>
        <p:spPr>
          <a:xfrm>
            <a:off x="15414171"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DMP</a:t>
            </a:r>
          </a:p>
          <a:p>
            <a:pPr algn="ctr"/>
            <a:r>
              <a:rPr lang="de-DE" sz="2800" dirty="0">
                <a:latin typeface="Proxima Nova Alt Light" charset="0"/>
                <a:ea typeface="Proxima Nova Alt Light" charset="0"/>
                <a:cs typeface="Proxima Nova Alt Light" charset="0"/>
              </a:rPr>
              <a:t>Bieten ein Dashboard, das Datenströme kombiniert und die Einkaufsentscheidung unterstützt</a:t>
            </a:r>
            <a:endParaRPr lang="en-US" sz="2800" dirty="0">
              <a:latin typeface="Proxima Nova Alt Light" charset="0"/>
              <a:ea typeface="Proxima Nova Alt Light" charset="0"/>
              <a:cs typeface="Proxima Nova Alt Light" charset="0"/>
            </a:endParaRPr>
          </a:p>
        </p:txBody>
      </p:sp>
      <p:sp>
        <p:nvSpPr>
          <p:cNvPr id="10" name="Rounded Rectangle 9"/>
          <p:cNvSpPr/>
          <p:nvPr/>
        </p:nvSpPr>
        <p:spPr>
          <a:xfrm>
            <a:off x="3657600"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SSP</a:t>
            </a:r>
          </a:p>
          <a:p>
            <a:pPr algn="ctr"/>
            <a:r>
              <a:rPr lang="de-DE" sz="2800" dirty="0">
                <a:latin typeface="Proxima Nova Alt Light" charset="0"/>
                <a:ea typeface="Proxima Nova Alt Light" charset="0"/>
                <a:cs typeface="Proxima Nova Alt Light" charset="0"/>
              </a:rPr>
              <a:t>Bieten im Auftrag des Publishers Inventar auf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Ad </a:t>
            </a:r>
            <a:r>
              <a:rPr lang="de-DE" sz="2800" dirty="0" err="1">
                <a:latin typeface="Proxima Nova Alt Light" charset="0"/>
                <a:ea typeface="Proxima Nova Alt Light" charset="0"/>
                <a:cs typeface="Proxima Nova Alt Light" charset="0"/>
              </a:rPr>
              <a:t>Exchanges</a:t>
            </a:r>
            <a:r>
              <a:rPr lang="de-DE" sz="2800" dirty="0">
                <a:latin typeface="Proxima Nova Alt Light" charset="0"/>
                <a:ea typeface="Proxima Nova Alt Light" charset="0"/>
                <a:cs typeface="Proxima Nova Alt Light" charset="0"/>
              </a:rPr>
              <a:t> an</a:t>
            </a:r>
          </a:p>
        </p:txBody>
      </p:sp>
      <p:sp>
        <p:nvSpPr>
          <p:cNvPr id="12" name="Rounded Rectangle 11"/>
          <p:cNvSpPr/>
          <p:nvPr/>
        </p:nvSpPr>
        <p:spPr>
          <a:xfrm>
            <a:off x="9564914" y="4951552"/>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NETWORK</a:t>
            </a:r>
            <a:endParaRPr lang="en-US" sz="3200" b="1" dirty="0">
              <a:latin typeface="Proxima Nova Alt Semibold" charset="0"/>
              <a:ea typeface="Proxima Nova Alt Semibold" charset="0"/>
              <a:cs typeface="Proxima Nova Alt Semibold" charset="0"/>
            </a:endParaRPr>
          </a:p>
        </p:txBody>
      </p:sp>
      <p:sp>
        <p:nvSpPr>
          <p:cNvPr id="13" name="Rounded Rectangle 12"/>
          <p:cNvSpPr/>
          <p:nvPr/>
        </p:nvSpPr>
        <p:spPr>
          <a:xfrm>
            <a:off x="9564914" y="7778970"/>
            <a:ext cx="4746171" cy="2558890"/>
          </a:xfrm>
          <a:prstGeom prst="roundRect">
            <a:avLst>
              <a:gd name="adj" fmla="val 5833"/>
            </a:avLst>
          </a:prstGeom>
          <a:solidFill>
            <a:srgbClr val="26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a:latin typeface="Proxima Nova Alt Semibold" charset="0"/>
                <a:ea typeface="Proxima Nova Alt Semibold" charset="0"/>
                <a:cs typeface="Proxima Nova Alt Semibold" charset="0"/>
              </a:rPr>
              <a:t>AD EXCHANGE</a:t>
            </a:r>
            <a:endParaRPr lang="en-US" sz="3200" b="1" dirty="0">
              <a:latin typeface="Proxima Nova Alt Semibold" charset="0"/>
              <a:ea typeface="Proxima Nova Alt Semibold" charset="0"/>
              <a:cs typeface="Proxima Nova Alt Semibold" charset="0"/>
            </a:endParaRPr>
          </a:p>
        </p:txBody>
      </p:sp>
      <p:sp>
        <p:nvSpPr>
          <p:cNvPr id="14" name="Rounded Rectangle 13"/>
          <p:cNvSpPr/>
          <p:nvPr/>
        </p:nvSpPr>
        <p:spPr>
          <a:xfrm>
            <a:off x="15414171" y="9152982"/>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DSP</a:t>
            </a:r>
          </a:p>
          <a:p>
            <a:pPr algn="ctr"/>
            <a:r>
              <a:rPr lang="de-DE" sz="2800" dirty="0">
                <a:latin typeface="Proxima Nova Alt Light" charset="0"/>
                <a:ea typeface="Proxima Nova Alt Light" charset="0"/>
                <a:cs typeface="Proxima Nova Alt Light" charset="0"/>
              </a:rPr>
              <a:t>Gibt im Auftrag des </a:t>
            </a:r>
            <a:r>
              <a:rPr lang="de-DE" sz="2800" dirty="0" err="1">
                <a:latin typeface="Proxima Nova Alt Light" charset="0"/>
                <a:ea typeface="Proxima Nova Alt Light" charset="0"/>
                <a:cs typeface="Proxima Nova Alt Light" charset="0"/>
              </a:rPr>
              <a:t>Advertisers</a:t>
            </a:r>
            <a:r>
              <a:rPr lang="de-DE" sz="2800" dirty="0">
                <a:latin typeface="Proxima Nova Alt Light" charset="0"/>
                <a:ea typeface="Proxima Nova Alt Light" charset="0"/>
                <a:cs typeface="Proxima Nova Alt Light" charset="0"/>
              </a:rPr>
              <a:t> / der Agentur Gebote ab</a:t>
            </a:r>
          </a:p>
        </p:txBody>
      </p:sp>
      <p:pic>
        <p:nvPicPr>
          <p:cNvPr id="15" name="Picture 14"/>
          <p:cNvPicPr>
            <a:picLocks noChangeAspect="1"/>
          </p:cNvPicPr>
          <p:nvPr/>
        </p:nvPicPr>
        <p:blipFill>
          <a:blip r:embed="rId2"/>
          <a:stretch>
            <a:fillRect/>
          </a:stretch>
        </p:blipFill>
        <p:spPr>
          <a:xfrm>
            <a:off x="2182019" y="3868057"/>
            <a:ext cx="1037261" cy="6872515"/>
          </a:xfrm>
          <a:prstGeom prst="rect">
            <a:avLst/>
          </a:prstGeom>
        </p:spPr>
      </p:pic>
      <p:sp>
        <p:nvSpPr>
          <p:cNvPr id="16" name="Rounded Rectangle 15"/>
          <p:cNvSpPr/>
          <p:nvPr/>
        </p:nvSpPr>
        <p:spPr>
          <a:xfrm>
            <a:off x="3657600" y="6164196"/>
            <a:ext cx="4746171" cy="2558890"/>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AUDIENCE ANALYTICS</a:t>
            </a:r>
          </a:p>
          <a:p>
            <a:pPr algn="ctr"/>
            <a:r>
              <a:rPr lang="de-DE" sz="2800" dirty="0">
                <a:latin typeface="Proxima Nova Alt Light" charset="0"/>
                <a:ea typeface="Proxima Nova Alt Light" charset="0"/>
                <a:cs typeface="Proxima Nova Alt Light" charset="0"/>
              </a:rPr>
              <a:t>Unterstützen Publisher, ihre Nutzer zu verstehen</a:t>
            </a:r>
          </a:p>
        </p:txBody>
      </p:sp>
      <p:pic>
        <p:nvPicPr>
          <p:cNvPr id="17" name="Picture 16"/>
          <p:cNvPicPr>
            <a:picLocks noChangeAspect="1"/>
          </p:cNvPicPr>
          <p:nvPr/>
        </p:nvPicPr>
        <p:blipFill>
          <a:blip r:embed="rId3"/>
          <a:stretch>
            <a:fillRect/>
          </a:stretch>
        </p:blipFill>
        <p:spPr>
          <a:xfrm>
            <a:off x="5897335" y="5250748"/>
            <a:ext cx="266700" cy="698500"/>
          </a:xfrm>
          <a:prstGeom prst="rect">
            <a:avLst/>
          </a:prstGeom>
        </p:spPr>
      </p:pic>
      <p:pic>
        <p:nvPicPr>
          <p:cNvPr id="18" name="Picture 17"/>
          <p:cNvPicPr>
            <a:picLocks noChangeAspect="1"/>
          </p:cNvPicPr>
          <p:nvPr/>
        </p:nvPicPr>
        <p:blipFill>
          <a:blip r:embed="rId4"/>
          <a:stretch>
            <a:fillRect/>
          </a:stretch>
        </p:blipFill>
        <p:spPr>
          <a:xfrm>
            <a:off x="8388350" y="5014378"/>
            <a:ext cx="1143907" cy="694896"/>
          </a:xfrm>
          <a:prstGeom prst="rect">
            <a:avLst/>
          </a:prstGeom>
        </p:spPr>
      </p:pic>
      <p:pic>
        <p:nvPicPr>
          <p:cNvPr id="19" name="Picture 18"/>
          <p:cNvPicPr>
            <a:picLocks noChangeAspect="1"/>
          </p:cNvPicPr>
          <p:nvPr/>
        </p:nvPicPr>
        <p:blipFill>
          <a:blip r:embed="rId5"/>
          <a:stretch>
            <a:fillRect/>
          </a:stretch>
        </p:blipFill>
        <p:spPr>
          <a:xfrm>
            <a:off x="8770144" y="3360057"/>
            <a:ext cx="6281170" cy="508000"/>
          </a:xfrm>
          <a:prstGeom prst="rect">
            <a:avLst/>
          </a:prstGeom>
        </p:spPr>
      </p:pic>
      <p:pic>
        <p:nvPicPr>
          <p:cNvPr id="20" name="Picture 19"/>
          <p:cNvPicPr>
            <a:picLocks noChangeAspect="1"/>
          </p:cNvPicPr>
          <p:nvPr/>
        </p:nvPicPr>
        <p:blipFill>
          <a:blip r:embed="rId5"/>
          <a:stretch>
            <a:fillRect/>
          </a:stretch>
        </p:blipFill>
        <p:spPr>
          <a:xfrm rot="10800000">
            <a:off x="8770144" y="3988630"/>
            <a:ext cx="6281170" cy="508000"/>
          </a:xfrm>
          <a:prstGeom prst="rect">
            <a:avLst/>
          </a:prstGeom>
        </p:spPr>
      </p:pic>
      <p:pic>
        <p:nvPicPr>
          <p:cNvPr id="21" name="Picture 20"/>
          <p:cNvPicPr>
            <a:picLocks noChangeAspect="1"/>
          </p:cNvPicPr>
          <p:nvPr/>
        </p:nvPicPr>
        <p:blipFill>
          <a:blip r:embed="rId6"/>
          <a:stretch>
            <a:fillRect/>
          </a:stretch>
        </p:blipFill>
        <p:spPr>
          <a:xfrm>
            <a:off x="14468928" y="4895148"/>
            <a:ext cx="787400" cy="711200"/>
          </a:xfrm>
          <a:prstGeom prst="rect">
            <a:avLst/>
          </a:prstGeom>
        </p:spPr>
      </p:pic>
      <p:pic>
        <p:nvPicPr>
          <p:cNvPr id="22" name="Picture 21"/>
          <p:cNvPicPr>
            <a:picLocks noChangeAspect="1"/>
          </p:cNvPicPr>
          <p:nvPr/>
        </p:nvPicPr>
        <p:blipFill>
          <a:blip r:embed="rId7"/>
          <a:stretch>
            <a:fillRect/>
          </a:stretch>
        </p:blipFill>
        <p:spPr>
          <a:xfrm>
            <a:off x="14513378" y="7243742"/>
            <a:ext cx="698500" cy="266700"/>
          </a:xfrm>
          <a:prstGeom prst="rect">
            <a:avLst/>
          </a:prstGeom>
        </p:spPr>
      </p:pic>
      <p:pic>
        <p:nvPicPr>
          <p:cNvPr id="23" name="Picture 22"/>
          <p:cNvPicPr>
            <a:picLocks noChangeAspect="1"/>
          </p:cNvPicPr>
          <p:nvPr/>
        </p:nvPicPr>
        <p:blipFill>
          <a:blip r:embed="rId7"/>
          <a:stretch>
            <a:fillRect/>
          </a:stretch>
        </p:blipFill>
        <p:spPr>
          <a:xfrm>
            <a:off x="14513378" y="8052276"/>
            <a:ext cx="698500" cy="266700"/>
          </a:xfrm>
          <a:prstGeom prst="rect">
            <a:avLst/>
          </a:prstGeom>
        </p:spPr>
      </p:pic>
      <p:pic>
        <p:nvPicPr>
          <p:cNvPr id="24" name="Picture 23"/>
          <p:cNvPicPr>
            <a:picLocks noChangeAspect="1"/>
          </p:cNvPicPr>
          <p:nvPr/>
        </p:nvPicPr>
        <p:blipFill>
          <a:blip r:embed="rId8"/>
          <a:stretch>
            <a:fillRect/>
          </a:stretch>
        </p:blipFill>
        <p:spPr>
          <a:xfrm>
            <a:off x="12494078" y="10606388"/>
            <a:ext cx="2717800" cy="1028700"/>
          </a:xfrm>
          <a:prstGeom prst="rect">
            <a:avLst/>
          </a:prstGeom>
        </p:spPr>
      </p:pic>
      <p:pic>
        <p:nvPicPr>
          <p:cNvPr id="25" name="Picture 24"/>
          <p:cNvPicPr>
            <a:picLocks noChangeAspect="1"/>
          </p:cNvPicPr>
          <p:nvPr/>
        </p:nvPicPr>
        <p:blipFill>
          <a:blip r:embed="rId9"/>
          <a:stretch>
            <a:fillRect/>
          </a:stretch>
        </p:blipFill>
        <p:spPr>
          <a:xfrm>
            <a:off x="8606064" y="10606388"/>
            <a:ext cx="2717800" cy="1028700"/>
          </a:xfrm>
          <a:prstGeom prst="rect">
            <a:avLst/>
          </a:prstGeom>
        </p:spPr>
      </p:pic>
    </p:spTree>
    <p:extLst>
      <p:ext uri="{BB962C8B-B14F-4D97-AF65-F5344CB8AC3E}">
        <p14:creationId xmlns:p14="http://schemas.microsoft.com/office/powerpoint/2010/main" val="630927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80FAD-3E02-7943-9389-76D2F37DE0F0}" type="slidenum">
              <a:rPr lang="en-US" smtClean="0"/>
              <a:pPr/>
              <a:t>8</a:t>
            </a:fld>
            <a:endParaRPr lang="en-US" dirty="0"/>
          </a:p>
        </p:txBody>
      </p:sp>
      <p:sp>
        <p:nvSpPr>
          <p:cNvPr id="3" name="Title 2"/>
          <p:cNvSpPr>
            <a:spLocks noGrp="1"/>
          </p:cNvSpPr>
          <p:nvPr>
            <p:ph type="title"/>
          </p:nvPr>
        </p:nvSpPr>
        <p:spPr>
          <a:xfrm>
            <a:off x="1138238" y="1133475"/>
            <a:ext cx="21029613" cy="1102866"/>
          </a:xfrm>
        </p:spPr>
        <p:txBody>
          <a:bodyPr/>
          <a:lstStyle/>
          <a:p>
            <a:r>
              <a:rPr lang="en-US" dirty="0" err="1"/>
              <a:t>Direktvertrieb</a:t>
            </a:r>
            <a:r>
              <a:rPr lang="en-US" dirty="0"/>
              <a:t> Publisher - Advertiser</a:t>
            </a:r>
          </a:p>
        </p:txBody>
      </p:sp>
      <p:sp>
        <p:nvSpPr>
          <p:cNvPr id="6" name="Rounded Rectangle 5"/>
          <p:cNvSpPr/>
          <p:nvPr/>
        </p:nvSpPr>
        <p:spPr>
          <a:xfrm>
            <a:off x="3657600"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de-DE" sz="3200" b="1" dirty="0">
                <a:latin typeface="Proxima Nova Alt Semibold" charset="0"/>
                <a:ea typeface="Proxima Nova Alt Semibold" charset="0"/>
                <a:cs typeface="Proxima Nova Alt Semibold" charset="0"/>
              </a:rPr>
              <a:t>PUBLISHER</a:t>
            </a:r>
          </a:p>
          <a:p>
            <a:pPr algn="ctr"/>
            <a:r>
              <a:rPr lang="de-DE" sz="2800" dirty="0">
                <a:latin typeface="Proxima Nova Alt Light" charset="0"/>
                <a:ea typeface="Proxima Nova Alt Light" charset="0"/>
                <a:cs typeface="Proxima Nova Alt Light" charset="0"/>
              </a:rPr>
              <a:t>Haben Inventar </a:t>
            </a:r>
            <a:br>
              <a:rPr lang="de-DE" sz="2800" dirty="0">
                <a:latin typeface="Proxima Nova Alt Light" charset="0"/>
                <a:ea typeface="Proxima Nova Alt Light" charset="0"/>
                <a:cs typeface="Proxima Nova Alt Light" charset="0"/>
              </a:rPr>
            </a:br>
            <a:r>
              <a:rPr lang="de-DE" sz="2800" dirty="0">
                <a:latin typeface="Proxima Nova Alt Light" charset="0"/>
                <a:ea typeface="Proxima Nova Alt Light" charset="0"/>
                <a:cs typeface="Proxima Nova Alt Light" charset="0"/>
              </a:rPr>
              <a:t>zu verkaufen</a:t>
            </a:r>
          </a:p>
        </p:txBody>
      </p:sp>
      <p:sp>
        <p:nvSpPr>
          <p:cNvPr id="7" name="Rounded Rectangle 6"/>
          <p:cNvSpPr/>
          <p:nvPr/>
        </p:nvSpPr>
        <p:spPr>
          <a:xfrm>
            <a:off x="15414172" y="3175410"/>
            <a:ext cx="4746171" cy="1890076"/>
          </a:xfrm>
          <a:prstGeom prst="roundRect">
            <a:avLst>
              <a:gd name="adj" fmla="val 5833"/>
            </a:avLst>
          </a:prstGeom>
          <a:solidFill>
            <a:srgbClr val="F9AD17"/>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3200" b="1" dirty="0">
                <a:latin typeface="Proxima Nova Alt Semibold" charset="0"/>
                <a:ea typeface="Proxima Nova Alt Semibold" charset="0"/>
                <a:cs typeface="Proxima Nova Alt Semibold" charset="0"/>
              </a:rPr>
              <a:t>ADVERTISER /</a:t>
            </a:r>
          </a:p>
          <a:p>
            <a:pPr algn="ctr"/>
            <a:r>
              <a:rPr lang="en-US" sz="3200" b="1" dirty="0">
                <a:latin typeface="Proxima Nova Alt Semibold" charset="0"/>
                <a:ea typeface="Proxima Nova Alt Semibold" charset="0"/>
                <a:cs typeface="Proxima Nova Alt Semibold" charset="0"/>
              </a:rPr>
              <a:t>AGENTUREN</a:t>
            </a:r>
          </a:p>
          <a:p>
            <a:pPr algn="ctr"/>
            <a:r>
              <a:rPr lang="de-DE" sz="2800" dirty="0">
                <a:latin typeface="Proxima Nova Alt Light" charset="0"/>
                <a:ea typeface="Proxima Nova Alt Light" charset="0"/>
                <a:cs typeface="Proxima Nova Alt Light" charset="0"/>
              </a:rPr>
              <a:t>Suchen nach preis-attraktivem Inventar</a:t>
            </a:r>
          </a:p>
        </p:txBody>
      </p:sp>
      <p:pic>
        <p:nvPicPr>
          <p:cNvPr id="8" name="Picture 7"/>
          <p:cNvPicPr>
            <a:picLocks noChangeAspect="1"/>
          </p:cNvPicPr>
          <p:nvPr/>
        </p:nvPicPr>
        <p:blipFill>
          <a:blip r:embed="rId2"/>
          <a:stretch>
            <a:fillRect/>
          </a:stretch>
        </p:blipFill>
        <p:spPr>
          <a:xfrm>
            <a:off x="8770144" y="3360057"/>
            <a:ext cx="6281170" cy="508000"/>
          </a:xfrm>
          <a:prstGeom prst="rect">
            <a:avLst/>
          </a:prstGeom>
        </p:spPr>
      </p:pic>
      <p:pic>
        <p:nvPicPr>
          <p:cNvPr id="9" name="Picture 8"/>
          <p:cNvPicPr>
            <a:picLocks noChangeAspect="1"/>
          </p:cNvPicPr>
          <p:nvPr/>
        </p:nvPicPr>
        <p:blipFill>
          <a:blip r:embed="rId2"/>
          <a:stretch>
            <a:fillRect/>
          </a:stretch>
        </p:blipFill>
        <p:spPr>
          <a:xfrm rot="10800000">
            <a:off x="8770144" y="3988630"/>
            <a:ext cx="6281170" cy="508000"/>
          </a:xfrm>
          <a:prstGeom prst="rect">
            <a:avLst/>
          </a:prstGeom>
        </p:spPr>
      </p:pic>
    </p:spTree>
    <p:extLst>
      <p:ext uri="{BB962C8B-B14F-4D97-AF65-F5344CB8AC3E}">
        <p14:creationId xmlns:p14="http://schemas.microsoft.com/office/powerpoint/2010/main" val="1301959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http://www.extremnews.com/images/full-fad73e2db10a405ebc26092be34e1c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190" y="2354886"/>
            <a:ext cx="1742628" cy="18505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logolook.de/wp-content/uploads/wiwo-logo-a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01" y="5482488"/>
            <a:ext cx="4766755" cy="208220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vignette3.wikia.nocookie.net/how-i-met-your-mother/images/9/94/7847-logo-rtl-television-gmbh.jpg/revision/latest?cb=20111224122151&amp;path-prefix=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253" y="2508963"/>
            <a:ext cx="5243850" cy="15656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538" y="5231568"/>
            <a:ext cx="4603750" cy="258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upload.wikimedia.org/wikipedia/commons/thumb/7/72/Frankfurter_Allgemeine_logo.svg/280px-Frankfurter_Allgemeine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5802" y="2604928"/>
            <a:ext cx="6792248" cy="1431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11480FAD-3E02-7943-9389-76D2F37DE0F0}" type="slidenum">
              <a:rPr lang="en-US" smtClean="0"/>
              <a:pPr/>
              <a:t>9</a:t>
            </a:fld>
            <a:endParaRPr lang="en-US" dirty="0"/>
          </a:p>
        </p:txBody>
      </p:sp>
      <p:pic>
        <p:nvPicPr>
          <p:cNvPr id="8" name="Picture 7"/>
          <p:cNvPicPr>
            <a:picLocks noChangeAspect="1"/>
          </p:cNvPicPr>
          <p:nvPr/>
        </p:nvPicPr>
        <p:blipFill rotWithShape="1">
          <a:blip r:embed="rId7"/>
          <a:srcRect t="26671" b="26279"/>
          <a:stretch/>
        </p:blipFill>
        <p:spPr>
          <a:xfrm>
            <a:off x="1765224" y="8972549"/>
            <a:ext cx="5569908" cy="1377951"/>
          </a:xfrm>
          <a:prstGeom prst="rect">
            <a:avLst/>
          </a:prstGeom>
        </p:spPr>
      </p:pic>
      <p:pic>
        <p:nvPicPr>
          <p:cNvPr id="3083" name="Picture 11" descr="https://upload.wikimedia.org/wikipedia/bar/thumb/2/2e/Pro7-Logo.svg/2000px-Pro7-Logo.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11167" y="8639197"/>
            <a:ext cx="1605651" cy="160565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upload.wikimedia.org/wikipedia/commons/thumb/c/c9/Logo_Bunte.svg/2000px-Logo_Bunte.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4755" y="5637861"/>
            <a:ext cx="3534343" cy="150032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ildergebnis für Logo Autosc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2689" y="8739898"/>
            <a:ext cx="30384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7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Quantcast Color Palett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1249</Words>
  <Application>Microsoft Office PowerPoint</Application>
  <PresentationFormat>Custom</PresentationFormat>
  <Paragraphs>280</Paragraphs>
  <Slides>46</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Calibri Light</vt:lpstr>
      <vt:lpstr>Gill Sans</vt:lpstr>
      <vt:lpstr>Proxima Nova</vt:lpstr>
      <vt:lpstr>Proxima Nova Alt</vt:lpstr>
      <vt:lpstr>Proxima Nova Alt Light</vt:lpstr>
      <vt:lpstr>Proxima Nova Alt Semibold</vt:lpstr>
      <vt:lpstr>Proxima Nova Alt Thin</vt:lpstr>
      <vt:lpstr>Proxima Nova Light</vt:lpstr>
      <vt:lpstr>Proxima Nova Thin</vt:lpstr>
      <vt:lpstr>Rockwell</vt:lpstr>
      <vt:lpstr>Office Theme</vt:lpstr>
      <vt:lpstr>PowerPoint Presentation</vt:lpstr>
      <vt:lpstr>Unsere Agenda für heute</vt:lpstr>
      <vt:lpstr>Einleitung</vt:lpstr>
      <vt:lpstr>Traditionell: Umfeldbasiertes Targeting</vt:lpstr>
      <vt:lpstr>Digitale Werbung im Umbruch</vt:lpstr>
      <vt:lpstr>Das digitale Ökosystem</vt:lpstr>
      <vt:lpstr>Das digitale Media-Ökosystem</vt:lpstr>
      <vt:lpstr>Direktvertrieb Publisher - Advertiser</vt:lpstr>
      <vt:lpstr>PowerPoint Presentation</vt:lpstr>
      <vt:lpstr>Audience Analytics</vt:lpstr>
      <vt:lpstr>PowerPoint Presentation</vt:lpstr>
      <vt:lpstr>Ad Network</vt:lpstr>
      <vt:lpstr>PowerPoint Presentation</vt:lpstr>
      <vt:lpstr>Ad Exchange</vt:lpstr>
      <vt:lpstr>Ad Exchange</vt:lpstr>
      <vt:lpstr>PowerPoint Presentation</vt:lpstr>
      <vt:lpstr>Und was ist ein Private Marketplace (PMP)?</vt:lpstr>
      <vt:lpstr>PowerPoint Presentation</vt:lpstr>
      <vt:lpstr>Demand Side Platform (DSP)</vt:lpstr>
      <vt:lpstr>PowerPoint Presentation</vt:lpstr>
      <vt:lpstr>Demand Side Platform (DSP)</vt:lpstr>
      <vt:lpstr>Data Management Platform (DMP)</vt:lpstr>
      <vt:lpstr>PowerPoint Presentation</vt:lpstr>
      <vt:lpstr>Nicht alle Daten sind gleich(wertig)</vt:lpstr>
      <vt:lpstr>PowerPoint Presentation</vt:lpstr>
      <vt:lpstr>Das digitale Media-Ökosystem</vt:lpstr>
      <vt:lpstr>PowerPoint Presentation</vt:lpstr>
      <vt:lpstr>Attribution</vt:lpstr>
      <vt:lpstr>Was ist Attribution?</vt:lpstr>
      <vt:lpstr>Konrads Geschichte</vt:lpstr>
      <vt:lpstr>m</vt:lpstr>
      <vt:lpstr>PowerPoint Presentation</vt:lpstr>
      <vt:lpstr>Gängige View-basierte Attributionsmodelle</vt:lpstr>
      <vt:lpstr>Die Customer Journey hat viele Kontaktpunkte</vt:lpstr>
      <vt:lpstr>Brand Safety</vt:lpstr>
      <vt:lpstr>Bei Einzelbuchungen, Umfeld bekannt</vt:lpstr>
      <vt:lpstr>Ad Exchanges bieten verschiedene Umfelder</vt:lpstr>
      <vt:lpstr>Brand Safety Anbieter</vt:lpstr>
      <vt:lpstr>Werbeausspielung blockieren</vt:lpstr>
      <vt:lpstr>Viewability</vt:lpstr>
      <vt:lpstr>PowerPoint Presentation</vt:lpstr>
      <vt:lpstr>Was ist Viewability?</vt:lpstr>
      <vt:lpstr>Was bedeutet das konkret?</vt:lpstr>
      <vt:lpstr>Status Quo zum Thema Viewability</vt:lpstr>
      <vt:lpstr>Fragen? </vt:lpstr>
      <vt:lpstr>Danke für das Interesse!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Kornobis</cp:lastModifiedBy>
  <cp:revision>305</cp:revision>
  <cp:lastPrinted>2016-05-23T07:19:18Z</cp:lastPrinted>
  <dcterms:created xsi:type="dcterms:W3CDTF">2015-11-21T09:33:22Z</dcterms:created>
  <dcterms:modified xsi:type="dcterms:W3CDTF">2017-03-09T15:44:22Z</dcterms:modified>
</cp:coreProperties>
</file>