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567" r:id="rId6"/>
    <p:sldId id="572" r:id="rId7"/>
    <p:sldId id="573" r:id="rId8"/>
    <p:sldId id="566" r:id="rId9"/>
    <p:sldId id="574" r:id="rId10"/>
    <p:sldId id="407" r:id="rId11"/>
  </p:sldIdLst>
  <p:sldSz cx="12192000" cy="6858000"/>
  <p:notesSz cx="7010400" cy="92964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 Oedi" initials="MO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0"/>
    <a:srgbClr val="BDE8F0"/>
    <a:srgbClr val="77DE8B"/>
    <a:srgbClr val="7BE38E"/>
    <a:srgbClr val="C7FED2"/>
    <a:srgbClr val="8CFF9E"/>
    <a:srgbClr val="FEFF7F"/>
    <a:srgbClr val="A6FF8A"/>
    <a:srgbClr val="F9E581"/>
    <a:srgbClr val="C4D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6" autoAdjust="0"/>
    <p:restoredTop sz="97192" autoAdjust="0"/>
  </p:normalViewPr>
  <p:slideViewPr>
    <p:cSldViewPr snapToGrid="0" snapToObjects="1" showGuides="1">
      <p:cViewPr varScale="1">
        <p:scale>
          <a:sx n="60" d="100"/>
          <a:sy n="60" d="100"/>
        </p:scale>
        <p:origin x="125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2250" y="-11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93" cy="465500"/>
          </a:xfrm>
          <a:prstGeom prst="rect">
            <a:avLst/>
          </a:prstGeom>
        </p:spPr>
        <p:txBody>
          <a:bodyPr vert="horz" lIns="98828" tIns="49414" rIns="98828" bIns="4941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1170" y="0"/>
            <a:ext cx="3037493" cy="465500"/>
          </a:xfrm>
          <a:prstGeom prst="rect">
            <a:avLst/>
          </a:prstGeom>
        </p:spPr>
        <p:txBody>
          <a:bodyPr vert="horz" lIns="98828" tIns="49414" rIns="98828" bIns="49414" rtlCol="0"/>
          <a:lstStyle>
            <a:lvl1pPr algn="r">
              <a:defRPr sz="1300"/>
            </a:lvl1pPr>
          </a:lstStyle>
          <a:p>
            <a:fld id="{0007FB80-3596-A549-96AA-8B2B66B63B8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29202"/>
            <a:ext cx="3037493" cy="465500"/>
          </a:xfrm>
          <a:prstGeom prst="rect">
            <a:avLst/>
          </a:prstGeom>
        </p:spPr>
        <p:txBody>
          <a:bodyPr vert="horz" lIns="98828" tIns="49414" rIns="98828" bIns="4941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1170" y="8829202"/>
            <a:ext cx="3037493" cy="465500"/>
          </a:xfrm>
          <a:prstGeom prst="rect">
            <a:avLst/>
          </a:prstGeom>
        </p:spPr>
        <p:txBody>
          <a:bodyPr vert="horz" lIns="98828" tIns="49414" rIns="98828" bIns="49414" rtlCol="0" anchor="b"/>
          <a:lstStyle>
            <a:lvl1pPr algn="r">
              <a:defRPr sz="1300"/>
            </a:lvl1pPr>
          </a:lstStyle>
          <a:p>
            <a:fld id="{4B8D3705-8B33-5649-94D7-6B2D1A02A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549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88131" tIns="44064" rIns="88131" bIns="4406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88131" tIns="44064" rIns="88131" bIns="44064" rtlCol="0"/>
          <a:lstStyle>
            <a:lvl1pPr algn="r">
              <a:defRPr sz="1200"/>
            </a:lvl1pPr>
          </a:lstStyle>
          <a:p>
            <a:fld id="{FA75A6CE-42F9-4E01-AD14-17456ACECB09}" type="datetimeFigureOut">
              <a:rPr lang="de-DE" smtClean="0"/>
              <a:pPr/>
              <a:t>13.03.2017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700088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1" tIns="44064" rIns="88131" bIns="44064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88131" tIns="44064" rIns="88131" bIns="44064" rtlCol="0">
            <a:normAutofit/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88131" tIns="44064" rIns="88131" bIns="4406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88131" tIns="44064" rIns="88131" bIns="44064" rtlCol="0" anchor="b"/>
          <a:lstStyle>
            <a:lvl1pPr algn="r">
              <a:defRPr sz="1200"/>
            </a:lvl1pPr>
          </a:lstStyle>
          <a:p>
            <a:fld id="{0B1C575A-FA3C-4170-BDE2-E20A3839939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619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277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12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123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47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7" y="162000"/>
            <a:ext cx="11420882" cy="831600"/>
          </a:xfrm>
        </p:spPr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45902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384"/>
              </a:spcBef>
              <a:defRPr sz="12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55600" indent="-177800">
              <a:spcBef>
                <a:spcPts val="384"/>
              </a:spcBef>
              <a:buFont typeface="Wingdings" panose="05000000000000000000" pitchFamily="2" charset="2"/>
              <a:buChar char="§"/>
              <a:defRPr sz="12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449263" indent="-177800">
              <a:spcBef>
                <a:spcPts val="384"/>
              </a:spcBef>
              <a:defRPr sz="12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41338" indent="-185738">
              <a:spcBef>
                <a:spcPts val="384"/>
              </a:spcBef>
              <a:defRPr sz="12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627063" indent="-177800">
              <a:spcBef>
                <a:spcPts val="384"/>
              </a:spcBef>
              <a:defRPr sz="12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45902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384"/>
              </a:spcBef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55600" indent="-177800">
              <a:spcBef>
                <a:spcPts val="384"/>
              </a:spcBef>
              <a:buFont typeface="Wingdings" panose="05000000000000000000" pitchFamily="2" charset="2"/>
              <a:buChar char="§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449263" indent="-177800">
              <a:spcBef>
                <a:spcPts val="384"/>
              </a:spcBef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41338" indent="-185738">
              <a:spcBef>
                <a:spcPts val="384"/>
              </a:spcBef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627063" indent="-177800">
              <a:spcBef>
                <a:spcPts val="384"/>
              </a:spcBef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45902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384"/>
              </a:spcBef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55600" indent="-177800">
              <a:spcBef>
                <a:spcPts val="384"/>
              </a:spcBef>
              <a:buFont typeface="Wingdings" panose="05000000000000000000" pitchFamily="2" charset="2"/>
              <a:buChar char="§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449263" indent="-177800">
              <a:spcBef>
                <a:spcPts val="384"/>
              </a:spcBef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41338" indent="-185738">
              <a:spcBef>
                <a:spcPts val="384"/>
              </a:spcBef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627063" indent="-177800">
              <a:spcBef>
                <a:spcPts val="384"/>
              </a:spcBef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45902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384"/>
              </a:spcBef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55600" indent="-177800">
              <a:spcBef>
                <a:spcPts val="384"/>
              </a:spcBef>
              <a:buFont typeface="Wingdings" panose="05000000000000000000" pitchFamily="2" charset="2"/>
              <a:buChar char="§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449263" indent="-177800">
              <a:spcBef>
                <a:spcPts val="384"/>
              </a:spcBef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41338" indent="-185738">
              <a:spcBef>
                <a:spcPts val="384"/>
              </a:spcBef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627063" indent="-177800">
              <a:spcBef>
                <a:spcPts val="384"/>
              </a:spcBef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179B5900-DFA2-2F4D-8DB2-88B637D7C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22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2707" y="162000"/>
            <a:ext cx="11068062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de-DE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5978769" y="6674400"/>
            <a:ext cx="234462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3E389-1311-4796-9190-1F74A8EADEA2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endParaRPr lang="de-DE" sz="900" b="0" i="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997525"/>
            <a:ext cx="12192000" cy="0"/>
          </a:xfrm>
          <a:prstGeom prst="line">
            <a:avLst/>
          </a:prstGeom>
          <a:ln w="2540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 4" descr="Logo_300dpi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904" y="98803"/>
            <a:ext cx="1980000" cy="8258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4" r:id="rId3"/>
    <p:sldLayoutId id="2147483655" r:id="rId4"/>
    <p:sldLayoutId id="2147483659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de-DE" sz="2400" b="0" i="0" kern="1200" noProof="0" dirty="0">
          <a:solidFill>
            <a:schemeClr val="tx1">
              <a:lumMod val="75000"/>
              <a:lumOff val="25000"/>
            </a:schemeClr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chemeClr val="accent5">
            <a:lumMod val="5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chemeClr val="accent5">
            <a:lumMod val="50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ts val="384"/>
        </a:spcBef>
        <a:buClr>
          <a:schemeClr val="accent5">
            <a:lumMod val="50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ts val="384"/>
        </a:spcBef>
        <a:buClr>
          <a:schemeClr val="accent5">
            <a:lumMod val="50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microsoft.com/office/2007/relationships/hdphoto" Target="../media/hdphoto1.wdp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microsoft.com/office/2007/relationships/hdphoto" Target="../media/hdphoto1.wdp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4.tiff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tiff"/><Relationship Id="rId11" Type="http://schemas.openxmlformats.org/officeDocument/2006/relationships/image" Target="../media/image7.png"/><Relationship Id="rId5" Type="http://schemas.openxmlformats.org/officeDocument/2006/relationships/image" Target="../media/image5.tiff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6.tiff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4.tiff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tiff"/><Relationship Id="rId11" Type="http://schemas.openxmlformats.org/officeDocument/2006/relationships/image" Target="../media/image17.png"/><Relationship Id="rId5" Type="http://schemas.openxmlformats.org/officeDocument/2006/relationships/image" Target="../media/image5.tiff"/><Relationship Id="rId10" Type="http://schemas.openxmlformats.org/officeDocument/2006/relationships/image" Target="../media/image16.png"/><Relationship Id="rId4" Type="http://schemas.openxmlformats.org/officeDocument/2006/relationships/image" Target="../media/image6.tif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5.xml"/><Relationship Id="rId7" Type="http://schemas.openxmlformats.org/officeDocument/2006/relationships/hyperlink" Target="mailto:juergen.galler@1plusx.com" TargetMode="Externa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849" y="837281"/>
            <a:ext cx="5822151" cy="51607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/>
          <p:cNvSpPr/>
          <p:nvPr/>
        </p:nvSpPr>
        <p:spPr>
          <a:xfrm>
            <a:off x="0" y="1"/>
            <a:ext cx="12192000" cy="1304533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6345780"/>
            <a:ext cx="9906000" cy="515495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7246" y="2434740"/>
            <a:ext cx="7400925" cy="175351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7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 algn="ctr"/>
            <a:r>
              <a:rPr lang="en-US" sz="3600" dirty="0">
                <a:solidFill>
                  <a:srgbClr val="000090"/>
                </a:solidFill>
                <a:latin typeface="Calibri Light" charset="0"/>
                <a:ea typeface="Calibri Light" charset="0"/>
                <a:cs typeface="Calibri Light" charset="0"/>
              </a:rPr>
              <a:t>From Data to Prediction</a:t>
            </a:r>
          </a:p>
          <a:p>
            <a:pPr lvl="0" algn="ctr"/>
            <a:r>
              <a:rPr lang="en-US" sz="3600" dirty="0">
                <a:solidFill>
                  <a:srgbClr val="000090"/>
                </a:solidFill>
                <a:latin typeface="Calibri Light" charset="0"/>
                <a:ea typeface="Calibri Light" charset="0"/>
                <a:cs typeface="Calibri Light" charset="0"/>
              </a:rPr>
              <a:t>The Power of Artificial Intelligence for Sales &amp; Marketing</a:t>
            </a:r>
          </a:p>
        </p:txBody>
      </p:sp>
      <p:sp>
        <p:nvSpPr>
          <p:cNvPr id="10" name="jpmDa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11936" y="4507228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6575" rIns="36575" bIns="36575" anchor="t">
            <a:noAutofit/>
          </a:bodyPr>
          <a:lstStyle/>
          <a:p>
            <a:pPr eaLnBrk="0" hangingPunct="0">
              <a:lnSpc>
                <a:spcPts val="1500"/>
              </a:lnSpc>
            </a:pPr>
            <a:r>
              <a:rPr lang="en-US" sz="1200" dirty="0">
                <a:solidFill>
                  <a:srgbClr val="000090"/>
                </a:solidFill>
                <a:latin typeface="Calibri Light" charset="0"/>
                <a:ea typeface="Calibri Light" charset="0"/>
                <a:cs typeface="Calibri Light" charset="0"/>
              </a:rPr>
              <a:t>Dr. Jürgen </a:t>
            </a:r>
            <a:r>
              <a:rPr lang="en-US" sz="1200" dirty="0" err="1">
                <a:solidFill>
                  <a:srgbClr val="000090"/>
                </a:solidFill>
                <a:latin typeface="Calibri Light" charset="0"/>
                <a:ea typeface="Calibri Light" charset="0"/>
                <a:cs typeface="Calibri Light" charset="0"/>
              </a:rPr>
              <a:t>Galler</a:t>
            </a:r>
            <a:r>
              <a:rPr lang="en-US" sz="1200" dirty="0">
                <a:solidFill>
                  <a:srgbClr val="000090"/>
                </a:solidFill>
                <a:latin typeface="Calibri Light" charset="0"/>
                <a:ea typeface="Calibri Light" charset="0"/>
                <a:cs typeface="Calibri Light" charset="0"/>
              </a:rPr>
              <a:t>, CEO and Co-Founder 1plusX AG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793" y="837281"/>
            <a:ext cx="3720317" cy="155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7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Chevron 7"/>
          <p:cNvSpPr/>
          <p:nvPr/>
        </p:nvSpPr>
        <p:spPr>
          <a:xfrm>
            <a:off x="2440111" y="1324535"/>
            <a:ext cx="4022333" cy="5244353"/>
          </a:xfrm>
          <a:prstGeom prst="chevron">
            <a:avLst>
              <a:gd name="adj" fmla="val 23563"/>
            </a:avLst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0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518" y="2500558"/>
            <a:ext cx="512980" cy="512980"/>
          </a:xfrm>
          <a:prstGeom prst="rect">
            <a:avLst/>
          </a:prstGeom>
        </p:spPr>
      </p:pic>
      <p:sp>
        <p:nvSpPr>
          <p:cNvPr id="5" name="Arrow: Pentagon 4"/>
          <p:cNvSpPr/>
          <p:nvPr/>
        </p:nvSpPr>
        <p:spPr>
          <a:xfrm>
            <a:off x="359709" y="1324535"/>
            <a:ext cx="2887756" cy="5244353"/>
          </a:xfrm>
          <a:prstGeom prst="homePlate">
            <a:avLst>
              <a:gd name="adj" fmla="val 33353"/>
            </a:avLst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A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7" y="29920"/>
            <a:ext cx="11068062" cy="831600"/>
          </a:xfrm>
        </p:spPr>
        <p:txBody>
          <a:bodyPr/>
          <a:lstStyle/>
          <a:p>
            <a:r>
              <a:rPr lang="en-AU" dirty="0"/>
              <a:t>Todays standard approach to audience building for ad targeting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783" y="1525712"/>
            <a:ext cx="1244251" cy="427979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Campaign: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247" y="3740842"/>
            <a:ext cx="2068580" cy="165908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r>
              <a:rPr lang="en-A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Selected Audience:</a:t>
            </a:r>
          </a:p>
          <a:p>
            <a:endParaRPr lang="en-A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Female</a:t>
            </a:r>
          </a:p>
          <a:p>
            <a:endParaRPr lang="en-A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Food interest</a:t>
            </a:r>
          </a:p>
          <a:p>
            <a:endParaRPr lang="en-A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247" y="5241787"/>
            <a:ext cx="1962397" cy="920422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r>
              <a:rPr lang="en-A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Selected Channel:</a:t>
            </a:r>
          </a:p>
          <a:p>
            <a:endParaRPr lang="en-A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 server 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3000" y="1525712"/>
            <a:ext cx="2222029" cy="920422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A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Inputs to DMP:</a:t>
            </a:r>
          </a:p>
          <a:p>
            <a:r>
              <a:rPr lang="en-A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List of females from external provider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516381" y="2532883"/>
            <a:ext cx="529222" cy="617085"/>
            <a:chOff x="3516381" y="2532883"/>
            <a:chExt cx="529222" cy="617085"/>
          </a:xfrm>
        </p:grpSpPr>
        <p:pic>
          <p:nvPicPr>
            <p:cNvPr id="21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6381" y="2532883"/>
              <a:ext cx="529222" cy="529222"/>
            </a:xfrm>
            <a:prstGeom prst="rect">
              <a:avLst/>
            </a:prstGeom>
          </p:spPr>
        </p:pic>
        <p:sp>
          <p:nvSpPr>
            <p:cNvPr id="13" name="Rechteck 137"/>
            <p:cNvSpPr/>
            <p:nvPr/>
          </p:nvSpPr>
          <p:spPr>
            <a:xfrm>
              <a:off x="3543986" y="2857580"/>
              <a:ext cx="439544" cy="292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AU" sz="1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462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631" y="3208740"/>
            <a:ext cx="550628" cy="550628"/>
          </a:xfrm>
          <a:prstGeom prst="rect">
            <a:avLst/>
          </a:prstGeom>
        </p:spPr>
      </p:pic>
      <p:sp>
        <p:nvSpPr>
          <p:cNvPr id="19" name="Rechteck 137"/>
          <p:cNvSpPr/>
          <p:nvPr/>
        </p:nvSpPr>
        <p:spPr>
          <a:xfrm>
            <a:off x="4760526" y="2776118"/>
            <a:ext cx="439544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123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426901" y="2776482"/>
            <a:ext cx="567738" cy="628129"/>
            <a:chOff x="5426901" y="2776482"/>
            <a:chExt cx="567738" cy="62812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4011" y="2776482"/>
              <a:ext cx="550628" cy="550628"/>
            </a:xfrm>
            <a:prstGeom prst="rect">
              <a:avLst/>
            </a:prstGeom>
          </p:spPr>
        </p:pic>
        <p:sp>
          <p:nvSpPr>
            <p:cNvPr id="22" name="Rechteck 158"/>
            <p:cNvSpPr/>
            <p:nvPr/>
          </p:nvSpPr>
          <p:spPr>
            <a:xfrm>
              <a:off x="5426901" y="3081450"/>
              <a:ext cx="501093" cy="323161"/>
            </a:xfrm>
            <a:prstGeom prst="rect">
              <a:avLst/>
            </a:prstGeom>
            <a:noFill/>
          </p:spPr>
          <p:txBody>
            <a:bodyPr wrap="none" lIns="121917" tIns="60958" rIns="121917" bIns="60958">
              <a:spAutoFit/>
            </a:bodyPr>
            <a:lstStyle/>
            <a:p>
              <a:r>
                <a:rPr lang="en-AU" sz="1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967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47414" y="3254520"/>
            <a:ext cx="529222" cy="600716"/>
            <a:chOff x="9684631" y="2479528"/>
            <a:chExt cx="529222" cy="600716"/>
          </a:xfrm>
        </p:grpSpPr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4631" y="2479528"/>
              <a:ext cx="529222" cy="529222"/>
            </a:xfrm>
            <a:prstGeom prst="rect">
              <a:avLst/>
            </a:prstGeom>
          </p:spPr>
        </p:pic>
        <p:sp>
          <p:nvSpPr>
            <p:cNvPr id="25" name="Rechteck 158"/>
            <p:cNvSpPr/>
            <p:nvPr/>
          </p:nvSpPr>
          <p:spPr>
            <a:xfrm>
              <a:off x="9695127" y="2757083"/>
              <a:ext cx="501093" cy="323161"/>
            </a:xfrm>
            <a:prstGeom prst="rect">
              <a:avLst/>
            </a:prstGeom>
            <a:noFill/>
          </p:spPr>
          <p:txBody>
            <a:bodyPr wrap="none" lIns="121917" tIns="60958" rIns="121917" bIns="60958">
              <a:spAutoFit/>
            </a:bodyPr>
            <a:lstStyle/>
            <a:p>
              <a:r>
                <a:rPr lang="en-AU" sz="1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138</a:t>
              </a:r>
            </a:p>
          </p:txBody>
        </p:sp>
      </p:grpSp>
      <p:sp>
        <p:nvSpPr>
          <p:cNvPr id="28" name="Rechteck 137"/>
          <p:cNvSpPr/>
          <p:nvPr/>
        </p:nvSpPr>
        <p:spPr>
          <a:xfrm>
            <a:off x="4823626" y="3550873"/>
            <a:ext cx="439544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624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41677" y="3893377"/>
            <a:ext cx="2539553" cy="67420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A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List of users who visited abc.com/food &gt;5 times</a:t>
            </a:r>
          </a:p>
        </p:txBody>
      </p:sp>
      <p:pic>
        <p:nvPicPr>
          <p:cNvPr id="51" name="Bild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7626" y="4506358"/>
            <a:ext cx="382635" cy="392154"/>
          </a:xfrm>
          <a:prstGeom prst="rect">
            <a:avLst/>
          </a:prstGeom>
        </p:spPr>
      </p:pic>
      <p:pic>
        <p:nvPicPr>
          <p:cNvPr id="54" name="Bild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5649" y="4506358"/>
            <a:ext cx="382635" cy="392154"/>
          </a:xfrm>
          <a:prstGeom prst="rect">
            <a:avLst/>
          </a:prstGeom>
        </p:spPr>
      </p:pic>
      <p:pic>
        <p:nvPicPr>
          <p:cNvPr id="55" name="Bild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3672" y="4506358"/>
            <a:ext cx="382635" cy="392154"/>
          </a:xfrm>
          <a:prstGeom prst="rect">
            <a:avLst/>
          </a:prstGeom>
        </p:spPr>
      </p:pic>
      <p:pic>
        <p:nvPicPr>
          <p:cNvPr id="56" name="Bild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1695" y="4506358"/>
            <a:ext cx="382635" cy="392154"/>
          </a:xfrm>
          <a:prstGeom prst="rect">
            <a:avLst/>
          </a:prstGeom>
        </p:spPr>
      </p:pic>
      <p:pic>
        <p:nvPicPr>
          <p:cNvPr id="57" name="Bild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720" y="4506358"/>
            <a:ext cx="382635" cy="39215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3200476" y="4853473"/>
            <a:ext cx="420307" cy="35103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254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706811" y="4853473"/>
            <a:ext cx="420308" cy="35103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624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98184" y="4853473"/>
            <a:ext cx="420308" cy="35103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450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690148" y="4853473"/>
            <a:ext cx="420308" cy="35103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552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02539" y="4853473"/>
            <a:ext cx="420308" cy="35103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329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953895" y="5198343"/>
            <a:ext cx="2539553" cy="67420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A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List of users identified on the ad server</a:t>
            </a:r>
          </a:p>
        </p:txBody>
      </p:sp>
      <p:pic>
        <p:nvPicPr>
          <p:cNvPr id="64" name="Bild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9844" y="5811324"/>
            <a:ext cx="382635" cy="392154"/>
          </a:xfrm>
          <a:prstGeom prst="rect">
            <a:avLst/>
          </a:prstGeom>
        </p:spPr>
      </p:pic>
      <p:pic>
        <p:nvPicPr>
          <p:cNvPr id="65" name="Bild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7232" y="5811324"/>
            <a:ext cx="382635" cy="392154"/>
          </a:xfrm>
          <a:prstGeom prst="rect">
            <a:avLst/>
          </a:prstGeom>
        </p:spPr>
      </p:pic>
      <p:pic>
        <p:nvPicPr>
          <p:cNvPr id="66" name="Bild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4620" y="5811324"/>
            <a:ext cx="382635" cy="392154"/>
          </a:xfrm>
          <a:prstGeom prst="rect">
            <a:avLst/>
          </a:prstGeom>
        </p:spPr>
      </p:pic>
      <p:pic>
        <p:nvPicPr>
          <p:cNvPr id="67" name="Bild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2008" y="5811324"/>
            <a:ext cx="382635" cy="392154"/>
          </a:xfrm>
          <a:prstGeom prst="rect">
            <a:avLst/>
          </a:prstGeom>
        </p:spPr>
      </p:pic>
      <p:pic>
        <p:nvPicPr>
          <p:cNvPr id="68" name="Bild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396" y="5811324"/>
            <a:ext cx="382635" cy="392154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712693" y="6158439"/>
            <a:ext cx="420308" cy="35103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131743" y="6158439"/>
            <a:ext cx="420308" cy="35103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223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550793" y="6158439"/>
            <a:ext cx="420308" cy="35103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329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69843" y="6158439"/>
            <a:ext cx="420308" cy="35103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462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388893" y="6158439"/>
            <a:ext cx="420308" cy="35103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552</a:t>
            </a:r>
          </a:p>
        </p:txBody>
      </p:sp>
      <p:pic>
        <p:nvPicPr>
          <p:cNvPr id="74" name="Bild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784" y="5811324"/>
            <a:ext cx="382635" cy="392154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807943" y="6158439"/>
            <a:ext cx="420308" cy="35103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749</a:t>
            </a:r>
          </a:p>
        </p:txBody>
      </p:sp>
      <p:pic>
        <p:nvPicPr>
          <p:cNvPr id="76" name="Bild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4172" y="5811324"/>
            <a:ext cx="382635" cy="392154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5226991" y="6158439"/>
            <a:ext cx="420308" cy="35103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967</a:t>
            </a:r>
          </a:p>
        </p:txBody>
      </p:sp>
      <p:sp>
        <p:nvSpPr>
          <p:cNvPr id="78" name="Arrow: Chevron 77"/>
          <p:cNvSpPr/>
          <p:nvPr/>
        </p:nvSpPr>
        <p:spPr>
          <a:xfrm>
            <a:off x="5719325" y="1324535"/>
            <a:ext cx="2502776" cy="5244353"/>
          </a:xfrm>
          <a:prstGeom prst="chevron">
            <a:avLst>
              <a:gd name="adj" fmla="val 37235"/>
            </a:avLst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149506" y="1433244"/>
            <a:ext cx="2222029" cy="42797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A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Output</a:t>
            </a:r>
            <a:endParaRPr lang="en-A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: Rounded Corners 86"/>
          <p:cNvSpPr/>
          <p:nvPr/>
        </p:nvSpPr>
        <p:spPr>
          <a:xfrm>
            <a:off x="8781729" y="1739701"/>
            <a:ext cx="2766424" cy="4422508"/>
          </a:xfrm>
          <a:prstGeom prst="roundRect">
            <a:avLst/>
          </a:prstGeom>
          <a:solidFill>
            <a:srgbClr val="002060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934304" y="1953691"/>
            <a:ext cx="2507876" cy="3628855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Issues</a:t>
            </a:r>
          </a:p>
          <a:p>
            <a:endParaRPr lang="en-A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Huge loss of reach as DMP combines independent sources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en-A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Many valuable data sources ignored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en-A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Minimal control over quality of inputs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en-A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Corrections need to be made manually</a:t>
            </a:r>
            <a:endParaRPr lang="en-A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7" y="1881850"/>
            <a:ext cx="2156578" cy="161435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936721" y="3550873"/>
            <a:ext cx="532393" cy="597749"/>
            <a:chOff x="6936721" y="3550873"/>
            <a:chExt cx="532393" cy="597749"/>
          </a:xfrm>
        </p:grpSpPr>
        <p:pic>
          <p:nvPicPr>
            <p:cNvPr id="80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6134" y="3550873"/>
              <a:ext cx="512980" cy="512980"/>
            </a:xfrm>
            <a:prstGeom prst="rect">
              <a:avLst/>
            </a:prstGeom>
          </p:spPr>
        </p:pic>
        <p:sp>
          <p:nvSpPr>
            <p:cNvPr id="86" name="Rechteck 137"/>
            <p:cNvSpPr/>
            <p:nvPr/>
          </p:nvSpPr>
          <p:spPr>
            <a:xfrm>
              <a:off x="6936721" y="3856234"/>
              <a:ext cx="439544" cy="292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AU" sz="1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552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172402" y="2955645"/>
            <a:ext cx="532393" cy="597749"/>
            <a:chOff x="6936721" y="3550873"/>
            <a:chExt cx="532393" cy="597749"/>
          </a:xfrm>
        </p:grpSpPr>
        <p:pic>
          <p:nvPicPr>
            <p:cNvPr id="82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6134" y="3550873"/>
              <a:ext cx="512980" cy="512980"/>
            </a:xfrm>
            <a:prstGeom prst="rect">
              <a:avLst/>
            </a:prstGeom>
          </p:spPr>
        </p:pic>
        <p:sp>
          <p:nvSpPr>
            <p:cNvPr id="89" name="Rechteck 137"/>
            <p:cNvSpPr/>
            <p:nvPr/>
          </p:nvSpPr>
          <p:spPr>
            <a:xfrm>
              <a:off x="6936721" y="3856234"/>
              <a:ext cx="439544" cy="292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AU" sz="1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552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23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Chevron 7"/>
          <p:cNvSpPr/>
          <p:nvPr/>
        </p:nvSpPr>
        <p:spPr>
          <a:xfrm>
            <a:off x="2440111" y="1324535"/>
            <a:ext cx="4022333" cy="5244353"/>
          </a:xfrm>
          <a:prstGeom prst="chevron">
            <a:avLst>
              <a:gd name="adj" fmla="val 23563"/>
            </a:avLst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0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518" y="2500558"/>
            <a:ext cx="512980" cy="512980"/>
          </a:xfrm>
          <a:prstGeom prst="rect">
            <a:avLst/>
          </a:prstGeom>
        </p:spPr>
      </p:pic>
      <p:sp>
        <p:nvSpPr>
          <p:cNvPr id="5" name="Arrow: Pentagon 4"/>
          <p:cNvSpPr/>
          <p:nvPr/>
        </p:nvSpPr>
        <p:spPr>
          <a:xfrm>
            <a:off x="359709" y="1324535"/>
            <a:ext cx="2887756" cy="5244353"/>
          </a:xfrm>
          <a:prstGeom prst="homePlate">
            <a:avLst>
              <a:gd name="adj" fmla="val 33353"/>
            </a:avLst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A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7" y="29920"/>
            <a:ext cx="11068062" cy="831600"/>
          </a:xfrm>
        </p:spPr>
        <p:txBody>
          <a:bodyPr/>
          <a:lstStyle/>
          <a:p>
            <a:r>
              <a:rPr lang="en-AU" dirty="0"/>
              <a:t>Todays standard approach to audience building for ad targeting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783" y="1525712"/>
            <a:ext cx="1244251" cy="427979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Campaign: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247" y="3740842"/>
            <a:ext cx="2068580" cy="165908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r>
              <a:rPr lang="en-A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Selected Audience:</a:t>
            </a:r>
          </a:p>
          <a:p>
            <a:endParaRPr lang="en-A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Female</a:t>
            </a:r>
          </a:p>
          <a:p>
            <a:endParaRPr lang="en-A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Food interest</a:t>
            </a:r>
          </a:p>
          <a:p>
            <a:endParaRPr lang="en-A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247" y="5241787"/>
            <a:ext cx="1962397" cy="920422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r>
              <a:rPr lang="en-A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Selected Channel:</a:t>
            </a:r>
          </a:p>
          <a:p>
            <a:endParaRPr lang="en-A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 server 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3000" y="1525712"/>
            <a:ext cx="2222029" cy="920422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A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Inputs to DMP:</a:t>
            </a:r>
          </a:p>
          <a:p>
            <a:r>
              <a:rPr lang="en-A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List of females from external provider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516381" y="2532883"/>
            <a:ext cx="529222" cy="617085"/>
            <a:chOff x="3516381" y="2532883"/>
            <a:chExt cx="529222" cy="617085"/>
          </a:xfrm>
        </p:grpSpPr>
        <p:pic>
          <p:nvPicPr>
            <p:cNvPr id="21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6381" y="2532883"/>
              <a:ext cx="529222" cy="529222"/>
            </a:xfrm>
            <a:prstGeom prst="rect">
              <a:avLst/>
            </a:prstGeom>
          </p:spPr>
        </p:pic>
        <p:sp>
          <p:nvSpPr>
            <p:cNvPr id="13" name="Rechteck 137"/>
            <p:cNvSpPr/>
            <p:nvPr/>
          </p:nvSpPr>
          <p:spPr>
            <a:xfrm>
              <a:off x="3543986" y="2857580"/>
              <a:ext cx="439544" cy="292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AU" sz="1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462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631" y="3208740"/>
            <a:ext cx="550628" cy="550628"/>
          </a:xfrm>
          <a:prstGeom prst="rect">
            <a:avLst/>
          </a:prstGeom>
        </p:spPr>
      </p:pic>
      <p:sp>
        <p:nvSpPr>
          <p:cNvPr id="19" name="Rechteck 137"/>
          <p:cNvSpPr/>
          <p:nvPr/>
        </p:nvSpPr>
        <p:spPr>
          <a:xfrm>
            <a:off x="4760526" y="2776118"/>
            <a:ext cx="439544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123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426901" y="2776482"/>
            <a:ext cx="567738" cy="628129"/>
            <a:chOff x="5426901" y="2776482"/>
            <a:chExt cx="567738" cy="62812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4011" y="2776482"/>
              <a:ext cx="550628" cy="550628"/>
            </a:xfrm>
            <a:prstGeom prst="rect">
              <a:avLst/>
            </a:prstGeom>
          </p:spPr>
        </p:pic>
        <p:sp>
          <p:nvSpPr>
            <p:cNvPr id="22" name="Rechteck 158"/>
            <p:cNvSpPr/>
            <p:nvPr/>
          </p:nvSpPr>
          <p:spPr>
            <a:xfrm>
              <a:off x="5426901" y="3081450"/>
              <a:ext cx="501093" cy="323161"/>
            </a:xfrm>
            <a:prstGeom prst="rect">
              <a:avLst/>
            </a:prstGeom>
            <a:noFill/>
          </p:spPr>
          <p:txBody>
            <a:bodyPr wrap="none" lIns="121917" tIns="60958" rIns="121917" bIns="60958">
              <a:spAutoFit/>
            </a:bodyPr>
            <a:lstStyle/>
            <a:p>
              <a:r>
                <a:rPr lang="en-AU" sz="1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967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47414" y="3254520"/>
            <a:ext cx="529222" cy="600716"/>
            <a:chOff x="9684631" y="2479528"/>
            <a:chExt cx="529222" cy="600716"/>
          </a:xfrm>
        </p:grpSpPr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4631" y="2479528"/>
              <a:ext cx="529222" cy="529222"/>
            </a:xfrm>
            <a:prstGeom prst="rect">
              <a:avLst/>
            </a:prstGeom>
          </p:spPr>
        </p:pic>
        <p:sp>
          <p:nvSpPr>
            <p:cNvPr id="25" name="Rechteck 158"/>
            <p:cNvSpPr/>
            <p:nvPr/>
          </p:nvSpPr>
          <p:spPr>
            <a:xfrm>
              <a:off x="9695127" y="2757083"/>
              <a:ext cx="501093" cy="323161"/>
            </a:xfrm>
            <a:prstGeom prst="rect">
              <a:avLst/>
            </a:prstGeom>
            <a:noFill/>
          </p:spPr>
          <p:txBody>
            <a:bodyPr wrap="none" lIns="121917" tIns="60958" rIns="121917" bIns="60958">
              <a:spAutoFit/>
            </a:bodyPr>
            <a:lstStyle/>
            <a:p>
              <a:r>
                <a:rPr lang="en-AU" sz="1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138</a:t>
              </a:r>
            </a:p>
          </p:txBody>
        </p:sp>
      </p:grpSp>
      <p:sp>
        <p:nvSpPr>
          <p:cNvPr id="28" name="Rechteck 137"/>
          <p:cNvSpPr/>
          <p:nvPr/>
        </p:nvSpPr>
        <p:spPr>
          <a:xfrm>
            <a:off x="4823626" y="3550873"/>
            <a:ext cx="439544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624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41677" y="3893377"/>
            <a:ext cx="2539553" cy="67420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A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List of users who visited abc.com/food &gt;5 times</a:t>
            </a:r>
          </a:p>
        </p:txBody>
      </p:sp>
      <p:pic>
        <p:nvPicPr>
          <p:cNvPr id="51" name="Bild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7626" y="4506358"/>
            <a:ext cx="382635" cy="392154"/>
          </a:xfrm>
          <a:prstGeom prst="rect">
            <a:avLst/>
          </a:prstGeom>
        </p:spPr>
      </p:pic>
      <p:pic>
        <p:nvPicPr>
          <p:cNvPr id="54" name="Bild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5649" y="4506358"/>
            <a:ext cx="382635" cy="392154"/>
          </a:xfrm>
          <a:prstGeom prst="rect">
            <a:avLst/>
          </a:prstGeom>
        </p:spPr>
      </p:pic>
      <p:pic>
        <p:nvPicPr>
          <p:cNvPr id="55" name="Bild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3672" y="4506358"/>
            <a:ext cx="382635" cy="392154"/>
          </a:xfrm>
          <a:prstGeom prst="rect">
            <a:avLst/>
          </a:prstGeom>
        </p:spPr>
      </p:pic>
      <p:pic>
        <p:nvPicPr>
          <p:cNvPr id="56" name="Bild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1695" y="4506358"/>
            <a:ext cx="382635" cy="392154"/>
          </a:xfrm>
          <a:prstGeom prst="rect">
            <a:avLst/>
          </a:prstGeom>
        </p:spPr>
      </p:pic>
      <p:pic>
        <p:nvPicPr>
          <p:cNvPr id="57" name="Bild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720" y="4506358"/>
            <a:ext cx="382635" cy="39215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3200476" y="4853473"/>
            <a:ext cx="420307" cy="35103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254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706811" y="4853473"/>
            <a:ext cx="420308" cy="35103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624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98184" y="4853473"/>
            <a:ext cx="420308" cy="35103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450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690148" y="4853473"/>
            <a:ext cx="420308" cy="35103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552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02539" y="4853473"/>
            <a:ext cx="420308" cy="35103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329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953895" y="5198343"/>
            <a:ext cx="2539553" cy="67420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A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List of users identified on the ad server</a:t>
            </a:r>
          </a:p>
        </p:txBody>
      </p:sp>
      <p:pic>
        <p:nvPicPr>
          <p:cNvPr id="64" name="Bild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9844" y="5811324"/>
            <a:ext cx="382635" cy="392154"/>
          </a:xfrm>
          <a:prstGeom prst="rect">
            <a:avLst/>
          </a:prstGeom>
        </p:spPr>
      </p:pic>
      <p:pic>
        <p:nvPicPr>
          <p:cNvPr id="65" name="Bild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7232" y="5811324"/>
            <a:ext cx="382635" cy="392154"/>
          </a:xfrm>
          <a:prstGeom prst="rect">
            <a:avLst/>
          </a:prstGeom>
        </p:spPr>
      </p:pic>
      <p:pic>
        <p:nvPicPr>
          <p:cNvPr id="66" name="Bild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4620" y="5811324"/>
            <a:ext cx="382635" cy="392154"/>
          </a:xfrm>
          <a:prstGeom prst="rect">
            <a:avLst/>
          </a:prstGeom>
        </p:spPr>
      </p:pic>
      <p:pic>
        <p:nvPicPr>
          <p:cNvPr id="67" name="Bild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2008" y="5811324"/>
            <a:ext cx="382635" cy="392154"/>
          </a:xfrm>
          <a:prstGeom prst="rect">
            <a:avLst/>
          </a:prstGeom>
        </p:spPr>
      </p:pic>
      <p:pic>
        <p:nvPicPr>
          <p:cNvPr id="68" name="Bild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396" y="5811324"/>
            <a:ext cx="382635" cy="392154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712693" y="6158439"/>
            <a:ext cx="420308" cy="35103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131743" y="6158439"/>
            <a:ext cx="420308" cy="35103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223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550793" y="6158439"/>
            <a:ext cx="420308" cy="35103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329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69843" y="6158439"/>
            <a:ext cx="420308" cy="35103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462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388893" y="6158439"/>
            <a:ext cx="420308" cy="35103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552</a:t>
            </a:r>
          </a:p>
        </p:txBody>
      </p:sp>
      <p:pic>
        <p:nvPicPr>
          <p:cNvPr id="74" name="Bild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784" y="5811324"/>
            <a:ext cx="382635" cy="392154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807943" y="6158439"/>
            <a:ext cx="420308" cy="35103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749</a:t>
            </a:r>
          </a:p>
        </p:txBody>
      </p:sp>
      <p:pic>
        <p:nvPicPr>
          <p:cNvPr id="76" name="Bild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4172" y="5811324"/>
            <a:ext cx="382635" cy="392154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5226991" y="6158439"/>
            <a:ext cx="420308" cy="35103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A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967</a:t>
            </a:r>
          </a:p>
        </p:txBody>
      </p:sp>
      <p:sp>
        <p:nvSpPr>
          <p:cNvPr id="78" name="Arrow: Chevron 77"/>
          <p:cNvSpPr/>
          <p:nvPr/>
        </p:nvSpPr>
        <p:spPr>
          <a:xfrm>
            <a:off x="5719325" y="1324535"/>
            <a:ext cx="2502776" cy="5244353"/>
          </a:xfrm>
          <a:prstGeom prst="chevron">
            <a:avLst>
              <a:gd name="adj" fmla="val 37235"/>
            </a:avLst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149506" y="1433244"/>
            <a:ext cx="2222029" cy="42797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A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Output</a:t>
            </a:r>
            <a:endParaRPr lang="en-A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: Rounded Corners 86"/>
          <p:cNvSpPr/>
          <p:nvPr/>
        </p:nvSpPr>
        <p:spPr>
          <a:xfrm>
            <a:off x="8781729" y="1739701"/>
            <a:ext cx="2766424" cy="4422508"/>
          </a:xfrm>
          <a:prstGeom prst="roundRect">
            <a:avLst/>
          </a:prstGeom>
          <a:solidFill>
            <a:srgbClr val="002060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934304" y="1953691"/>
            <a:ext cx="2507876" cy="3628855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Issues</a:t>
            </a:r>
          </a:p>
          <a:p>
            <a:endParaRPr lang="en-A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Huge loss of reach as DMP combines independent sources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en-A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Many valuable data sources ignored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en-A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Minimal control over quality of inputs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en-A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Corrections need to be made manually</a:t>
            </a:r>
            <a:endParaRPr lang="en-A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7" y="1881850"/>
            <a:ext cx="2156578" cy="161435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936721" y="3550873"/>
            <a:ext cx="532393" cy="597749"/>
            <a:chOff x="6936721" y="3550873"/>
            <a:chExt cx="532393" cy="597749"/>
          </a:xfrm>
        </p:grpSpPr>
        <p:pic>
          <p:nvPicPr>
            <p:cNvPr id="80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6134" y="3550873"/>
              <a:ext cx="512980" cy="512980"/>
            </a:xfrm>
            <a:prstGeom prst="rect">
              <a:avLst/>
            </a:prstGeom>
          </p:spPr>
        </p:pic>
        <p:sp>
          <p:nvSpPr>
            <p:cNvPr id="86" name="Rechteck 137"/>
            <p:cNvSpPr/>
            <p:nvPr/>
          </p:nvSpPr>
          <p:spPr>
            <a:xfrm>
              <a:off x="6936721" y="3856234"/>
              <a:ext cx="439544" cy="292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AU" sz="1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552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172402" y="2955645"/>
            <a:ext cx="532393" cy="597749"/>
            <a:chOff x="6936721" y="3550873"/>
            <a:chExt cx="532393" cy="597749"/>
          </a:xfrm>
        </p:grpSpPr>
        <p:pic>
          <p:nvPicPr>
            <p:cNvPr id="82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6134" y="3550873"/>
              <a:ext cx="512980" cy="512980"/>
            </a:xfrm>
            <a:prstGeom prst="rect">
              <a:avLst/>
            </a:prstGeom>
          </p:spPr>
        </p:pic>
        <p:sp>
          <p:nvSpPr>
            <p:cNvPr id="89" name="Rechteck 137"/>
            <p:cNvSpPr/>
            <p:nvPr/>
          </p:nvSpPr>
          <p:spPr>
            <a:xfrm>
              <a:off x="6936721" y="3856234"/>
              <a:ext cx="439544" cy="292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AU" sz="1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552</a:t>
              </a:r>
            </a:p>
          </p:txBody>
        </p:sp>
      </p:grpSp>
      <p:sp>
        <p:nvSpPr>
          <p:cNvPr id="4" name="Rechteck 3"/>
          <p:cNvSpPr/>
          <p:nvPr/>
        </p:nvSpPr>
        <p:spPr>
          <a:xfrm>
            <a:off x="274717" y="1160564"/>
            <a:ext cx="11735272" cy="5507202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de-DE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hteck 82"/>
          <p:cNvSpPr/>
          <p:nvPr/>
        </p:nvSpPr>
        <p:spPr>
          <a:xfrm rot="19726039">
            <a:off x="3003202" y="3055963"/>
            <a:ext cx="6538463" cy="1281127"/>
          </a:xfrm>
          <a:prstGeom prst="rect">
            <a:avLst/>
          </a:prstGeom>
          <a:solidFill>
            <a:schemeClr val="accent6">
              <a:lumMod val="60000"/>
              <a:lumOff val="40000"/>
              <a:alpha val="68000"/>
            </a:schemeClr>
          </a:solidFill>
          <a:ln w="95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de-DE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Innovation </a:t>
            </a:r>
            <a:r>
              <a:rPr lang="de-DE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required</a:t>
            </a:r>
            <a:r>
              <a:rPr lang="de-DE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194969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>
            <a:spLocks noGrp="1"/>
          </p:cNvSpPr>
          <p:nvPr>
            <p:ph type="title"/>
          </p:nvPr>
        </p:nvSpPr>
        <p:spPr>
          <a:xfrm>
            <a:off x="562707" y="-560"/>
            <a:ext cx="11068062" cy="831600"/>
          </a:xfrm>
        </p:spPr>
        <p:txBody>
          <a:bodyPr/>
          <a:lstStyle/>
          <a:p>
            <a:r>
              <a:rPr lang="en-US" dirty="0"/>
              <a:t>Our approach</a:t>
            </a:r>
          </a:p>
        </p:txBody>
      </p:sp>
      <p:grpSp>
        <p:nvGrpSpPr>
          <p:cNvPr id="28" name="Gruppierung 27"/>
          <p:cNvGrpSpPr/>
          <p:nvPr/>
        </p:nvGrpSpPr>
        <p:grpSpPr>
          <a:xfrm>
            <a:off x="3977829" y="1698687"/>
            <a:ext cx="3646689" cy="4383375"/>
            <a:chOff x="3977829" y="1698687"/>
            <a:chExt cx="3646689" cy="4383375"/>
          </a:xfrm>
        </p:grpSpPr>
        <p:sp>
          <p:nvSpPr>
            <p:cNvPr id="108" name="Oval 107"/>
            <p:cNvSpPr/>
            <p:nvPr/>
          </p:nvSpPr>
          <p:spPr>
            <a:xfrm>
              <a:off x="4476806" y="2542227"/>
              <a:ext cx="1114709" cy="11088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539B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7" name="Legende mit Linie (2) 116"/>
            <p:cNvSpPr/>
            <p:nvPr/>
          </p:nvSpPr>
          <p:spPr>
            <a:xfrm>
              <a:off x="5849793" y="2110171"/>
              <a:ext cx="1605776" cy="80320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53589"/>
                <a:gd name="adj6" fmla="val -50350"/>
              </a:avLst>
            </a:prstGeom>
            <a:solidFill>
              <a:srgbClr val="FFFFFF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539B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116" name="Bild 1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6542" y="2163999"/>
              <a:ext cx="695551" cy="695551"/>
            </a:xfrm>
            <a:prstGeom prst="rect">
              <a:avLst/>
            </a:prstGeom>
          </p:spPr>
        </p:pic>
        <p:sp>
          <p:nvSpPr>
            <p:cNvPr id="118" name="Rechteck 117"/>
            <p:cNvSpPr/>
            <p:nvPr/>
          </p:nvSpPr>
          <p:spPr>
            <a:xfrm>
              <a:off x="6167827" y="2128175"/>
              <a:ext cx="145669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41294" lvl="1" indent="-239178">
                <a:lnSpc>
                  <a:spcPct val="50000"/>
                </a:lnSpc>
                <a:spcBef>
                  <a:spcPts val="533"/>
                </a:spcBef>
                <a:spcAft>
                  <a:spcPts val="267"/>
                </a:spcAft>
                <a:buClr>
                  <a:srgbClr val="11AAFF"/>
                </a:buClr>
                <a:buFont typeface="TheSans Swisscom" charset="0"/>
                <a:buChar char="&gt;"/>
              </a:pPr>
              <a:r>
                <a:rPr lang="en-GB" sz="1100" dirty="0">
                  <a:solidFill>
                    <a:srgbClr val="00539B"/>
                  </a:solidFill>
                  <a:latin typeface="Calibri" charset="0"/>
                  <a:ea typeface="Calibri" charset="0"/>
                  <a:cs typeface="Calibri" charset="0"/>
                </a:rPr>
                <a:t>Gender &amp; Age</a:t>
              </a:r>
            </a:p>
            <a:p>
              <a:pPr marL="241294" lvl="1" indent="-239178">
                <a:lnSpc>
                  <a:spcPct val="50000"/>
                </a:lnSpc>
                <a:spcBef>
                  <a:spcPts val="533"/>
                </a:spcBef>
                <a:spcAft>
                  <a:spcPts val="267"/>
                </a:spcAft>
                <a:buClr>
                  <a:srgbClr val="11AAFF"/>
                </a:buClr>
                <a:buFont typeface="TheSans Swisscom" charset="0"/>
                <a:buChar char="&gt;"/>
              </a:pPr>
              <a:r>
                <a:rPr lang="en-GB" sz="1100" dirty="0">
                  <a:solidFill>
                    <a:srgbClr val="00539B"/>
                  </a:solidFill>
                  <a:latin typeface="Calibri" charset="0"/>
                  <a:ea typeface="Calibri" charset="0"/>
                  <a:cs typeface="Calibri" charset="0"/>
                </a:rPr>
                <a:t>Education</a:t>
              </a:r>
            </a:p>
            <a:p>
              <a:pPr marL="241294" lvl="1" indent="-239178">
                <a:lnSpc>
                  <a:spcPct val="50000"/>
                </a:lnSpc>
                <a:spcBef>
                  <a:spcPts val="533"/>
                </a:spcBef>
                <a:spcAft>
                  <a:spcPts val="267"/>
                </a:spcAft>
                <a:buClr>
                  <a:srgbClr val="11AAFF"/>
                </a:buClr>
                <a:buFont typeface="TheSans Swisscom" charset="0"/>
                <a:buChar char="&gt;"/>
              </a:pPr>
              <a:r>
                <a:rPr lang="en-GB" sz="1100" dirty="0">
                  <a:solidFill>
                    <a:srgbClr val="00539B"/>
                  </a:solidFill>
                  <a:latin typeface="Calibri" charset="0"/>
                  <a:ea typeface="Calibri" charset="0"/>
                  <a:cs typeface="Calibri" charset="0"/>
                </a:rPr>
                <a:t>Interest</a:t>
              </a:r>
            </a:p>
            <a:p>
              <a:pPr marL="241294" lvl="1" indent="-239178">
                <a:lnSpc>
                  <a:spcPct val="50000"/>
                </a:lnSpc>
                <a:spcBef>
                  <a:spcPts val="533"/>
                </a:spcBef>
                <a:spcAft>
                  <a:spcPts val="267"/>
                </a:spcAft>
                <a:buClr>
                  <a:srgbClr val="11AAFF"/>
                </a:buClr>
                <a:buFont typeface="TheSans Swisscom" charset="0"/>
                <a:buChar char="&gt;"/>
              </a:pPr>
              <a:r>
                <a:rPr lang="en-GB" sz="1100" dirty="0">
                  <a:solidFill>
                    <a:srgbClr val="00539B"/>
                  </a:solidFill>
                  <a:latin typeface="Calibri" charset="0"/>
                  <a:ea typeface="Calibri" charset="0"/>
                  <a:cs typeface="Calibri" charset="0"/>
                </a:rPr>
                <a:t>...</a:t>
              </a:r>
            </a:p>
          </p:txBody>
        </p:sp>
        <p:sp>
          <p:nvSpPr>
            <p:cNvPr id="174" name="Rechteck 173"/>
            <p:cNvSpPr/>
            <p:nvPr/>
          </p:nvSpPr>
          <p:spPr>
            <a:xfrm>
              <a:off x="5774190" y="1773809"/>
              <a:ext cx="1689944" cy="338550"/>
            </a:xfrm>
            <a:prstGeom prst="rect">
              <a:avLst/>
            </a:prstGeom>
          </p:spPr>
          <p:txBody>
            <a:bodyPr wrap="none" lIns="121917" tIns="60958" rIns="121917" bIns="60958">
              <a:spAutoFit/>
            </a:bodyPr>
            <a:lstStyle/>
            <a:p>
              <a:r>
                <a:rPr lang="en-AU" sz="1400" b="1" dirty="0">
                  <a:solidFill>
                    <a:srgbClr val="00539B"/>
                  </a:solidFill>
                  <a:latin typeface="Calibri" charset="0"/>
                  <a:ea typeface="Calibri" charset="0"/>
                  <a:cs typeface="Calibri" charset="0"/>
                </a:rPr>
                <a:t>Digital USER profile</a:t>
              </a:r>
            </a:p>
          </p:txBody>
        </p:sp>
        <p:sp>
          <p:nvSpPr>
            <p:cNvPr id="176" name="Triangle 175"/>
            <p:cNvSpPr/>
            <p:nvPr/>
          </p:nvSpPr>
          <p:spPr>
            <a:xfrm rot="5400000">
              <a:off x="1995905" y="3680611"/>
              <a:ext cx="4383375" cy="419528"/>
            </a:xfrm>
            <a:prstGeom prst="triangle">
              <a:avLst/>
            </a:prstGeom>
            <a:solidFill>
              <a:srgbClr val="C9DAE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0332" y="2694482"/>
              <a:ext cx="751160" cy="751160"/>
            </a:xfrm>
            <a:prstGeom prst="rect">
              <a:avLst/>
            </a:prstGeom>
          </p:spPr>
        </p:pic>
      </p:grpSp>
      <p:grpSp>
        <p:nvGrpSpPr>
          <p:cNvPr id="30" name="Gruppierung 29"/>
          <p:cNvGrpSpPr/>
          <p:nvPr/>
        </p:nvGrpSpPr>
        <p:grpSpPr>
          <a:xfrm>
            <a:off x="7969392" y="1111799"/>
            <a:ext cx="4222805" cy="2663732"/>
            <a:chOff x="7969392" y="1111799"/>
            <a:chExt cx="4222805" cy="2663732"/>
          </a:xfrm>
        </p:grpSpPr>
        <p:sp>
          <p:nvSpPr>
            <p:cNvPr id="128" name="Triangle 175"/>
            <p:cNvSpPr/>
            <p:nvPr/>
          </p:nvSpPr>
          <p:spPr>
            <a:xfrm rot="5400000">
              <a:off x="7148944" y="2440533"/>
              <a:ext cx="2060424" cy="419528"/>
            </a:xfrm>
            <a:prstGeom prst="triangle">
              <a:avLst/>
            </a:prstGeom>
            <a:solidFill>
              <a:srgbClr val="C9DAE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6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00194" y="2761193"/>
              <a:ext cx="529222" cy="529222"/>
            </a:xfrm>
            <a:prstGeom prst="rect">
              <a:avLst/>
            </a:prstGeom>
          </p:spPr>
        </p:pic>
        <p:pic>
          <p:nvPicPr>
            <p:cNvPr id="140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097" y="3180783"/>
              <a:ext cx="528142" cy="528142"/>
            </a:xfrm>
            <a:prstGeom prst="rect">
              <a:avLst/>
            </a:prstGeom>
          </p:spPr>
        </p:pic>
        <p:pic>
          <p:nvPicPr>
            <p:cNvPr id="141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8614" y="1777296"/>
              <a:ext cx="529222" cy="529222"/>
            </a:xfrm>
            <a:prstGeom prst="rect">
              <a:avLst/>
            </a:prstGeom>
          </p:spPr>
        </p:pic>
        <p:sp>
          <p:nvSpPr>
            <p:cNvPr id="142" name="Rechteck 158"/>
            <p:cNvSpPr/>
            <p:nvPr/>
          </p:nvSpPr>
          <p:spPr>
            <a:xfrm>
              <a:off x="9449727" y="3438138"/>
              <a:ext cx="501093" cy="323161"/>
            </a:xfrm>
            <a:prstGeom prst="rect">
              <a:avLst/>
            </a:prstGeom>
            <a:noFill/>
          </p:spPr>
          <p:txBody>
            <a:bodyPr wrap="none" lIns="121917" tIns="60958" rIns="121917" bIns="60958">
              <a:spAutoFit/>
            </a:bodyPr>
            <a:lstStyle/>
            <a:p>
              <a:r>
                <a:rPr lang="en-AU" sz="1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223</a:t>
              </a:r>
            </a:p>
          </p:txBody>
        </p:sp>
        <p:sp>
          <p:nvSpPr>
            <p:cNvPr id="143" name="Rechteck 137"/>
            <p:cNvSpPr/>
            <p:nvPr/>
          </p:nvSpPr>
          <p:spPr>
            <a:xfrm>
              <a:off x="11245982" y="3062835"/>
              <a:ext cx="439544" cy="292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AU" sz="1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749</a:t>
              </a:r>
            </a:p>
          </p:txBody>
        </p:sp>
        <p:sp>
          <p:nvSpPr>
            <p:cNvPr id="151" name="Rechteck 137"/>
            <p:cNvSpPr/>
            <p:nvPr/>
          </p:nvSpPr>
          <p:spPr>
            <a:xfrm>
              <a:off x="10306248" y="2075819"/>
              <a:ext cx="439544" cy="292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AU" sz="1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329</a:t>
              </a:r>
            </a:p>
          </p:txBody>
        </p:sp>
        <p:sp>
          <p:nvSpPr>
            <p:cNvPr id="153" name="Rectangle 2"/>
            <p:cNvSpPr/>
            <p:nvPr/>
          </p:nvSpPr>
          <p:spPr>
            <a:xfrm>
              <a:off x="9418208" y="1785999"/>
              <a:ext cx="2419611" cy="1960706"/>
            </a:xfrm>
            <a:prstGeom prst="rect">
              <a:avLst/>
            </a:prstGeom>
            <a:noFill/>
            <a:ln w="1270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A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TextBox 79"/>
            <p:cNvSpPr txBox="1"/>
            <p:nvPr/>
          </p:nvSpPr>
          <p:spPr>
            <a:xfrm>
              <a:off x="10062125" y="1111799"/>
              <a:ext cx="1071541" cy="427979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r>
                <a:rPr lang="en-AU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Gender</a:t>
              </a:r>
            </a:p>
          </p:txBody>
        </p:sp>
        <p:sp>
          <p:nvSpPr>
            <p:cNvPr id="163" name="TextBox 80"/>
            <p:cNvSpPr txBox="1"/>
            <p:nvPr/>
          </p:nvSpPr>
          <p:spPr>
            <a:xfrm>
              <a:off x="9341726" y="1354841"/>
              <a:ext cx="1071541" cy="427979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r>
                <a:rPr lang="en-AU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Male</a:t>
              </a:r>
            </a:p>
          </p:txBody>
        </p:sp>
        <p:sp>
          <p:nvSpPr>
            <p:cNvPr id="165" name="TextBox 81"/>
            <p:cNvSpPr txBox="1"/>
            <p:nvPr/>
          </p:nvSpPr>
          <p:spPr>
            <a:xfrm>
              <a:off x="11120656" y="1377679"/>
              <a:ext cx="1071541" cy="427979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r>
                <a:rPr lang="en-AU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Female</a:t>
              </a:r>
            </a:p>
          </p:txBody>
        </p:sp>
        <p:sp>
          <p:nvSpPr>
            <p:cNvPr id="171" name="TextBox 88"/>
            <p:cNvSpPr txBox="1"/>
            <p:nvPr/>
          </p:nvSpPr>
          <p:spPr>
            <a:xfrm rot="16200000">
              <a:off x="8344523" y="2400156"/>
              <a:ext cx="1363954" cy="674200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pPr algn="ctr"/>
              <a:r>
                <a:rPr lang="en-AU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Fashion interest</a:t>
              </a:r>
            </a:p>
          </p:txBody>
        </p:sp>
        <p:sp>
          <p:nvSpPr>
            <p:cNvPr id="175" name="TextBox 89"/>
            <p:cNvSpPr txBox="1"/>
            <p:nvPr/>
          </p:nvSpPr>
          <p:spPr>
            <a:xfrm rot="16200000">
              <a:off x="8903169" y="3236591"/>
              <a:ext cx="649901" cy="427979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r>
                <a:rPr lang="en-AU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Low</a:t>
              </a:r>
            </a:p>
          </p:txBody>
        </p:sp>
        <p:sp>
          <p:nvSpPr>
            <p:cNvPr id="177" name="TextBox 90"/>
            <p:cNvSpPr txBox="1"/>
            <p:nvPr/>
          </p:nvSpPr>
          <p:spPr>
            <a:xfrm rot="16200000">
              <a:off x="8845915" y="1761280"/>
              <a:ext cx="764413" cy="427979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r>
                <a:rPr lang="en-AU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High</a:t>
              </a:r>
            </a:p>
          </p:txBody>
        </p:sp>
        <p:grpSp>
          <p:nvGrpSpPr>
            <p:cNvPr id="178" name="Group 99"/>
            <p:cNvGrpSpPr/>
            <p:nvPr/>
          </p:nvGrpSpPr>
          <p:grpSpPr>
            <a:xfrm>
              <a:off x="10891617" y="1832509"/>
              <a:ext cx="532393" cy="597749"/>
              <a:chOff x="6936721" y="3550873"/>
              <a:chExt cx="532393" cy="597749"/>
            </a:xfrm>
          </p:grpSpPr>
          <p:pic>
            <p:nvPicPr>
              <p:cNvPr id="179" name="Picture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56134" y="3550873"/>
                <a:ext cx="512980" cy="512980"/>
              </a:xfrm>
              <a:prstGeom prst="rect">
                <a:avLst/>
              </a:prstGeom>
            </p:spPr>
          </p:pic>
          <p:sp>
            <p:nvSpPr>
              <p:cNvPr id="180" name="Rechteck 137"/>
              <p:cNvSpPr/>
              <p:nvPr/>
            </p:nvSpPr>
            <p:spPr>
              <a:xfrm>
                <a:off x="6936721" y="3856234"/>
                <a:ext cx="439544" cy="2923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AU" sz="1300" b="1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552</a:t>
                </a:r>
              </a:p>
            </p:txBody>
          </p:sp>
        </p:grpSp>
        <p:pic>
          <p:nvPicPr>
            <p:cNvPr id="181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31161" y="1942384"/>
              <a:ext cx="529222" cy="529222"/>
            </a:xfrm>
            <a:prstGeom prst="rect">
              <a:avLst/>
            </a:prstGeom>
          </p:spPr>
        </p:pic>
        <p:sp>
          <p:nvSpPr>
            <p:cNvPr id="182" name="Rechteck 137"/>
            <p:cNvSpPr/>
            <p:nvPr/>
          </p:nvSpPr>
          <p:spPr>
            <a:xfrm>
              <a:off x="11358766" y="2267081"/>
              <a:ext cx="439544" cy="292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AU" sz="1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462</a:t>
              </a:r>
            </a:p>
          </p:txBody>
        </p:sp>
        <p:grpSp>
          <p:nvGrpSpPr>
            <p:cNvPr id="183" name="Group 105"/>
            <p:cNvGrpSpPr/>
            <p:nvPr/>
          </p:nvGrpSpPr>
          <p:grpSpPr>
            <a:xfrm>
              <a:off x="9934749" y="2816371"/>
              <a:ext cx="567738" cy="628129"/>
              <a:chOff x="5426901" y="2776482"/>
              <a:chExt cx="567738" cy="628129"/>
            </a:xfrm>
          </p:grpSpPr>
          <p:pic>
            <p:nvPicPr>
              <p:cNvPr id="184" name="Picture 10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44011" y="2776482"/>
                <a:ext cx="550628" cy="550628"/>
              </a:xfrm>
              <a:prstGeom prst="rect">
                <a:avLst/>
              </a:prstGeom>
            </p:spPr>
          </p:pic>
          <p:sp>
            <p:nvSpPr>
              <p:cNvPr id="185" name="Rechteck 158"/>
              <p:cNvSpPr/>
              <p:nvPr/>
            </p:nvSpPr>
            <p:spPr>
              <a:xfrm>
                <a:off x="5426901" y="3081450"/>
                <a:ext cx="501093" cy="323161"/>
              </a:xfrm>
              <a:prstGeom prst="rect">
                <a:avLst/>
              </a:prstGeom>
              <a:noFill/>
            </p:spPr>
            <p:txBody>
              <a:bodyPr wrap="none" lIns="121917" tIns="60958" rIns="121917" bIns="60958">
                <a:spAutoFit/>
              </a:bodyPr>
              <a:lstStyle/>
              <a:p>
                <a:r>
                  <a:rPr lang="en-AU" sz="1300" b="1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967</a:t>
                </a:r>
              </a:p>
            </p:txBody>
          </p:sp>
        </p:grpSp>
        <p:pic>
          <p:nvPicPr>
            <p:cNvPr id="18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54540" y="2269149"/>
              <a:ext cx="512980" cy="512980"/>
            </a:xfrm>
            <a:prstGeom prst="rect">
              <a:avLst/>
            </a:prstGeom>
          </p:spPr>
        </p:pic>
        <p:sp>
          <p:nvSpPr>
            <p:cNvPr id="187" name="Rechteck 137"/>
            <p:cNvSpPr/>
            <p:nvPr/>
          </p:nvSpPr>
          <p:spPr>
            <a:xfrm>
              <a:off x="10621866" y="2559105"/>
              <a:ext cx="439544" cy="292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AU" sz="1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123</a:t>
              </a:r>
            </a:p>
          </p:txBody>
        </p:sp>
      </p:grpSp>
      <p:grpSp>
        <p:nvGrpSpPr>
          <p:cNvPr id="26" name="Gruppierung 25"/>
          <p:cNvGrpSpPr/>
          <p:nvPr/>
        </p:nvGrpSpPr>
        <p:grpSpPr>
          <a:xfrm>
            <a:off x="189508" y="1645282"/>
            <a:ext cx="3594715" cy="2474989"/>
            <a:chOff x="189508" y="1645282"/>
            <a:chExt cx="3594715" cy="2474989"/>
          </a:xfrm>
        </p:grpSpPr>
        <p:grpSp>
          <p:nvGrpSpPr>
            <p:cNvPr id="3" name="Group 2"/>
            <p:cNvGrpSpPr/>
            <p:nvPr/>
          </p:nvGrpSpPr>
          <p:grpSpPr>
            <a:xfrm>
              <a:off x="2901544" y="2641923"/>
              <a:ext cx="545271" cy="777310"/>
              <a:chOff x="2357000" y="2933759"/>
              <a:chExt cx="545271" cy="777310"/>
            </a:xfrm>
          </p:grpSpPr>
          <p:sp>
            <p:nvSpPr>
              <p:cNvPr id="5" name="Rechteck 4"/>
              <p:cNvSpPr/>
              <p:nvPr/>
            </p:nvSpPr>
            <p:spPr>
              <a:xfrm>
                <a:off x="2408256" y="2933759"/>
                <a:ext cx="385961" cy="49808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17" tIns="60958" rIns="121917" bIns="60958"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2357000" y="3357130"/>
                <a:ext cx="545271" cy="353939"/>
              </a:xfrm>
              <a:prstGeom prst="rect">
                <a:avLst/>
              </a:prstGeom>
            </p:spPr>
            <p:txBody>
              <a:bodyPr wrap="none" lIns="121917" tIns="60958" rIns="121917" bIns="60958">
                <a:spAutoFit/>
              </a:bodyPr>
              <a:lstStyle/>
              <a:p>
                <a:r>
                  <a:rPr lang="en-AU" sz="1500" b="1" dirty="0">
                    <a:solidFill>
                      <a:srgbClr val="00539B"/>
                    </a:solidFill>
                    <a:latin typeface="Calibri" charset="0"/>
                    <a:ea typeface="Calibri" charset="0"/>
                    <a:cs typeface="Calibri" charset="0"/>
                  </a:rPr>
                  <a:t>Site</a:t>
                </a:r>
              </a:p>
            </p:txBody>
          </p:sp>
          <p:pic>
            <p:nvPicPr>
              <p:cNvPr id="6" name="Bild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44174" y="3033375"/>
                <a:ext cx="315704" cy="315704"/>
              </a:xfrm>
              <a:prstGeom prst="rect">
                <a:avLst/>
              </a:prstGeom>
            </p:spPr>
          </p:pic>
        </p:grpSp>
        <p:grpSp>
          <p:nvGrpSpPr>
            <p:cNvPr id="21" name="Gruppierung 20"/>
            <p:cNvGrpSpPr/>
            <p:nvPr/>
          </p:nvGrpSpPr>
          <p:grpSpPr>
            <a:xfrm>
              <a:off x="801759" y="2193174"/>
              <a:ext cx="818423" cy="777311"/>
              <a:chOff x="1101284" y="1998808"/>
              <a:chExt cx="818423" cy="777311"/>
            </a:xfrm>
          </p:grpSpPr>
          <p:sp>
            <p:nvSpPr>
              <p:cNvPr id="43" name="Rechteck 42"/>
              <p:cNvSpPr/>
              <p:nvPr/>
            </p:nvSpPr>
            <p:spPr>
              <a:xfrm>
                <a:off x="1301948" y="1998808"/>
                <a:ext cx="385961" cy="49808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17" tIns="60958" rIns="121917" bIns="60958"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Rechteck 43"/>
              <p:cNvSpPr/>
              <p:nvPr/>
            </p:nvSpPr>
            <p:spPr>
              <a:xfrm>
                <a:off x="1101284" y="2422180"/>
                <a:ext cx="818423" cy="353939"/>
              </a:xfrm>
              <a:prstGeom prst="rect">
                <a:avLst/>
              </a:prstGeom>
            </p:spPr>
            <p:txBody>
              <a:bodyPr wrap="none" lIns="121917" tIns="60958" rIns="121917" bIns="60958">
                <a:spAutoFit/>
              </a:bodyPr>
              <a:lstStyle/>
              <a:p>
                <a:r>
                  <a:rPr lang="en-AU" sz="1500" b="1" dirty="0">
                    <a:solidFill>
                      <a:srgbClr val="00539B"/>
                    </a:solidFill>
                    <a:latin typeface="Calibri" charset="0"/>
                    <a:ea typeface="Calibri" charset="0"/>
                    <a:cs typeface="Calibri" charset="0"/>
                  </a:rPr>
                  <a:t>Service</a:t>
                </a:r>
              </a:p>
            </p:txBody>
          </p:sp>
          <p:pic>
            <p:nvPicPr>
              <p:cNvPr id="46" name="Bild 4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18164" y="2108256"/>
                <a:ext cx="344843" cy="338828"/>
              </a:xfrm>
              <a:prstGeom prst="rect">
                <a:avLst/>
              </a:prstGeom>
            </p:spPr>
          </p:pic>
        </p:grpSp>
        <p:grpSp>
          <p:nvGrpSpPr>
            <p:cNvPr id="19" name="Gruppierung 18"/>
            <p:cNvGrpSpPr/>
            <p:nvPr/>
          </p:nvGrpSpPr>
          <p:grpSpPr>
            <a:xfrm>
              <a:off x="1770080" y="2655258"/>
              <a:ext cx="821700" cy="746537"/>
              <a:chOff x="1031745" y="3106969"/>
              <a:chExt cx="821700" cy="746537"/>
            </a:xfrm>
          </p:grpSpPr>
          <p:sp>
            <p:nvSpPr>
              <p:cNvPr id="47" name="Rechteck 46"/>
              <p:cNvSpPr/>
              <p:nvPr/>
            </p:nvSpPr>
            <p:spPr>
              <a:xfrm>
                <a:off x="1269761" y="3106969"/>
                <a:ext cx="385962" cy="49808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1031745" y="3530341"/>
                <a:ext cx="821700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sz="1500" b="1" dirty="0">
                    <a:solidFill>
                      <a:srgbClr val="00539B"/>
                    </a:solidFill>
                    <a:latin typeface="Calibri" charset="0"/>
                    <a:ea typeface="Calibri" charset="0"/>
                    <a:cs typeface="Calibri" charset="0"/>
                  </a:rPr>
                  <a:t>Content</a:t>
                </a:r>
              </a:p>
            </p:txBody>
          </p:sp>
          <p:pic>
            <p:nvPicPr>
              <p:cNvPr id="50" name="Bild 4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69761" y="3192378"/>
                <a:ext cx="362466" cy="362465"/>
              </a:xfrm>
              <a:prstGeom prst="rect">
                <a:avLst/>
              </a:prstGeom>
            </p:spPr>
          </p:pic>
        </p:grpSp>
        <p:grpSp>
          <p:nvGrpSpPr>
            <p:cNvPr id="20" name="Gruppierung 19"/>
            <p:cNvGrpSpPr/>
            <p:nvPr/>
          </p:nvGrpSpPr>
          <p:grpSpPr>
            <a:xfrm>
              <a:off x="1198303" y="3499711"/>
              <a:ext cx="448213" cy="460728"/>
              <a:chOff x="611677" y="4186214"/>
              <a:chExt cx="448213" cy="460728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11677" y="4186214"/>
                <a:ext cx="448213" cy="46072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E46C0A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51" name="Bild 50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2956" y="4210725"/>
                <a:ext cx="345700" cy="354300"/>
              </a:xfrm>
              <a:prstGeom prst="rect">
                <a:avLst/>
              </a:prstGeom>
            </p:spPr>
          </p:pic>
        </p:grpSp>
        <p:sp>
          <p:nvSpPr>
            <p:cNvPr id="53" name="Oval 52"/>
            <p:cNvSpPr/>
            <p:nvPr/>
          </p:nvSpPr>
          <p:spPr>
            <a:xfrm>
              <a:off x="2169951" y="3659543"/>
              <a:ext cx="448213" cy="46072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4" name="Bild 5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9163" y="3712757"/>
              <a:ext cx="345700" cy="354300"/>
            </a:xfrm>
            <a:prstGeom prst="rect">
              <a:avLst/>
            </a:prstGeom>
          </p:spPr>
        </p:pic>
        <p:sp>
          <p:nvSpPr>
            <p:cNvPr id="56" name="Oval 55"/>
            <p:cNvSpPr/>
            <p:nvPr/>
          </p:nvSpPr>
          <p:spPr>
            <a:xfrm>
              <a:off x="2143567" y="1961451"/>
              <a:ext cx="448213" cy="46072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Bild 5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94846" y="1993167"/>
              <a:ext cx="345700" cy="354300"/>
            </a:xfrm>
            <a:prstGeom prst="rect">
              <a:avLst/>
            </a:prstGeom>
          </p:spPr>
        </p:pic>
        <p:sp>
          <p:nvSpPr>
            <p:cNvPr id="59" name="Oval 58"/>
            <p:cNvSpPr/>
            <p:nvPr/>
          </p:nvSpPr>
          <p:spPr>
            <a:xfrm>
              <a:off x="3336010" y="3648790"/>
              <a:ext cx="448213" cy="46072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Bild 59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87289" y="3680506"/>
              <a:ext cx="345700" cy="354300"/>
            </a:xfrm>
            <a:prstGeom prst="rect">
              <a:avLst/>
            </a:prstGeom>
          </p:spPr>
        </p:pic>
        <p:sp>
          <p:nvSpPr>
            <p:cNvPr id="65" name="Oval 64"/>
            <p:cNvSpPr/>
            <p:nvPr/>
          </p:nvSpPr>
          <p:spPr>
            <a:xfrm>
              <a:off x="3273525" y="1735330"/>
              <a:ext cx="448213" cy="46072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6" name="Bild 6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24804" y="1767046"/>
              <a:ext cx="345700" cy="354300"/>
            </a:xfrm>
            <a:prstGeom prst="rect">
              <a:avLst/>
            </a:prstGeom>
          </p:spPr>
        </p:pic>
        <p:cxnSp>
          <p:nvCxnSpPr>
            <p:cNvPr id="68" name="Gerade Verbindung 67"/>
            <p:cNvCxnSpPr>
              <a:stCxn id="43" idx="3"/>
              <a:endCxn id="56" idx="2"/>
            </p:cNvCxnSpPr>
            <p:nvPr/>
          </p:nvCxnSpPr>
          <p:spPr>
            <a:xfrm flipV="1">
              <a:off x="1388384" y="2191815"/>
              <a:ext cx="755183" cy="250401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>
              <a:stCxn id="56" idx="5"/>
              <a:endCxn id="5" idx="0"/>
            </p:cNvCxnSpPr>
            <p:nvPr/>
          </p:nvCxnSpPr>
          <p:spPr>
            <a:xfrm>
              <a:off x="2526141" y="2354707"/>
              <a:ext cx="619640" cy="287216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>
              <a:stCxn id="5" idx="3"/>
              <a:endCxn id="59" idx="1"/>
            </p:cNvCxnSpPr>
            <p:nvPr/>
          </p:nvCxnSpPr>
          <p:spPr>
            <a:xfrm>
              <a:off x="3338761" y="2890965"/>
              <a:ext cx="62888" cy="825297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>
              <a:stCxn id="65" idx="4"/>
              <a:endCxn id="5" idx="0"/>
            </p:cNvCxnSpPr>
            <p:nvPr/>
          </p:nvCxnSpPr>
          <p:spPr>
            <a:xfrm flipH="1">
              <a:off x="3145781" y="2196058"/>
              <a:ext cx="351851" cy="445865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>
              <a:endCxn id="53" idx="0"/>
            </p:cNvCxnSpPr>
            <p:nvPr/>
          </p:nvCxnSpPr>
          <p:spPr>
            <a:xfrm flipH="1">
              <a:off x="2394058" y="2945446"/>
              <a:ext cx="542498" cy="714097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>
              <a:stCxn id="14" idx="0"/>
              <a:endCxn id="47" idx="1"/>
            </p:cNvCxnSpPr>
            <p:nvPr/>
          </p:nvCxnSpPr>
          <p:spPr>
            <a:xfrm flipV="1">
              <a:off x="1422410" y="2904300"/>
              <a:ext cx="585686" cy="595411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>
              <a:stCxn id="14" idx="0"/>
              <a:endCxn id="44" idx="2"/>
            </p:cNvCxnSpPr>
            <p:nvPr/>
          </p:nvCxnSpPr>
          <p:spPr>
            <a:xfrm flipH="1" flipV="1">
              <a:off x="1210971" y="2970485"/>
              <a:ext cx="211439" cy="529226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Rechteck 235"/>
            <p:cNvSpPr/>
            <p:nvPr/>
          </p:nvSpPr>
          <p:spPr>
            <a:xfrm rot="16200000">
              <a:off x="-766544" y="2601334"/>
              <a:ext cx="2312210" cy="400105"/>
            </a:xfrm>
            <a:prstGeom prst="rect">
              <a:avLst/>
            </a:prstGeom>
          </p:spPr>
          <p:txBody>
            <a:bodyPr wrap="none" lIns="121917" tIns="60958" rIns="121917" bIns="60958">
              <a:spAutoFit/>
            </a:bodyPr>
            <a:lstStyle/>
            <a:p>
              <a:r>
                <a:rPr lang="en-AU" b="1" dirty="0">
                  <a:solidFill>
                    <a:srgbClr val="00539B"/>
                  </a:solidFill>
                  <a:latin typeface="Calibri" charset="0"/>
                  <a:ea typeface="Calibri" charset="0"/>
                  <a:cs typeface="Calibri" charset="0"/>
                </a:rPr>
                <a:t>UNSTRUCTURED data</a:t>
              </a:r>
            </a:p>
          </p:txBody>
        </p:sp>
      </p:grpSp>
      <p:grpSp>
        <p:nvGrpSpPr>
          <p:cNvPr id="27" name="Gruppierung 26"/>
          <p:cNvGrpSpPr/>
          <p:nvPr/>
        </p:nvGrpSpPr>
        <p:grpSpPr>
          <a:xfrm>
            <a:off x="186186" y="4205078"/>
            <a:ext cx="3691693" cy="2009468"/>
            <a:chOff x="186186" y="4205078"/>
            <a:chExt cx="3691693" cy="2009468"/>
          </a:xfrm>
        </p:grpSpPr>
        <p:sp>
          <p:nvSpPr>
            <p:cNvPr id="7" name="Zylinder 6"/>
            <p:cNvSpPr/>
            <p:nvPr/>
          </p:nvSpPr>
          <p:spPr>
            <a:xfrm>
              <a:off x="1970518" y="4975246"/>
              <a:ext cx="904586" cy="1054276"/>
            </a:xfrm>
            <a:prstGeom prst="can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r>
                <a:rPr lang="de-DE" sz="1600" b="1" i="1" dirty="0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rPr>
                <a:t>CRM </a:t>
              </a:r>
            </a:p>
            <a:p>
              <a:pPr algn="ctr"/>
              <a:r>
                <a:rPr lang="de-DE" sz="1600" b="1" i="1" dirty="0" err="1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rPr>
                <a:t>data</a:t>
              </a:r>
              <a:endParaRPr lang="de-DE" sz="1600" b="1" i="1" dirty="0">
                <a:solidFill>
                  <a:srgbClr val="00009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Zylinder 108"/>
            <p:cNvSpPr/>
            <p:nvPr/>
          </p:nvSpPr>
          <p:spPr>
            <a:xfrm>
              <a:off x="711182" y="4987042"/>
              <a:ext cx="1120592" cy="1054276"/>
            </a:xfrm>
            <a:prstGeom prst="can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r>
                <a:rPr lang="de-DE" sz="1600" b="1" i="1" dirty="0" err="1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rPr>
                <a:t>AdServer</a:t>
              </a:r>
              <a:endParaRPr lang="de-DE" sz="1600" b="1" i="1" dirty="0">
                <a:solidFill>
                  <a:srgbClr val="00009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de-DE" sz="1600" b="1" i="1" dirty="0" err="1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rPr>
                <a:t>data</a:t>
              </a:r>
              <a:endParaRPr lang="de-DE" sz="1600" b="1" i="1" dirty="0">
                <a:solidFill>
                  <a:srgbClr val="00009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Zylinder 111"/>
            <p:cNvSpPr/>
            <p:nvPr/>
          </p:nvSpPr>
          <p:spPr>
            <a:xfrm>
              <a:off x="3015750" y="4971836"/>
              <a:ext cx="862129" cy="1054276"/>
            </a:xfrm>
            <a:prstGeom prst="can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r>
                <a:rPr lang="de-DE" sz="1600" b="1" i="1" dirty="0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rPr>
                <a:t>3rd Party</a:t>
              </a:r>
            </a:p>
            <a:p>
              <a:pPr algn="ctr"/>
              <a:r>
                <a:rPr lang="de-DE" sz="1600" b="1" i="1" dirty="0" err="1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rPr>
                <a:t>data</a:t>
              </a:r>
              <a:endParaRPr lang="de-DE" sz="1600" b="1" i="1" dirty="0">
                <a:solidFill>
                  <a:srgbClr val="00009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Rechteck 236"/>
            <p:cNvSpPr/>
            <p:nvPr/>
          </p:nvSpPr>
          <p:spPr>
            <a:xfrm rot="16200000">
              <a:off x="-618495" y="5009759"/>
              <a:ext cx="2009468" cy="400105"/>
            </a:xfrm>
            <a:prstGeom prst="rect">
              <a:avLst/>
            </a:prstGeom>
          </p:spPr>
          <p:txBody>
            <a:bodyPr wrap="none" lIns="121917" tIns="60958" rIns="121917" bIns="60958">
              <a:spAutoFit/>
            </a:bodyPr>
            <a:lstStyle/>
            <a:p>
              <a:r>
                <a:rPr lang="en-AU" b="1" dirty="0">
                  <a:solidFill>
                    <a:srgbClr val="00539B"/>
                  </a:solidFill>
                  <a:latin typeface="Calibri" charset="0"/>
                  <a:ea typeface="Calibri" charset="0"/>
                  <a:cs typeface="Calibri" charset="0"/>
                </a:rPr>
                <a:t>STRUCTURED data</a:t>
              </a:r>
            </a:p>
          </p:txBody>
        </p:sp>
      </p:grpSp>
      <p:grpSp>
        <p:nvGrpSpPr>
          <p:cNvPr id="29" name="Gruppierung 28"/>
          <p:cNvGrpSpPr/>
          <p:nvPr/>
        </p:nvGrpSpPr>
        <p:grpSpPr>
          <a:xfrm>
            <a:off x="4561816" y="3651079"/>
            <a:ext cx="3319872" cy="2460858"/>
            <a:chOff x="4561816" y="3651079"/>
            <a:chExt cx="3319872" cy="2460858"/>
          </a:xfrm>
        </p:grpSpPr>
        <p:sp>
          <p:nvSpPr>
            <p:cNvPr id="111" name="Rechteck 110"/>
            <p:cNvSpPr/>
            <p:nvPr/>
          </p:nvSpPr>
          <p:spPr>
            <a:xfrm>
              <a:off x="4561816" y="4423607"/>
              <a:ext cx="951696" cy="1075353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Legende mit Linie (2) 121"/>
            <p:cNvSpPr/>
            <p:nvPr/>
          </p:nvSpPr>
          <p:spPr>
            <a:xfrm flipV="1">
              <a:off x="5763680" y="5308730"/>
              <a:ext cx="1850328" cy="80320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76843"/>
                <a:gd name="adj6" fmla="val -47876"/>
              </a:avLst>
            </a:prstGeom>
            <a:solidFill>
              <a:srgbClr val="FFFFFF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de-DE"/>
            </a:p>
          </p:txBody>
        </p:sp>
        <p:pic>
          <p:nvPicPr>
            <p:cNvPr id="123" name="Bild 1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0430" y="5362560"/>
              <a:ext cx="695551" cy="695551"/>
            </a:xfrm>
            <a:prstGeom prst="rect">
              <a:avLst/>
            </a:prstGeom>
          </p:spPr>
        </p:pic>
        <p:sp>
          <p:nvSpPr>
            <p:cNvPr id="124" name="Rechteck 123"/>
            <p:cNvSpPr/>
            <p:nvPr/>
          </p:nvSpPr>
          <p:spPr>
            <a:xfrm>
              <a:off x="6081715" y="5326736"/>
              <a:ext cx="1799973" cy="783544"/>
            </a:xfrm>
            <a:prstGeom prst="rect">
              <a:avLst/>
            </a:prstGeom>
          </p:spPr>
          <p:txBody>
            <a:bodyPr wrap="square" lIns="121917" tIns="60958" rIns="121917" bIns="60958">
              <a:spAutoFit/>
            </a:bodyPr>
            <a:lstStyle/>
            <a:p>
              <a:pPr marL="241294" lvl="1" indent="-239178">
                <a:lnSpc>
                  <a:spcPct val="50000"/>
                </a:lnSpc>
                <a:spcBef>
                  <a:spcPts val="533"/>
                </a:spcBef>
                <a:spcAft>
                  <a:spcPts val="267"/>
                </a:spcAft>
                <a:buClr>
                  <a:srgbClr val="11AAFF"/>
                </a:buClr>
                <a:buFont typeface="TheSans Swisscom" charset="0"/>
                <a:buChar char="&gt;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Type &amp; Category</a:t>
              </a:r>
            </a:p>
            <a:p>
              <a:pPr marL="241294" lvl="1" indent="-239178">
                <a:lnSpc>
                  <a:spcPct val="50000"/>
                </a:lnSpc>
                <a:spcBef>
                  <a:spcPts val="533"/>
                </a:spcBef>
                <a:spcAft>
                  <a:spcPts val="267"/>
                </a:spcAft>
                <a:buClr>
                  <a:srgbClr val="11AAFF"/>
                </a:buClr>
                <a:buFont typeface="TheSans Swisscom" charset="0"/>
                <a:buChar char="&gt;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Brand orientation</a:t>
              </a:r>
            </a:p>
            <a:p>
              <a:pPr marL="241294" lvl="1" indent="-239178">
                <a:lnSpc>
                  <a:spcPct val="50000"/>
                </a:lnSpc>
                <a:spcBef>
                  <a:spcPts val="533"/>
                </a:spcBef>
                <a:spcAft>
                  <a:spcPts val="267"/>
                </a:spcAft>
                <a:buClr>
                  <a:srgbClr val="11AAFF"/>
                </a:buClr>
                <a:buFont typeface="TheSans Swisscom" charset="0"/>
                <a:buChar char="&gt;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Usage &amp; Device</a:t>
              </a:r>
            </a:p>
            <a:p>
              <a:pPr marL="241294" lvl="1" indent="-239178">
                <a:lnSpc>
                  <a:spcPct val="50000"/>
                </a:lnSpc>
                <a:spcBef>
                  <a:spcPts val="533"/>
                </a:spcBef>
                <a:spcAft>
                  <a:spcPts val="267"/>
                </a:spcAft>
                <a:buClr>
                  <a:srgbClr val="11AAFF"/>
                </a:buClr>
                <a:buFont typeface="TheSans Swisscom" charset="0"/>
                <a:buChar char="&gt;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...</a:t>
              </a:r>
            </a:p>
          </p:txBody>
        </p:sp>
        <p:cxnSp>
          <p:nvCxnSpPr>
            <p:cNvPr id="125" name="Gerade Verbindung 124"/>
            <p:cNvCxnSpPr>
              <a:stCxn id="108" idx="4"/>
              <a:endCxn id="111" idx="0"/>
            </p:cNvCxnSpPr>
            <p:nvPr/>
          </p:nvCxnSpPr>
          <p:spPr>
            <a:xfrm>
              <a:off x="5034161" y="3651079"/>
              <a:ext cx="3503" cy="772528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chteck 172"/>
            <p:cNvSpPr/>
            <p:nvPr/>
          </p:nvSpPr>
          <p:spPr>
            <a:xfrm>
              <a:off x="5775740" y="4957040"/>
              <a:ext cx="1680326" cy="338550"/>
            </a:xfrm>
            <a:prstGeom prst="rect">
              <a:avLst/>
            </a:prstGeom>
          </p:spPr>
          <p:txBody>
            <a:bodyPr wrap="none" lIns="121917" tIns="60958" rIns="121917" bIns="60958">
              <a:spAutoFit/>
            </a:bodyPr>
            <a:lstStyle/>
            <a:p>
              <a:r>
                <a:rPr lang="en-AU" sz="1400" b="1" dirty="0">
                  <a:solidFill>
                    <a:srgbClr val="00539B"/>
                  </a:solidFill>
                  <a:latin typeface="Calibri" charset="0"/>
                  <a:ea typeface="Calibri" charset="0"/>
                  <a:cs typeface="Calibri" charset="0"/>
                </a:rPr>
                <a:t>Digital ITEM profile</a:t>
              </a:r>
            </a:p>
          </p:txBody>
        </p:sp>
        <p:pic>
          <p:nvPicPr>
            <p:cNvPr id="2" name="Bild 1"/>
            <p:cNvPicPr>
              <a:picLocks noChangeAspect="1"/>
            </p:cNvPicPr>
            <p:nvPr/>
          </p:nvPicPr>
          <p:blipFill rotWithShape="1">
            <a:blip r:embed="rId12"/>
            <a:srcRect l="61376" t="34353" r="19294" b="-451"/>
            <a:stretch/>
          </p:blipFill>
          <p:spPr>
            <a:xfrm>
              <a:off x="4627582" y="4472519"/>
              <a:ext cx="816754" cy="1117113"/>
            </a:xfrm>
            <a:prstGeom prst="rect">
              <a:avLst/>
            </a:prstGeom>
          </p:spPr>
        </p:pic>
      </p:grpSp>
      <p:grpSp>
        <p:nvGrpSpPr>
          <p:cNvPr id="31" name="Gruppierung 30"/>
          <p:cNvGrpSpPr/>
          <p:nvPr/>
        </p:nvGrpSpPr>
        <p:grpSpPr>
          <a:xfrm>
            <a:off x="7969392" y="3986076"/>
            <a:ext cx="3893183" cy="2565533"/>
            <a:chOff x="7969392" y="3986076"/>
            <a:chExt cx="3893183" cy="2565533"/>
          </a:xfrm>
        </p:grpSpPr>
        <p:sp>
          <p:nvSpPr>
            <p:cNvPr id="130" name="Triangle 175"/>
            <p:cNvSpPr/>
            <p:nvPr/>
          </p:nvSpPr>
          <p:spPr>
            <a:xfrm rot="5400000">
              <a:off x="7148944" y="5131888"/>
              <a:ext cx="2060424" cy="419528"/>
            </a:xfrm>
            <a:prstGeom prst="triangle">
              <a:avLst/>
            </a:prstGeom>
            <a:solidFill>
              <a:srgbClr val="C9DAE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0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0848" y="4011415"/>
              <a:ext cx="529222" cy="529222"/>
            </a:xfrm>
            <a:prstGeom prst="rect">
              <a:avLst/>
            </a:prstGeom>
          </p:spPr>
        </p:pic>
        <p:sp>
          <p:nvSpPr>
            <p:cNvPr id="193" name="Rechteck 137"/>
            <p:cNvSpPr/>
            <p:nvPr/>
          </p:nvSpPr>
          <p:spPr>
            <a:xfrm>
              <a:off x="9468482" y="4309938"/>
              <a:ext cx="439544" cy="292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AU" sz="1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329</a:t>
              </a:r>
            </a:p>
          </p:txBody>
        </p:sp>
        <p:sp>
          <p:nvSpPr>
            <p:cNvPr id="194" name="Rectangle 2"/>
            <p:cNvSpPr/>
            <p:nvPr/>
          </p:nvSpPr>
          <p:spPr>
            <a:xfrm>
              <a:off x="9442962" y="4590903"/>
              <a:ext cx="2419611" cy="1960706"/>
            </a:xfrm>
            <a:prstGeom prst="rect">
              <a:avLst/>
            </a:prstGeom>
            <a:noFill/>
            <a:ln w="1270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A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1" name="Group 99"/>
            <p:cNvGrpSpPr/>
            <p:nvPr/>
          </p:nvGrpSpPr>
          <p:grpSpPr>
            <a:xfrm>
              <a:off x="10042199" y="4031675"/>
              <a:ext cx="532393" cy="597749"/>
              <a:chOff x="6936721" y="3550873"/>
              <a:chExt cx="532393" cy="597749"/>
            </a:xfrm>
          </p:grpSpPr>
          <p:pic>
            <p:nvPicPr>
              <p:cNvPr id="202" name="Picture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56134" y="3550873"/>
                <a:ext cx="512980" cy="512980"/>
              </a:xfrm>
              <a:prstGeom prst="rect">
                <a:avLst/>
              </a:prstGeom>
            </p:spPr>
          </p:pic>
          <p:sp>
            <p:nvSpPr>
              <p:cNvPr id="203" name="Rechteck 137"/>
              <p:cNvSpPr/>
              <p:nvPr/>
            </p:nvSpPr>
            <p:spPr>
              <a:xfrm>
                <a:off x="6936721" y="3856234"/>
                <a:ext cx="439544" cy="2923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AU" sz="1300" b="1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552</a:t>
                </a:r>
              </a:p>
            </p:txBody>
          </p:sp>
        </p:grpSp>
        <p:pic>
          <p:nvPicPr>
            <p:cNvPr id="20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33219" y="4013389"/>
              <a:ext cx="529222" cy="529222"/>
            </a:xfrm>
            <a:prstGeom prst="rect">
              <a:avLst/>
            </a:prstGeom>
          </p:spPr>
        </p:pic>
        <p:sp>
          <p:nvSpPr>
            <p:cNvPr id="205" name="Rechteck 137"/>
            <p:cNvSpPr/>
            <p:nvPr/>
          </p:nvSpPr>
          <p:spPr>
            <a:xfrm>
              <a:off x="10660824" y="4338086"/>
              <a:ext cx="439544" cy="292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AU" sz="1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462</a:t>
              </a:r>
            </a:p>
          </p:txBody>
        </p:sp>
        <p:grpSp>
          <p:nvGrpSpPr>
            <p:cNvPr id="206" name="Group 105"/>
            <p:cNvGrpSpPr/>
            <p:nvPr/>
          </p:nvGrpSpPr>
          <p:grpSpPr>
            <a:xfrm>
              <a:off x="11177411" y="3986076"/>
              <a:ext cx="567738" cy="628129"/>
              <a:chOff x="5426901" y="2776482"/>
              <a:chExt cx="567738" cy="628129"/>
            </a:xfrm>
          </p:grpSpPr>
          <p:pic>
            <p:nvPicPr>
              <p:cNvPr id="207" name="Picture 10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44011" y="2776482"/>
                <a:ext cx="550628" cy="550628"/>
              </a:xfrm>
              <a:prstGeom prst="rect">
                <a:avLst/>
              </a:prstGeom>
            </p:spPr>
          </p:pic>
          <p:sp>
            <p:nvSpPr>
              <p:cNvPr id="208" name="Rechteck 158"/>
              <p:cNvSpPr/>
              <p:nvPr/>
            </p:nvSpPr>
            <p:spPr>
              <a:xfrm>
                <a:off x="5426901" y="3081450"/>
                <a:ext cx="501093" cy="323161"/>
              </a:xfrm>
              <a:prstGeom prst="rect">
                <a:avLst/>
              </a:prstGeom>
              <a:noFill/>
            </p:spPr>
            <p:txBody>
              <a:bodyPr wrap="none" lIns="121917" tIns="60958" rIns="121917" bIns="60958">
                <a:spAutoFit/>
              </a:bodyPr>
              <a:lstStyle/>
              <a:p>
                <a:r>
                  <a:rPr lang="en-AU" sz="1300" b="1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967</a:t>
                </a:r>
              </a:p>
            </p:txBody>
          </p:sp>
        </p:grpSp>
        <p:cxnSp>
          <p:nvCxnSpPr>
            <p:cNvPr id="15" name="Gerade Verbindung 14"/>
            <p:cNvCxnSpPr/>
            <p:nvPr/>
          </p:nvCxnSpPr>
          <p:spPr>
            <a:xfrm>
              <a:off x="9748579" y="4599151"/>
              <a:ext cx="1846" cy="194179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Gerade Verbindung 212"/>
            <p:cNvCxnSpPr/>
            <p:nvPr/>
          </p:nvCxnSpPr>
          <p:spPr>
            <a:xfrm>
              <a:off x="10307460" y="4596939"/>
              <a:ext cx="1846" cy="194179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Gerade Verbindung 213"/>
            <p:cNvCxnSpPr/>
            <p:nvPr/>
          </p:nvCxnSpPr>
          <p:spPr>
            <a:xfrm>
              <a:off x="10886868" y="4599151"/>
              <a:ext cx="1846" cy="194179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Gerade Verbindung 214"/>
            <p:cNvCxnSpPr/>
            <p:nvPr/>
          </p:nvCxnSpPr>
          <p:spPr>
            <a:xfrm>
              <a:off x="11445749" y="4596939"/>
              <a:ext cx="1846" cy="194179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Gerade Verbindung 215"/>
            <p:cNvCxnSpPr/>
            <p:nvPr/>
          </p:nvCxnSpPr>
          <p:spPr>
            <a:xfrm>
              <a:off x="9442962" y="4961924"/>
              <a:ext cx="241961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Gerade Verbindung 217"/>
            <p:cNvCxnSpPr/>
            <p:nvPr/>
          </p:nvCxnSpPr>
          <p:spPr>
            <a:xfrm>
              <a:off x="9442962" y="5393724"/>
              <a:ext cx="241961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218"/>
            <p:cNvCxnSpPr/>
            <p:nvPr/>
          </p:nvCxnSpPr>
          <p:spPr>
            <a:xfrm>
              <a:off x="9442962" y="5835049"/>
              <a:ext cx="241961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 Verbindung 219"/>
            <p:cNvCxnSpPr/>
            <p:nvPr/>
          </p:nvCxnSpPr>
          <p:spPr>
            <a:xfrm>
              <a:off x="9442962" y="6273199"/>
              <a:ext cx="241961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9656187" y="4872241"/>
              <a:ext cx="182126" cy="179366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10216397" y="4872241"/>
              <a:ext cx="182126" cy="179366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10794476" y="4872241"/>
              <a:ext cx="182126" cy="179366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11354686" y="4872241"/>
              <a:ext cx="182126" cy="179366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9659362" y="5304041"/>
              <a:ext cx="182126" cy="179366"/>
            </a:xfrm>
            <a:prstGeom prst="ellipse">
              <a:avLst/>
            </a:prstGeom>
            <a:solidFill>
              <a:srgbClr val="177B5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10219572" y="5304041"/>
              <a:ext cx="182126" cy="179366"/>
            </a:xfrm>
            <a:prstGeom prst="ellipse">
              <a:avLst/>
            </a:prstGeom>
            <a:solidFill>
              <a:srgbClr val="FFFF0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10797651" y="5304041"/>
              <a:ext cx="182126" cy="179366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11357861" y="5304041"/>
              <a:ext cx="182126" cy="179366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9659362" y="5745366"/>
              <a:ext cx="182126" cy="179366"/>
            </a:xfrm>
            <a:prstGeom prst="ellipse">
              <a:avLst/>
            </a:prstGeom>
            <a:solidFill>
              <a:srgbClr val="FFFF0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10219572" y="5745366"/>
              <a:ext cx="182126" cy="179366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10797651" y="5745366"/>
              <a:ext cx="182126" cy="179366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11357861" y="5745366"/>
              <a:ext cx="182126" cy="179366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9662649" y="6183516"/>
              <a:ext cx="182126" cy="179366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10222859" y="6183516"/>
              <a:ext cx="182126" cy="179366"/>
            </a:xfrm>
            <a:prstGeom prst="ellipse">
              <a:avLst/>
            </a:prstGeom>
            <a:solidFill>
              <a:srgbClr val="FFFF0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10800938" y="6183516"/>
              <a:ext cx="182126" cy="179366"/>
            </a:xfrm>
            <a:prstGeom prst="ellipse">
              <a:avLst/>
            </a:prstGeom>
            <a:solidFill>
              <a:srgbClr val="FFFF0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11361148" y="6183516"/>
              <a:ext cx="182126" cy="179366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19182" y="4930749"/>
              <a:ext cx="242518" cy="242518"/>
            </a:xfrm>
            <a:prstGeom prst="rect">
              <a:avLst/>
            </a:prstGeom>
          </p:spPr>
        </p:pic>
        <p:pic>
          <p:nvPicPr>
            <p:cNvPr id="17" name="Bild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1064" y="5184113"/>
              <a:ext cx="953141" cy="238285"/>
            </a:xfrm>
            <a:prstGeom prst="rect">
              <a:avLst/>
            </a:prstGeom>
          </p:spPr>
        </p:pic>
        <p:pic>
          <p:nvPicPr>
            <p:cNvPr id="126" name="Bild 12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29258" y="5362323"/>
              <a:ext cx="242518" cy="242518"/>
            </a:xfrm>
            <a:prstGeom prst="rect">
              <a:avLst/>
            </a:prstGeom>
          </p:spPr>
        </p:pic>
        <p:pic>
          <p:nvPicPr>
            <p:cNvPr id="18" name="Bild 1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780320" y="5537752"/>
              <a:ext cx="393844" cy="393844"/>
            </a:xfrm>
            <a:prstGeom prst="rect">
              <a:avLst/>
            </a:prstGeom>
          </p:spPr>
        </p:pic>
        <p:pic>
          <p:nvPicPr>
            <p:cNvPr id="127" name="Bild 12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17618" y="5803473"/>
              <a:ext cx="242518" cy="242518"/>
            </a:xfrm>
            <a:prstGeom prst="rect">
              <a:avLst/>
            </a:prstGeom>
          </p:spPr>
        </p:pic>
        <p:pic>
          <p:nvPicPr>
            <p:cNvPr id="24" name="Bild 2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523042" y="5945743"/>
              <a:ext cx="944526" cy="502960"/>
            </a:xfrm>
            <a:prstGeom prst="rect">
              <a:avLst/>
            </a:prstGeom>
          </p:spPr>
        </p:pic>
        <p:pic>
          <p:nvPicPr>
            <p:cNvPr id="129" name="Bild 12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23092" y="6238129"/>
              <a:ext cx="242518" cy="242518"/>
            </a:xfrm>
            <a:prstGeom prst="rect">
              <a:avLst/>
            </a:prstGeom>
          </p:spPr>
        </p:pic>
        <p:pic>
          <p:nvPicPr>
            <p:cNvPr id="25" name="Bild 24"/>
            <p:cNvPicPr>
              <a:picLocks noChangeAspect="1"/>
            </p:cNvPicPr>
            <p:nvPr/>
          </p:nvPicPr>
          <p:blipFill rotWithShape="1">
            <a:blip r:embed="rId17"/>
            <a:srcRect l="37260" t="36629" b="36891"/>
            <a:stretch/>
          </p:blipFill>
          <p:spPr>
            <a:xfrm>
              <a:off x="8606820" y="4686048"/>
              <a:ext cx="767727" cy="243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89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>
            <a:spLocks noGrp="1"/>
          </p:cNvSpPr>
          <p:nvPr>
            <p:ph type="title"/>
          </p:nvPr>
        </p:nvSpPr>
        <p:spPr>
          <a:xfrm>
            <a:off x="562707" y="-560"/>
            <a:ext cx="11068062" cy="831600"/>
          </a:xfrm>
        </p:spPr>
        <p:txBody>
          <a:bodyPr/>
          <a:lstStyle/>
          <a:p>
            <a:r>
              <a:rPr lang="en-US" dirty="0"/>
              <a:t>Our approach</a:t>
            </a:r>
          </a:p>
        </p:txBody>
      </p:sp>
      <p:grpSp>
        <p:nvGrpSpPr>
          <p:cNvPr id="28" name="Gruppierung 27"/>
          <p:cNvGrpSpPr/>
          <p:nvPr/>
        </p:nvGrpSpPr>
        <p:grpSpPr>
          <a:xfrm>
            <a:off x="330637" y="1692721"/>
            <a:ext cx="3147712" cy="1877270"/>
            <a:chOff x="4476806" y="1773809"/>
            <a:chExt cx="3147712" cy="1877270"/>
          </a:xfrm>
        </p:grpSpPr>
        <p:sp>
          <p:nvSpPr>
            <p:cNvPr id="108" name="Oval 107"/>
            <p:cNvSpPr/>
            <p:nvPr/>
          </p:nvSpPr>
          <p:spPr>
            <a:xfrm>
              <a:off x="4476806" y="2542227"/>
              <a:ext cx="1114709" cy="11088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539B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7" name="Legende mit Linie (2) 116"/>
            <p:cNvSpPr/>
            <p:nvPr/>
          </p:nvSpPr>
          <p:spPr>
            <a:xfrm>
              <a:off x="5849793" y="2110171"/>
              <a:ext cx="1605776" cy="80320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53589"/>
                <a:gd name="adj6" fmla="val -50350"/>
              </a:avLst>
            </a:prstGeom>
            <a:solidFill>
              <a:srgbClr val="FFFFFF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539B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116" name="Bild 1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6542" y="2163999"/>
              <a:ext cx="695551" cy="695551"/>
            </a:xfrm>
            <a:prstGeom prst="rect">
              <a:avLst/>
            </a:prstGeom>
          </p:spPr>
        </p:pic>
        <p:sp>
          <p:nvSpPr>
            <p:cNvPr id="118" name="Rechteck 117"/>
            <p:cNvSpPr/>
            <p:nvPr/>
          </p:nvSpPr>
          <p:spPr>
            <a:xfrm>
              <a:off x="6167827" y="2128175"/>
              <a:ext cx="145669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41294" lvl="1" indent="-239178">
                <a:lnSpc>
                  <a:spcPct val="50000"/>
                </a:lnSpc>
                <a:spcBef>
                  <a:spcPts val="533"/>
                </a:spcBef>
                <a:spcAft>
                  <a:spcPts val="267"/>
                </a:spcAft>
                <a:buClr>
                  <a:srgbClr val="11AAFF"/>
                </a:buClr>
                <a:buFont typeface="TheSans Swisscom" charset="0"/>
                <a:buChar char="&gt;"/>
              </a:pPr>
              <a:r>
                <a:rPr lang="en-GB" sz="1100" dirty="0">
                  <a:solidFill>
                    <a:srgbClr val="00539B"/>
                  </a:solidFill>
                  <a:latin typeface="Calibri" charset="0"/>
                  <a:ea typeface="Calibri" charset="0"/>
                  <a:cs typeface="Calibri" charset="0"/>
                </a:rPr>
                <a:t>Gender &amp; Age</a:t>
              </a:r>
            </a:p>
            <a:p>
              <a:pPr marL="241294" lvl="1" indent="-239178">
                <a:lnSpc>
                  <a:spcPct val="50000"/>
                </a:lnSpc>
                <a:spcBef>
                  <a:spcPts val="533"/>
                </a:spcBef>
                <a:spcAft>
                  <a:spcPts val="267"/>
                </a:spcAft>
                <a:buClr>
                  <a:srgbClr val="11AAFF"/>
                </a:buClr>
                <a:buFont typeface="TheSans Swisscom" charset="0"/>
                <a:buChar char="&gt;"/>
              </a:pPr>
              <a:r>
                <a:rPr lang="en-GB" sz="1100" dirty="0">
                  <a:solidFill>
                    <a:srgbClr val="00539B"/>
                  </a:solidFill>
                  <a:latin typeface="Calibri" charset="0"/>
                  <a:ea typeface="Calibri" charset="0"/>
                  <a:cs typeface="Calibri" charset="0"/>
                </a:rPr>
                <a:t>Education</a:t>
              </a:r>
            </a:p>
            <a:p>
              <a:pPr marL="241294" lvl="1" indent="-239178">
                <a:lnSpc>
                  <a:spcPct val="50000"/>
                </a:lnSpc>
                <a:spcBef>
                  <a:spcPts val="533"/>
                </a:spcBef>
                <a:spcAft>
                  <a:spcPts val="267"/>
                </a:spcAft>
                <a:buClr>
                  <a:srgbClr val="11AAFF"/>
                </a:buClr>
                <a:buFont typeface="TheSans Swisscom" charset="0"/>
                <a:buChar char="&gt;"/>
              </a:pPr>
              <a:r>
                <a:rPr lang="en-GB" sz="1100" dirty="0">
                  <a:solidFill>
                    <a:srgbClr val="00539B"/>
                  </a:solidFill>
                  <a:latin typeface="Calibri" charset="0"/>
                  <a:ea typeface="Calibri" charset="0"/>
                  <a:cs typeface="Calibri" charset="0"/>
                </a:rPr>
                <a:t>Interest</a:t>
              </a:r>
            </a:p>
            <a:p>
              <a:pPr marL="241294" lvl="1" indent="-239178">
                <a:lnSpc>
                  <a:spcPct val="50000"/>
                </a:lnSpc>
                <a:spcBef>
                  <a:spcPts val="533"/>
                </a:spcBef>
                <a:spcAft>
                  <a:spcPts val="267"/>
                </a:spcAft>
                <a:buClr>
                  <a:srgbClr val="11AAFF"/>
                </a:buClr>
                <a:buFont typeface="TheSans Swisscom" charset="0"/>
                <a:buChar char="&gt;"/>
              </a:pPr>
              <a:r>
                <a:rPr lang="en-GB" sz="1100" dirty="0">
                  <a:solidFill>
                    <a:srgbClr val="00539B"/>
                  </a:solidFill>
                  <a:latin typeface="Calibri" charset="0"/>
                  <a:ea typeface="Calibri" charset="0"/>
                  <a:cs typeface="Calibri" charset="0"/>
                </a:rPr>
                <a:t>...</a:t>
              </a:r>
            </a:p>
          </p:txBody>
        </p:sp>
        <p:sp>
          <p:nvSpPr>
            <p:cNvPr id="174" name="Rechteck 173"/>
            <p:cNvSpPr/>
            <p:nvPr/>
          </p:nvSpPr>
          <p:spPr>
            <a:xfrm>
              <a:off x="5774190" y="1773809"/>
              <a:ext cx="1689944" cy="338550"/>
            </a:xfrm>
            <a:prstGeom prst="rect">
              <a:avLst/>
            </a:prstGeom>
          </p:spPr>
          <p:txBody>
            <a:bodyPr wrap="none" lIns="121917" tIns="60958" rIns="121917" bIns="60958">
              <a:spAutoFit/>
            </a:bodyPr>
            <a:lstStyle/>
            <a:p>
              <a:r>
                <a:rPr lang="en-AU" sz="1400" b="1" dirty="0">
                  <a:solidFill>
                    <a:srgbClr val="00539B"/>
                  </a:solidFill>
                  <a:latin typeface="Calibri" charset="0"/>
                  <a:ea typeface="Calibri" charset="0"/>
                  <a:cs typeface="Calibri" charset="0"/>
                </a:rPr>
                <a:t>Digital USER profile</a:t>
              </a:r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0332" y="2694482"/>
              <a:ext cx="751160" cy="751160"/>
            </a:xfrm>
            <a:prstGeom prst="rect">
              <a:avLst/>
            </a:prstGeom>
          </p:spPr>
        </p:pic>
      </p:grpSp>
      <p:grpSp>
        <p:nvGrpSpPr>
          <p:cNvPr id="30" name="Gruppierung 29"/>
          <p:cNvGrpSpPr/>
          <p:nvPr/>
        </p:nvGrpSpPr>
        <p:grpSpPr>
          <a:xfrm>
            <a:off x="3823223" y="1030711"/>
            <a:ext cx="4222805" cy="2663732"/>
            <a:chOff x="7969392" y="1111799"/>
            <a:chExt cx="4222805" cy="2663732"/>
          </a:xfrm>
        </p:grpSpPr>
        <p:sp>
          <p:nvSpPr>
            <p:cNvPr id="128" name="Triangle 175"/>
            <p:cNvSpPr/>
            <p:nvPr/>
          </p:nvSpPr>
          <p:spPr>
            <a:xfrm rot="5400000">
              <a:off x="7148944" y="2440533"/>
              <a:ext cx="2060424" cy="419528"/>
            </a:xfrm>
            <a:prstGeom prst="triangle">
              <a:avLst/>
            </a:prstGeom>
            <a:solidFill>
              <a:srgbClr val="C9DAE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6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00194" y="2761193"/>
              <a:ext cx="529222" cy="529222"/>
            </a:xfrm>
            <a:prstGeom prst="rect">
              <a:avLst/>
            </a:prstGeom>
          </p:spPr>
        </p:pic>
        <p:pic>
          <p:nvPicPr>
            <p:cNvPr id="140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097" y="3180783"/>
              <a:ext cx="528142" cy="528142"/>
            </a:xfrm>
            <a:prstGeom prst="rect">
              <a:avLst/>
            </a:prstGeom>
          </p:spPr>
        </p:pic>
        <p:pic>
          <p:nvPicPr>
            <p:cNvPr id="141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8614" y="1777296"/>
              <a:ext cx="529222" cy="529222"/>
            </a:xfrm>
            <a:prstGeom prst="rect">
              <a:avLst/>
            </a:prstGeom>
          </p:spPr>
        </p:pic>
        <p:sp>
          <p:nvSpPr>
            <p:cNvPr id="142" name="Rechteck 158"/>
            <p:cNvSpPr/>
            <p:nvPr/>
          </p:nvSpPr>
          <p:spPr>
            <a:xfrm>
              <a:off x="9449727" y="3438138"/>
              <a:ext cx="501093" cy="323161"/>
            </a:xfrm>
            <a:prstGeom prst="rect">
              <a:avLst/>
            </a:prstGeom>
            <a:noFill/>
          </p:spPr>
          <p:txBody>
            <a:bodyPr wrap="none" lIns="121917" tIns="60958" rIns="121917" bIns="60958">
              <a:spAutoFit/>
            </a:bodyPr>
            <a:lstStyle/>
            <a:p>
              <a:r>
                <a:rPr lang="en-AU" sz="1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223</a:t>
              </a:r>
            </a:p>
          </p:txBody>
        </p:sp>
        <p:sp>
          <p:nvSpPr>
            <p:cNvPr id="143" name="Rechteck 137"/>
            <p:cNvSpPr/>
            <p:nvPr/>
          </p:nvSpPr>
          <p:spPr>
            <a:xfrm>
              <a:off x="11245982" y="3062835"/>
              <a:ext cx="439544" cy="292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AU" sz="1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749</a:t>
              </a:r>
            </a:p>
          </p:txBody>
        </p:sp>
        <p:sp>
          <p:nvSpPr>
            <p:cNvPr id="151" name="Rechteck 137"/>
            <p:cNvSpPr/>
            <p:nvPr/>
          </p:nvSpPr>
          <p:spPr>
            <a:xfrm>
              <a:off x="10306248" y="2075819"/>
              <a:ext cx="439544" cy="292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AU" sz="1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329</a:t>
              </a:r>
            </a:p>
          </p:txBody>
        </p:sp>
        <p:sp>
          <p:nvSpPr>
            <p:cNvPr id="153" name="Rectangle 2"/>
            <p:cNvSpPr/>
            <p:nvPr/>
          </p:nvSpPr>
          <p:spPr>
            <a:xfrm>
              <a:off x="9418208" y="1785999"/>
              <a:ext cx="2419611" cy="1960706"/>
            </a:xfrm>
            <a:prstGeom prst="rect">
              <a:avLst/>
            </a:prstGeom>
            <a:noFill/>
            <a:ln w="1270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A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TextBox 79"/>
            <p:cNvSpPr txBox="1"/>
            <p:nvPr/>
          </p:nvSpPr>
          <p:spPr>
            <a:xfrm>
              <a:off x="10062125" y="1111799"/>
              <a:ext cx="1071541" cy="427979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r>
                <a:rPr lang="en-AU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Gender</a:t>
              </a:r>
            </a:p>
          </p:txBody>
        </p:sp>
        <p:sp>
          <p:nvSpPr>
            <p:cNvPr id="163" name="TextBox 80"/>
            <p:cNvSpPr txBox="1"/>
            <p:nvPr/>
          </p:nvSpPr>
          <p:spPr>
            <a:xfrm>
              <a:off x="9341726" y="1354841"/>
              <a:ext cx="1071541" cy="427979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r>
                <a:rPr lang="en-AU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Male</a:t>
              </a:r>
            </a:p>
          </p:txBody>
        </p:sp>
        <p:sp>
          <p:nvSpPr>
            <p:cNvPr id="165" name="TextBox 81"/>
            <p:cNvSpPr txBox="1"/>
            <p:nvPr/>
          </p:nvSpPr>
          <p:spPr>
            <a:xfrm>
              <a:off x="11120656" y="1377679"/>
              <a:ext cx="1071541" cy="427979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r>
                <a:rPr lang="en-AU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Female</a:t>
              </a:r>
            </a:p>
          </p:txBody>
        </p:sp>
        <p:sp>
          <p:nvSpPr>
            <p:cNvPr id="171" name="TextBox 88"/>
            <p:cNvSpPr txBox="1"/>
            <p:nvPr/>
          </p:nvSpPr>
          <p:spPr>
            <a:xfrm rot="16200000">
              <a:off x="8344523" y="2400156"/>
              <a:ext cx="1363954" cy="674200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pPr algn="ctr"/>
              <a:r>
                <a:rPr lang="en-AU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Fashion interest</a:t>
              </a:r>
            </a:p>
          </p:txBody>
        </p:sp>
        <p:sp>
          <p:nvSpPr>
            <p:cNvPr id="175" name="TextBox 89"/>
            <p:cNvSpPr txBox="1"/>
            <p:nvPr/>
          </p:nvSpPr>
          <p:spPr>
            <a:xfrm rot="16200000">
              <a:off x="8903169" y="3236591"/>
              <a:ext cx="649901" cy="427979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r>
                <a:rPr lang="en-AU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Low</a:t>
              </a:r>
            </a:p>
          </p:txBody>
        </p:sp>
        <p:sp>
          <p:nvSpPr>
            <p:cNvPr id="177" name="TextBox 90"/>
            <p:cNvSpPr txBox="1"/>
            <p:nvPr/>
          </p:nvSpPr>
          <p:spPr>
            <a:xfrm rot="16200000">
              <a:off x="8845915" y="1761280"/>
              <a:ext cx="764413" cy="427979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r>
                <a:rPr lang="en-AU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High</a:t>
              </a:r>
            </a:p>
          </p:txBody>
        </p:sp>
        <p:grpSp>
          <p:nvGrpSpPr>
            <p:cNvPr id="178" name="Group 99"/>
            <p:cNvGrpSpPr/>
            <p:nvPr/>
          </p:nvGrpSpPr>
          <p:grpSpPr>
            <a:xfrm>
              <a:off x="10891617" y="1832509"/>
              <a:ext cx="532393" cy="597749"/>
              <a:chOff x="6936721" y="3550873"/>
              <a:chExt cx="532393" cy="597749"/>
            </a:xfrm>
          </p:grpSpPr>
          <p:pic>
            <p:nvPicPr>
              <p:cNvPr id="179" name="Picture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56134" y="3550873"/>
                <a:ext cx="512980" cy="512980"/>
              </a:xfrm>
              <a:prstGeom prst="rect">
                <a:avLst/>
              </a:prstGeom>
            </p:spPr>
          </p:pic>
          <p:sp>
            <p:nvSpPr>
              <p:cNvPr id="180" name="Rechteck 137"/>
              <p:cNvSpPr/>
              <p:nvPr/>
            </p:nvSpPr>
            <p:spPr>
              <a:xfrm>
                <a:off x="6936721" y="3856234"/>
                <a:ext cx="439544" cy="2923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AU" sz="1300" b="1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552</a:t>
                </a:r>
              </a:p>
            </p:txBody>
          </p:sp>
        </p:grpSp>
        <p:pic>
          <p:nvPicPr>
            <p:cNvPr id="181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31161" y="1942384"/>
              <a:ext cx="529222" cy="529222"/>
            </a:xfrm>
            <a:prstGeom prst="rect">
              <a:avLst/>
            </a:prstGeom>
          </p:spPr>
        </p:pic>
        <p:sp>
          <p:nvSpPr>
            <p:cNvPr id="182" name="Rechteck 137"/>
            <p:cNvSpPr/>
            <p:nvPr/>
          </p:nvSpPr>
          <p:spPr>
            <a:xfrm>
              <a:off x="11358766" y="2267081"/>
              <a:ext cx="439544" cy="292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AU" sz="1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462</a:t>
              </a:r>
            </a:p>
          </p:txBody>
        </p:sp>
        <p:grpSp>
          <p:nvGrpSpPr>
            <p:cNvPr id="183" name="Group 105"/>
            <p:cNvGrpSpPr/>
            <p:nvPr/>
          </p:nvGrpSpPr>
          <p:grpSpPr>
            <a:xfrm>
              <a:off x="9934749" y="2816371"/>
              <a:ext cx="567738" cy="628129"/>
              <a:chOff x="5426901" y="2776482"/>
              <a:chExt cx="567738" cy="628129"/>
            </a:xfrm>
          </p:grpSpPr>
          <p:pic>
            <p:nvPicPr>
              <p:cNvPr id="184" name="Picture 10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44011" y="2776482"/>
                <a:ext cx="550628" cy="550628"/>
              </a:xfrm>
              <a:prstGeom prst="rect">
                <a:avLst/>
              </a:prstGeom>
            </p:spPr>
          </p:pic>
          <p:sp>
            <p:nvSpPr>
              <p:cNvPr id="185" name="Rechteck 158"/>
              <p:cNvSpPr/>
              <p:nvPr/>
            </p:nvSpPr>
            <p:spPr>
              <a:xfrm>
                <a:off x="5426901" y="3081450"/>
                <a:ext cx="501093" cy="323161"/>
              </a:xfrm>
              <a:prstGeom prst="rect">
                <a:avLst/>
              </a:prstGeom>
              <a:noFill/>
            </p:spPr>
            <p:txBody>
              <a:bodyPr wrap="none" lIns="121917" tIns="60958" rIns="121917" bIns="60958">
                <a:spAutoFit/>
              </a:bodyPr>
              <a:lstStyle/>
              <a:p>
                <a:r>
                  <a:rPr lang="en-AU" sz="1300" b="1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967</a:t>
                </a:r>
              </a:p>
            </p:txBody>
          </p:sp>
        </p:grpSp>
        <p:pic>
          <p:nvPicPr>
            <p:cNvPr id="18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54540" y="2269149"/>
              <a:ext cx="512980" cy="512980"/>
            </a:xfrm>
            <a:prstGeom prst="rect">
              <a:avLst/>
            </a:prstGeom>
          </p:spPr>
        </p:pic>
        <p:sp>
          <p:nvSpPr>
            <p:cNvPr id="187" name="Rechteck 137"/>
            <p:cNvSpPr/>
            <p:nvPr/>
          </p:nvSpPr>
          <p:spPr>
            <a:xfrm>
              <a:off x="10621866" y="2559105"/>
              <a:ext cx="439544" cy="292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AU" sz="1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123</a:t>
              </a:r>
            </a:p>
          </p:txBody>
        </p:sp>
      </p:grpSp>
      <p:grpSp>
        <p:nvGrpSpPr>
          <p:cNvPr id="29" name="Gruppierung 28"/>
          <p:cNvGrpSpPr/>
          <p:nvPr/>
        </p:nvGrpSpPr>
        <p:grpSpPr>
          <a:xfrm>
            <a:off x="415647" y="3569991"/>
            <a:ext cx="3319872" cy="2460858"/>
            <a:chOff x="4561816" y="3651079"/>
            <a:chExt cx="3319872" cy="2460858"/>
          </a:xfrm>
        </p:grpSpPr>
        <p:sp>
          <p:nvSpPr>
            <p:cNvPr id="111" name="Rechteck 110"/>
            <p:cNvSpPr/>
            <p:nvPr/>
          </p:nvSpPr>
          <p:spPr>
            <a:xfrm>
              <a:off x="4561816" y="4423607"/>
              <a:ext cx="951696" cy="1075353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Legende mit Linie (2) 121"/>
            <p:cNvSpPr/>
            <p:nvPr/>
          </p:nvSpPr>
          <p:spPr>
            <a:xfrm flipV="1">
              <a:off x="5763680" y="5308730"/>
              <a:ext cx="1850328" cy="80320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76843"/>
                <a:gd name="adj6" fmla="val -47876"/>
              </a:avLst>
            </a:prstGeom>
            <a:solidFill>
              <a:srgbClr val="FFFFFF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de-DE"/>
            </a:p>
          </p:txBody>
        </p:sp>
        <p:pic>
          <p:nvPicPr>
            <p:cNvPr id="123" name="Bild 1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0430" y="5362560"/>
              <a:ext cx="695551" cy="695551"/>
            </a:xfrm>
            <a:prstGeom prst="rect">
              <a:avLst/>
            </a:prstGeom>
          </p:spPr>
        </p:pic>
        <p:sp>
          <p:nvSpPr>
            <p:cNvPr id="124" name="Rechteck 123"/>
            <p:cNvSpPr/>
            <p:nvPr/>
          </p:nvSpPr>
          <p:spPr>
            <a:xfrm>
              <a:off x="6081715" y="5326736"/>
              <a:ext cx="1799973" cy="783544"/>
            </a:xfrm>
            <a:prstGeom prst="rect">
              <a:avLst/>
            </a:prstGeom>
          </p:spPr>
          <p:txBody>
            <a:bodyPr wrap="square" lIns="121917" tIns="60958" rIns="121917" bIns="60958">
              <a:spAutoFit/>
            </a:bodyPr>
            <a:lstStyle/>
            <a:p>
              <a:pPr marL="241294" lvl="1" indent="-239178">
                <a:lnSpc>
                  <a:spcPct val="50000"/>
                </a:lnSpc>
                <a:spcBef>
                  <a:spcPts val="533"/>
                </a:spcBef>
                <a:spcAft>
                  <a:spcPts val="267"/>
                </a:spcAft>
                <a:buClr>
                  <a:srgbClr val="11AAFF"/>
                </a:buClr>
                <a:buFont typeface="TheSans Swisscom" charset="0"/>
                <a:buChar char="&gt;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Type &amp; Category</a:t>
              </a:r>
            </a:p>
            <a:p>
              <a:pPr marL="241294" lvl="1" indent="-239178">
                <a:lnSpc>
                  <a:spcPct val="50000"/>
                </a:lnSpc>
                <a:spcBef>
                  <a:spcPts val="533"/>
                </a:spcBef>
                <a:spcAft>
                  <a:spcPts val="267"/>
                </a:spcAft>
                <a:buClr>
                  <a:srgbClr val="11AAFF"/>
                </a:buClr>
                <a:buFont typeface="TheSans Swisscom" charset="0"/>
                <a:buChar char="&gt;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Brand orientation</a:t>
              </a:r>
            </a:p>
            <a:p>
              <a:pPr marL="241294" lvl="1" indent="-239178">
                <a:lnSpc>
                  <a:spcPct val="50000"/>
                </a:lnSpc>
                <a:spcBef>
                  <a:spcPts val="533"/>
                </a:spcBef>
                <a:spcAft>
                  <a:spcPts val="267"/>
                </a:spcAft>
                <a:buClr>
                  <a:srgbClr val="11AAFF"/>
                </a:buClr>
                <a:buFont typeface="TheSans Swisscom" charset="0"/>
                <a:buChar char="&gt;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Usage &amp; Device</a:t>
              </a:r>
            </a:p>
            <a:p>
              <a:pPr marL="241294" lvl="1" indent="-239178">
                <a:lnSpc>
                  <a:spcPct val="50000"/>
                </a:lnSpc>
                <a:spcBef>
                  <a:spcPts val="533"/>
                </a:spcBef>
                <a:spcAft>
                  <a:spcPts val="267"/>
                </a:spcAft>
                <a:buClr>
                  <a:srgbClr val="11AAFF"/>
                </a:buClr>
                <a:buFont typeface="TheSans Swisscom" charset="0"/>
                <a:buChar char="&gt;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...</a:t>
              </a:r>
            </a:p>
          </p:txBody>
        </p:sp>
        <p:cxnSp>
          <p:nvCxnSpPr>
            <p:cNvPr id="125" name="Gerade Verbindung 124"/>
            <p:cNvCxnSpPr>
              <a:stCxn id="108" idx="4"/>
              <a:endCxn id="111" idx="0"/>
            </p:cNvCxnSpPr>
            <p:nvPr/>
          </p:nvCxnSpPr>
          <p:spPr>
            <a:xfrm>
              <a:off x="5023213" y="3651079"/>
              <a:ext cx="14451" cy="772528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chteck 172"/>
            <p:cNvSpPr/>
            <p:nvPr/>
          </p:nvSpPr>
          <p:spPr>
            <a:xfrm>
              <a:off x="5775740" y="4957040"/>
              <a:ext cx="1680326" cy="338550"/>
            </a:xfrm>
            <a:prstGeom prst="rect">
              <a:avLst/>
            </a:prstGeom>
          </p:spPr>
          <p:txBody>
            <a:bodyPr wrap="none" lIns="121917" tIns="60958" rIns="121917" bIns="60958">
              <a:spAutoFit/>
            </a:bodyPr>
            <a:lstStyle/>
            <a:p>
              <a:r>
                <a:rPr lang="en-AU" sz="1400" b="1" dirty="0">
                  <a:solidFill>
                    <a:srgbClr val="00539B"/>
                  </a:solidFill>
                  <a:latin typeface="Calibri" charset="0"/>
                  <a:ea typeface="Calibri" charset="0"/>
                  <a:cs typeface="Calibri" charset="0"/>
                </a:rPr>
                <a:t>Digital ITEM profile</a:t>
              </a:r>
            </a:p>
          </p:txBody>
        </p:sp>
        <p:pic>
          <p:nvPicPr>
            <p:cNvPr id="2" name="Bild 1"/>
            <p:cNvPicPr>
              <a:picLocks noChangeAspect="1"/>
            </p:cNvPicPr>
            <p:nvPr/>
          </p:nvPicPr>
          <p:blipFill rotWithShape="1">
            <a:blip r:embed="rId8"/>
            <a:srcRect l="61376" t="34353" r="19294" b="-451"/>
            <a:stretch/>
          </p:blipFill>
          <p:spPr>
            <a:xfrm>
              <a:off x="4627582" y="4472519"/>
              <a:ext cx="816754" cy="1117113"/>
            </a:xfrm>
            <a:prstGeom prst="rect">
              <a:avLst/>
            </a:prstGeom>
          </p:spPr>
        </p:pic>
      </p:grpSp>
      <p:grpSp>
        <p:nvGrpSpPr>
          <p:cNvPr id="31" name="Gruppierung 30"/>
          <p:cNvGrpSpPr/>
          <p:nvPr/>
        </p:nvGrpSpPr>
        <p:grpSpPr>
          <a:xfrm>
            <a:off x="3823223" y="3904988"/>
            <a:ext cx="3893183" cy="2565533"/>
            <a:chOff x="7969392" y="3986076"/>
            <a:chExt cx="3893183" cy="2565533"/>
          </a:xfrm>
        </p:grpSpPr>
        <p:sp>
          <p:nvSpPr>
            <p:cNvPr id="130" name="Triangle 175"/>
            <p:cNvSpPr/>
            <p:nvPr/>
          </p:nvSpPr>
          <p:spPr>
            <a:xfrm rot="5400000">
              <a:off x="7148944" y="5131888"/>
              <a:ext cx="2060424" cy="419528"/>
            </a:xfrm>
            <a:prstGeom prst="triangle">
              <a:avLst/>
            </a:prstGeom>
            <a:solidFill>
              <a:srgbClr val="C9DAE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0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0848" y="4011415"/>
              <a:ext cx="529222" cy="529222"/>
            </a:xfrm>
            <a:prstGeom prst="rect">
              <a:avLst/>
            </a:prstGeom>
          </p:spPr>
        </p:pic>
        <p:sp>
          <p:nvSpPr>
            <p:cNvPr id="193" name="Rechteck 137"/>
            <p:cNvSpPr/>
            <p:nvPr/>
          </p:nvSpPr>
          <p:spPr>
            <a:xfrm>
              <a:off x="9468482" y="4309938"/>
              <a:ext cx="439544" cy="292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AU" sz="1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329</a:t>
              </a:r>
            </a:p>
          </p:txBody>
        </p:sp>
        <p:sp>
          <p:nvSpPr>
            <p:cNvPr id="194" name="Rectangle 2"/>
            <p:cNvSpPr/>
            <p:nvPr/>
          </p:nvSpPr>
          <p:spPr>
            <a:xfrm>
              <a:off x="9442962" y="4590903"/>
              <a:ext cx="2419611" cy="1960706"/>
            </a:xfrm>
            <a:prstGeom prst="rect">
              <a:avLst/>
            </a:prstGeom>
            <a:noFill/>
            <a:ln w="1270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A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1" name="Group 99"/>
            <p:cNvGrpSpPr/>
            <p:nvPr/>
          </p:nvGrpSpPr>
          <p:grpSpPr>
            <a:xfrm>
              <a:off x="10042199" y="4031675"/>
              <a:ext cx="532393" cy="597749"/>
              <a:chOff x="6936721" y="3550873"/>
              <a:chExt cx="532393" cy="597749"/>
            </a:xfrm>
          </p:grpSpPr>
          <p:pic>
            <p:nvPicPr>
              <p:cNvPr id="202" name="Picture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56134" y="3550873"/>
                <a:ext cx="512980" cy="512980"/>
              </a:xfrm>
              <a:prstGeom prst="rect">
                <a:avLst/>
              </a:prstGeom>
            </p:spPr>
          </p:pic>
          <p:sp>
            <p:nvSpPr>
              <p:cNvPr id="203" name="Rechteck 137"/>
              <p:cNvSpPr/>
              <p:nvPr/>
            </p:nvSpPr>
            <p:spPr>
              <a:xfrm>
                <a:off x="6936721" y="3856234"/>
                <a:ext cx="439544" cy="2923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AU" sz="1300" b="1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552</a:t>
                </a:r>
              </a:p>
            </p:txBody>
          </p:sp>
        </p:grpSp>
        <p:pic>
          <p:nvPicPr>
            <p:cNvPr id="20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33219" y="4013389"/>
              <a:ext cx="529222" cy="529222"/>
            </a:xfrm>
            <a:prstGeom prst="rect">
              <a:avLst/>
            </a:prstGeom>
          </p:spPr>
        </p:pic>
        <p:sp>
          <p:nvSpPr>
            <p:cNvPr id="205" name="Rechteck 137"/>
            <p:cNvSpPr/>
            <p:nvPr/>
          </p:nvSpPr>
          <p:spPr>
            <a:xfrm>
              <a:off x="10660824" y="4338086"/>
              <a:ext cx="439544" cy="292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AU" sz="1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462</a:t>
              </a:r>
            </a:p>
          </p:txBody>
        </p:sp>
        <p:grpSp>
          <p:nvGrpSpPr>
            <p:cNvPr id="206" name="Group 105"/>
            <p:cNvGrpSpPr/>
            <p:nvPr/>
          </p:nvGrpSpPr>
          <p:grpSpPr>
            <a:xfrm>
              <a:off x="11177411" y="3986076"/>
              <a:ext cx="567738" cy="628129"/>
              <a:chOff x="5426901" y="2776482"/>
              <a:chExt cx="567738" cy="628129"/>
            </a:xfrm>
          </p:grpSpPr>
          <p:pic>
            <p:nvPicPr>
              <p:cNvPr id="207" name="Picture 10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44011" y="2776482"/>
                <a:ext cx="550628" cy="550628"/>
              </a:xfrm>
              <a:prstGeom prst="rect">
                <a:avLst/>
              </a:prstGeom>
            </p:spPr>
          </p:pic>
          <p:sp>
            <p:nvSpPr>
              <p:cNvPr id="208" name="Rechteck 158"/>
              <p:cNvSpPr/>
              <p:nvPr/>
            </p:nvSpPr>
            <p:spPr>
              <a:xfrm>
                <a:off x="5426901" y="3081450"/>
                <a:ext cx="501093" cy="323161"/>
              </a:xfrm>
              <a:prstGeom prst="rect">
                <a:avLst/>
              </a:prstGeom>
              <a:noFill/>
            </p:spPr>
            <p:txBody>
              <a:bodyPr wrap="none" lIns="121917" tIns="60958" rIns="121917" bIns="60958">
                <a:spAutoFit/>
              </a:bodyPr>
              <a:lstStyle/>
              <a:p>
                <a:r>
                  <a:rPr lang="en-AU" sz="1300" b="1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967</a:t>
                </a:r>
              </a:p>
            </p:txBody>
          </p:sp>
        </p:grpSp>
        <p:cxnSp>
          <p:nvCxnSpPr>
            <p:cNvPr id="15" name="Gerade Verbindung 14"/>
            <p:cNvCxnSpPr/>
            <p:nvPr/>
          </p:nvCxnSpPr>
          <p:spPr>
            <a:xfrm>
              <a:off x="9748579" y="4599151"/>
              <a:ext cx="1846" cy="194179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Gerade Verbindung 212"/>
            <p:cNvCxnSpPr/>
            <p:nvPr/>
          </p:nvCxnSpPr>
          <p:spPr>
            <a:xfrm>
              <a:off x="10307460" y="4596939"/>
              <a:ext cx="1846" cy="194179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Gerade Verbindung 213"/>
            <p:cNvCxnSpPr/>
            <p:nvPr/>
          </p:nvCxnSpPr>
          <p:spPr>
            <a:xfrm>
              <a:off x="10886868" y="4599151"/>
              <a:ext cx="1846" cy="194179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Gerade Verbindung 214"/>
            <p:cNvCxnSpPr/>
            <p:nvPr/>
          </p:nvCxnSpPr>
          <p:spPr>
            <a:xfrm>
              <a:off x="11445749" y="4596939"/>
              <a:ext cx="1846" cy="194179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Gerade Verbindung 215"/>
            <p:cNvCxnSpPr/>
            <p:nvPr/>
          </p:nvCxnSpPr>
          <p:spPr>
            <a:xfrm>
              <a:off x="9442962" y="4961924"/>
              <a:ext cx="241961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Gerade Verbindung 217"/>
            <p:cNvCxnSpPr/>
            <p:nvPr/>
          </p:nvCxnSpPr>
          <p:spPr>
            <a:xfrm>
              <a:off x="9442962" y="5393724"/>
              <a:ext cx="241961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218"/>
            <p:cNvCxnSpPr/>
            <p:nvPr/>
          </p:nvCxnSpPr>
          <p:spPr>
            <a:xfrm>
              <a:off x="9442962" y="5835049"/>
              <a:ext cx="241961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 Verbindung 219"/>
            <p:cNvCxnSpPr/>
            <p:nvPr/>
          </p:nvCxnSpPr>
          <p:spPr>
            <a:xfrm>
              <a:off x="9442962" y="6273199"/>
              <a:ext cx="241961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9656187" y="4872241"/>
              <a:ext cx="182126" cy="179366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10216397" y="4872241"/>
              <a:ext cx="182126" cy="179366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10794476" y="4872241"/>
              <a:ext cx="182126" cy="179366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11354686" y="4872241"/>
              <a:ext cx="182126" cy="179366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9659362" y="5304041"/>
              <a:ext cx="182126" cy="179366"/>
            </a:xfrm>
            <a:prstGeom prst="ellipse">
              <a:avLst/>
            </a:prstGeom>
            <a:solidFill>
              <a:srgbClr val="177B5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10219572" y="5304041"/>
              <a:ext cx="182126" cy="179366"/>
            </a:xfrm>
            <a:prstGeom prst="ellipse">
              <a:avLst/>
            </a:prstGeom>
            <a:solidFill>
              <a:srgbClr val="FFFF0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10797651" y="5304041"/>
              <a:ext cx="182126" cy="179366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11357861" y="5304041"/>
              <a:ext cx="182126" cy="179366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9659362" y="5745366"/>
              <a:ext cx="182126" cy="179366"/>
            </a:xfrm>
            <a:prstGeom prst="ellipse">
              <a:avLst/>
            </a:prstGeom>
            <a:solidFill>
              <a:srgbClr val="FFFF0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10219572" y="5745366"/>
              <a:ext cx="182126" cy="179366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10797651" y="5745366"/>
              <a:ext cx="182126" cy="179366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11357861" y="5745366"/>
              <a:ext cx="182126" cy="179366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9662649" y="6183516"/>
              <a:ext cx="182126" cy="179366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10222859" y="6183516"/>
              <a:ext cx="182126" cy="179366"/>
            </a:xfrm>
            <a:prstGeom prst="ellipse">
              <a:avLst/>
            </a:prstGeom>
            <a:solidFill>
              <a:srgbClr val="FFFF0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10800938" y="6183516"/>
              <a:ext cx="182126" cy="179366"/>
            </a:xfrm>
            <a:prstGeom prst="ellipse">
              <a:avLst/>
            </a:prstGeom>
            <a:solidFill>
              <a:srgbClr val="FFFF0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11361148" y="6183516"/>
              <a:ext cx="182126" cy="179366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19182" y="4930749"/>
              <a:ext cx="242518" cy="242518"/>
            </a:xfrm>
            <a:prstGeom prst="rect">
              <a:avLst/>
            </a:prstGeom>
          </p:spPr>
        </p:pic>
        <p:pic>
          <p:nvPicPr>
            <p:cNvPr id="17" name="Bild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01064" y="5184113"/>
              <a:ext cx="953141" cy="238285"/>
            </a:xfrm>
            <a:prstGeom prst="rect">
              <a:avLst/>
            </a:prstGeom>
          </p:spPr>
        </p:pic>
        <p:pic>
          <p:nvPicPr>
            <p:cNvPr id="126" name="Bild 1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29258" y="5362323"/>
              <a:ext cx="242518" cy="242518"/>
            </a:xfrm>
            <a:prstGeom prst="rect">
              <a:avLst/>
            </a:prstGeom>
          </p:spPr>
        </p:pic>
        <p:pic>
          <p:nvPicPr>
            <p:cNvPr id="18" name="Bild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80320" y="5537752"/>
              <a:ext cx="393844" cy="393844"/>
            </a:xfrm>
            <a:prstGeom prst="rect">
              <a:avLst/>
            </a:prstGeom>
          </p:spPr>
        </p:pic>
        <p:pic>
          <p:nvPicPr>
            <p:cNvPr id="127" name="Bild 1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17618" y="5803473"/>
              <a:ext cx="242518" cy="242518"/>
            </a:xfrm>
            <a:prstGeom prst="rect">
              <a:avLst/>
            </a:prstGeom>
          </p:spPr>
        </p:pic>
        <p:pic>
          <p:nvPicPr>
            <p:cNvPr id="24" name="Bild 2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23042" y="5945743"/>
              <a:ext cx="944526" cy="502960"/>
            </a:xfrm>
            <a:prstGeom prst="rect">
              <a:avLst/>
            </a:prstGeom>
          </p:spPr>
        </p:pic>
        <p:pic>
          <p:nvPicPr>
            <p:cNvPr id="129" name="Bild 1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23092" y="6238129"/>
              <a:ext cx="242518" cy="242518"/>
            </a:xfrm>
            <a:prstGeom prst="rect">
              <a:avLst/>
            </a:prstGeom>
          </p:spPr>
        </p:pic>
        <p:pic>
          <p:nvPicPr>
            <p:cNvPr id="25" name="Bild 24"/>
            <p:cNvPicPr>
              <a:picLocks noChangeAspect="1"/>
            </p:cNvPicPr>
            <p:nvPr/>
          </p:nvPicPr>
          <p:blipFill rotWithShape="1">
            <a:blip r:embed="rId13"/>
            <a:srcRect l="37260" t="36629" b="36891"/>
            <a:stretch/>
          </p:blipFill>
          <p:spPr>
            <a:xfrm>
              <a:off x="8606820" y="4686048"/>
              <a:ext cx="767727" cy="243029"/>
            </a:xfrm>
            <a:prstGeom prst="rect">
              <a:avLst/>
            </a:prstGeom>
          </p:spPr>
        </p:pic>
      </p:grpSp>
      <p:sp>
        <p:nvSpPr>
          <p:cNvPr id="131" name="Rectangle: Rounded Corners 86"/>
          <p:cNvSpPr/>
          <p:nvPr/>
        </p:nvSpPr>
        <p:spPr>
          <a:xfrm>
            <a:off x="8781729" y="1739701"/>
            <a:ext cx="2766424" cy="4422508"/>
          </a:xfrm>
          <a:prstGeom prst="roundRect">
            <a:avLst/>
          </a:prstGeom>
          <a:solidFill>
            <a:srgbClr val="002060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Box 87"/>
          <p:cNvSpPr txBox="1"/>
          <p:nvPr/>
        </p:nvSpPr>
        <p:spPr>
          <a:xfrm>
            <a:off x="8934304" y="1953691"/>
            <a:ext cx="2507876" cy="3659633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Benefits</a:t>
            </a:r>
          </a:p>
          <a:p>
            <a:endParaRPr lang="en-A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Higher reach at any given quality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Control over quality – reach trade off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Direct feedback on ad interaction</a:t>
            </a:r>
          </a:p>
          <a:p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Creation of audience with higher ad interaction probability</a:t>
            </a:r>
          </a:p>
        </p:txBody>
      </p:sp>
    </p:spTree>
    <p:extLst>
      <p:ext uri="{BB962C8B-B14F-4D97-AF65-F5344CB8AC3E}">
        <p14:creationId xmlns:p14="http://schemas.microsoft.com/office/powerpoint/2010/main" val="399283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43000" y="6345780"/>
            <a:ext cx="9906000" cy="515495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>
            <p:custDataLst>
              <p:tags r:id="rId1"/>
            </p:custDataLst>
          </p:nvPr>
        </p:nvSpPr>
        <p:spPr bwMode="gray">
          <a:xfrm flipH="1">
            <a:off x="2339139" y="3044889"/>
            <a:ext cx="0" cy="2841609"/>
          </a:xfrm>
          <a:prstGeom prst="line">
            <a:avLst/>
          </a:prstGeom>
          <a:noFill/>
          <a:ln w="4444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/>
            <a:tailEnd type="none"/>
          </a:ln>
          <a:effectLst/>
        </p:spPr>
        <p:txBody>
          <a:bodyPr vert="horz" wrap="none" lIns="0" tIns="0" rIns="0" bIns="0" anchor="b">
            <a:noAutofit/>
          </a:bodyPr>
          <a:lstStyle/>
          <a:p>
            <a:pPr>
              <a:lnSpc>
                <a:spcPts val="1200"/>
              </a:lnSpc>
            </a:pPr>
            <a:endParaRPr lang="en-US" sz="400" dirty="0">
              <a:latin typeface="Arial"/>
              <a:ea typeface="LF_Ka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989" y="2991587"/>
            <a:ext cx="1870934" cy="780326"/>
          </a:xfrm>
          <a:prstGeom prst="rect">
            <a:avLst/>
          </a:prstGeom>
        </p:spPr>
      </p:pic>
      <p:sp>
        <p:nvSpPr>
          <p:cNvPr id="10" name="jpmDat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60980" y="3771913"/>
            <a:ext cx="2743200" cy="211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6575" rIns="36575" bIns="36575" anchor="t">
            <a:noAutofit/>
          </a:bodyPr>
          <a:lstStyle/>
          <a:p>
            <a:pPr eaLnBrk="0" hangingPunct="0">
              <a:lnSpc>
                <a:spcPts val="15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Dr. Jürgen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Galler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eaLnBrk="0" hangingPunct="0">
              <a:lnSpc>
                <a:spcPts val="15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CEO &amp; Co-Founder</a:t>
            </a:r>
          </a:p>
          <a:p>
            <a:pPr eaLnBrk="0" hangingPunct="0">
              <a:lnSpc>
                <a:spcPts val="15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hlinkClick r:id="rId7"/>
              </a:rPr>
              <a:t>juergen.galler@1plusx.com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eaLnBrk="0" hangingPunct="0">
              <a:lnSpc>
                <a:spcPts val="1500"/>
              </a:lnSpc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+41 79 818 87 14</a:t>
            </a:r>
          </a:p>
          <a:p>
            <a:pPr eaLnBrk="0" hangingPunct="0">
              <a:lnSpc>
                <a:spcPts val="1500"/>
              </a:lnSpc>
            </a:pP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eaLnBrk="0" hangingPunct="0">
              <a:lnSpc>
                <a:spcPts val="1500"/>
              </a:lnSpc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1plusX AG</a:t>
            </a:r>
          </a:p>
          <a:p>
            <a:pPr eaLnBrk="0" hangingPunct="0">
              <a:lnSpc>
                <a:spcPts val="1500"/>
              </a:lnSpc>
            </a:pPr>
            <a:r>
              <a:rPr lang="cs-CZ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Eichenstrasse</a:t>
            </a: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2</a:t>
            </a:r>
          </a:p>
          <a:p>
            <a:pPr eaLnBrk="0" hangingPunct="0">
              <a:lnSpc>
                <a:spcPts val="1500"/>
              </a:lnSpc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8808 </a:t>
            </a:r>
            <a:r>
              <a:rPr lang="cs-CZ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Pfäffikon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eaLnBrk="0" hangingPunct="0">
              <a:lnSpc>
                <a:spcPts val="1500"/>
              </a:lnSpc>
            </a:pPr>
            <a:r>
              <a:rPr lang="cs-CZ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Switzerland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eaLnBrk="0" hangingPunct="0">
              <a:lnSpc>
                <a:spcPts val="1500"/>
              </a:lnSpc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9932" y="7595"/>
            <a:ext cx="7728404" cy="68504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Rectangle 16"/>
          <p:cNvSpPr/>
          <p:nvPr/>
        </p:nvSpPr>
        <p:spPr>
          <a:xfrm>
            <a:off x="0" y="7597"/>
            <a:ext cx="12192000" cy="1304533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11"/>
          <p:cNvSpPr>
            <a:spLocks noChangeShapeType="1"/>
          </p:cNvSpPr>
          <p:nvPr>
            <p:custDataLst>
              <p:tags r:id="rId3"/>
            </p:custDataLst>
          </p:nvPr>
        </p:nvSpPr>
        <p:spPr bwMode="gray">
          <a:xfrm flipH="1">
            <a:off x="2339139" y="3052485"/>
            <a:ext cx="0" cy="2841609"/>
          </a:xfrm>
          <a:prstGeom prst="line">
            <a:avLst/>
          </a:prstGeom>
          <a:noFill/>
          <a:ln w="4444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/>
            <a:tailEnd type="none"/>
          </a:ln>
          <a:effectLst/>
        </p:spPr>
        <p:txBody>
          <a:bodyPr vert="horz" wrap="none" lIns="0" tIns="0" rIns="0" bIns="0" anchor="b">
            <a:noAutofit/>
          </a:bodyPr>
          <a:lstStyle/>
          <a:p>
            <a:pPr>
              <a:lnSpc>
                <a:spcPts val="1200"/>
              </a:lnSpc>
            </a:pPr>
            <a:endParaRPr lang="en-US" sz="400" dirty="0">
              <a:latin typeface="Arial"/>
              <a:ea typeface="LF_Kai"/>
            </a:endParaRPr>
          </a:p>
        </p:txBody>
      </p:sp>
    </p:spTree>
    <p:extLst>
      <p:ext uri="{BB962C8B-B14F-4D97-AF65-F5344CB8AC3E}">
        <p14:creationId xmlns:p14="http://schemas.microsoft.com/office/powerpoint/2010/main" val="6504184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_IDX" val="4"/>
  <p:tag name="THINKCELLPRESENTATIONDONOTDELETE" val="&lt;?xml version=&quot;1.0&quot; encoding=&quot;UTF-16&quot; standalone=&quot;yes&quot;?&gt;&#10;&lt;root reqver=&quot;17839&quot;&gt;&lt;version val=&quot;2118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2147483647&quot;/&gt;&lt;m_chDecimalSymbol17909&gt;.&lt;/m_chDecimalSymbol17909&gt;&lt;m_nGroupingDigits17909 val=&quot;2147483647&quot;/&gt;&lt;/m_precDefault&gt;&lt;/CDefaultPrec&gt;&lt;/root&gt;"/>
  <p:tag name="THINKCELLUNDODONOTDELET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Da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Ru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Da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Rule"/>
</p:tagLst>
</file>

<file path=ppt/theme/theme1.xml><?xml version="1.0" encoding="utf-8"?>
<a:theme xmlns:a="http://schemas.openxmlformats.org/drawingml/2006/main" name="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24</rca:property>
    <rca:property rca:type="SelectedPageField">f55c4d88-1f2e-4ad9-aaa8-819af4ee7ee8</rca:property>
    <rca:property rca:type="SelectedStylesField">a932ec3f-94c1-48b1-b6dc-41aaa6eb7e54</rca:property>
    <rca:property rca:type="CreatePageWithSourceDocument">True</rca:property>
    <rca:property rca:type="AllowChangeLocationConfig">True</rca:property>
    <rca:property rca:type="ConfiguredPageLocation">http://it-network.bcg.com/SiteDirectory/Sharepoint_Platform/TeamSites09/FarmDeploy/iptest</rca:property>
    <rca:property rca:type="CreateSynchronously">False</rca:property>
    <rca:property rca:type="AllowChangeProcessingConfig">True</rca:property>
    <rca:property rca:type="ConverterSpecificSettings"/>
  </rca:Converter>
</rca:RCAuthoring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2B2F57513A547879471749A2268C3" ma:contentTypeVersion="1" ma:contentTypeDescription="Create a new document." ma:contentTypeScope="" ma:versionID="187b2ccb4db15664d5e0eaca524ea8a3">
  <xsd:schema xmlns:xsd="http://www.w3.org/2001/XMLSchema" xmlns:p="http://schemas.microsoft.com/office/2006/metadata/properties" targetNamespace="http://schemas.microsoft.com/office/2006/metadata/properties" ma:root="true" ma:fieldsID="876b2bb4dfc2b028f5344ecdeae42f3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BF56AB9-1D7B-4EEB-B7B0-A85AED613A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D2F14E-91D0-46BE-AF0B-03FA64177EC7}">
  <ds:schemaRefs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B87F45E-89F2-4F93-BA38-4E759A2983DE}">
  <ds:schemaRefs>
    <ds:schemaRef ds:uri="urn:sharePointPublishingRcaProperties"/>
  </ds:schemaRefs>
</ds:datastoreItem>
</file>

<file path=customXml/itemProps4.xml><?xml version="1.0" encoding="utf-8"?>
<ds:datastoreItem xmlns:ds="http://schemas.openxmlformats.org/officeDocument/2006/customXml" ds:itemID="{ABDB0175-C2BA-4739-B241-D8A48BED4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382</Words>
  <Application>Microsoft Office PowerPoint</Application>
  <PresentationFormat>Breitbild</PresentationFormat>
  <Paragraphs>179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LF_Kai</vt:lpstr>
      <vt:lpstr>TheSans Swisscom</vt:lpstr>
      <vt:lpstr>Wingdings</vt:lpstr>
      <vt:lpstr>blank</vt:lpstr>
      <vt:lpstr>PowerPoint-Präsentation</vt:lpstr>
      <vt:lpstr>Todays standard approach to audience building for ad targeting</vt:lpstr>
      <vt:lpstr>Todays standard approach to audience building for ad targeting</vt:lpstr>
      <vt:lpstr>Our approach</vt:lpstr>
      <vt:lpstr>Our approach</vt:lpstr>
      <vt:lpstr>PowerPoint-Präsentation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Jakob Rost</dc:creator>
  <cp:lastModifiedBy>Lili Garnek</cp:lastModifiedBy>
  <cp:revision>2375</cp:revision>
  <cp:lastPrinted>2016-09-13T14:03:40Z</cp:lastPrinted>
  <dcterms:created xsi:type="dcterms:W3CDTF">2013-01-19T22:10:04Z</dcterms:created>
  <dcterms:modified xsi:type="dcterms:W3CDTF">2017-03-13T13:49:52Z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20100310</vt:lpwstr>
  </property>
  <property fmtid="{D5CDD505-2E9C-101B-9397-08002B2CF9AE}" pid="3" name="Format Name">
    <vt:lpwstr>BCG Format</vt:lpwstr>
  </property>
  <property fmtid="{D5CDD505-2E9C-101B-9397-08002B2CF9AE}" pid="4" name="Template Name">
    <vt:lpwstr>A4</vt:lpwstr>
  </property>
</Properties>
</file>