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74" r:id="rId2"/>
    <p:sldId id="277" r:id="rId3"/>
    <p:sldId id="275" r:id="rId4"/>
    <p:sldId id="280" r:id="rId5"/>
    <p:sldId id="281" r:id="rId6"/>
    <p:sldId id="286"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EE8"/>
    <a:srgbClr val="F8B90F"/>
    <a:srgbClr val="ECAC11"/>
    <a:srgbClr val="8FBA2B"/>
    <a:srgbClr val="1D36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4"/>
    <p:restoredTop sz="64904" autoAdjust="0"/>
  </p:normalViewPr>
  <p:slideViewPr>
    <p:cSldViewPr snapToGrid="0">
      <p:cViewPr>
        <p:scale>
          <a:sx n="80" d="100"/>
          <a:sy n="80" d="100"/>
        </p:scale>
        <p:origin x="1960" y="336"/>
      </p:cViewPr>
      <p:guideLst>
        <p:guide orient="horz" pos="1620"/>
        <p:guide pos="2880"/>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2F232-76C7-E14F-8F53-63EB796BC3BA}" type="datetimeFigureOut">
              <a:rPr lang="en-US" smtClean="0"/>
              <a:t>3/6/17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A17B9-BC20-E64D-AC90-187B2C103DCF}" type="slidenum">
              <a:rPr lang="en-US" smtClean="0"/>
              <a:t>‹Nr.›</a:t>
            </a:fld>
            <a:endParaRPr lang="en-US"/>
          </a:p>
        </p:txBody>
      </p:sp>
    </p:spTree>
    <p:extLst>
      <p:ext uri="{BB962C8B-B14F-4D97-AF65-F5344CB8AC3E}">
        <p14:creationId xmlns:p14="http://schemas.microsoft.com/office/powerpoint/2010/main" val="127555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what happened was that very quickly:</a:t>
            </a:r>
          </a:p>
          <a:p>
            <a:pPr marL="228600" indent="-228600">
              <a:buFont typeface="Arial" charset="0"/>
              <a:buChar char="•"/>
            </a:pPr>
            <a:r>
              <a:rPr lang="en-US" dirty="0" smtClean="0"/>
              <a:t>You</a:t>
            </a:r>
            <a:r>
              <a:rPr lang="en-US" baseline="0" dirty="0" smtClean="0"/>
              <a:t> had endless opportunities to try out different channels and tools</a:t>
            </a:r>
          </a:p>
          <a:p>
            <a:pPr marL="228600" indent="-228600">
              <a:buFont typeface="Arial" charset="0"/>
              <a:buChar char="•"/>
            </a:pPr>
            <a:r>
              <a:rPr lang="en-US" baseline="0" dirty="0" smtClean="0"/>
              <a:t>There was an endless amount of metrics you suddenly wanted to pay attention to</a:t>
            </a:r>
          </a:p>
          <a:p>
            <a:pPr marL="228600" indent="-228600">
              <a:buFont typeface="Arial" charset="0"/>
              <a:buChar char="•"/>
            </a:pPr>
            <a:r>
              <a:rPr lang="en-US" baseline="0" dirty="0" smtClean="0"/>
              <a:t>And we quickly moved from “not having any metrics” to “having too many metrics”</a:t>
            </a:r>
          </a:p>
          <a:p>
            <a:pPr marL="228600" indent="-228600">
              <a:buFont typeface="Arial" charset="0"/>
              <a:buChar char="•"/>
            </a:pPr>
            <a:r>
              <a:rPr lang="en-US" b="1" baseline="0" dirty="0" smtClean="0"/>
              <a:t>CLICK</a:t>
            </a:r>
          </a:p>
          <a:p>
            <a:pPr marL="228600" indent="-228600">
              <a:buFont typeface="Arial" charset="0"/>
              <a:buChar char="•"/>
            </a:pPr>
            <a:r>
              <a:rPr lang="en-US" dirty="0" smtClean="0"/>
              <a:t>In fact,</a:t>
            </a:r>
            <a:r>
              <a:rPr lang="en-US" baseline="0" dirty="0" smtClean="0"/>
              <a:t> as marketers we were facing this data explosion</a:t>
            </a:r>
            <a:endParaRPr lang="en-US" dirty="0" smtClean="0"/>
          </a:p>
          <a:p>
            <a:pPr marL="228600" indent="-228600">
              <a:buFont typeface="Arial" charset="0"/>
              <a:buChar char="•"/>
            </a:pPr>
            <a:r>
              <a:rPr lang="en-US" dirty="0" smtClean="0"/>
              <a:t>And justifying</a:t>
            </a:r>
            <a:r>
              <a:rPr lang="en-US" baseline="0" dirty="0" smtClean="0"/>
              <a:t> budgets became complicated again</a:t>
            </a:r>
          </a:p>
        </p:txBody>
      </p:sp>
      <p:sp>
        <p:nvSpPr>
          <p:cNvPr id="4" name="Slide Number Placeholder 3"/>
          <p:cNvSpPr>
            <a:spLocks noGrp="1"/>
          </p:cNvSpPr>
          <p:nvPr>
            <p:ph type="sldNum" sz="quarter" idx="10"/>
          </p:nvPr>
        </p:nvSpPr>
        <p:spPr/>
        <p:txBody>
          <a:bodyPr/>
          <a:lstStyle/>
          <a:p>
            <a:fld id="{B4CA17B9-BC20-E64D-AC90-187B2C103DCF}" type="slidenum">
              <a:rPr lang="en-US" smtClean="0"/>
              <a:t>1</a:t>
            </a:fld>
            <a:endParaRPr lang="en-US"/>
          </a:p>
        </p:txBody>
      </p:sp>
    </p:spTree>
    <p:extLst>
      <p:ext uri="{BB962C8B-B14F-4D97-AF65-F5344CB8AC3E}">
        <p14:creationId xmlns:p14="http://schemas.microsoft.com/office/powerpoint/2010/main" val="40132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to better explain that, let’s take a look into the responsibilities of marketing teams.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Specifically, I am going to put an emphasis on the mobile marketing ecosystem that Singular primarily caters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Mobile </a:t>
            </a:r>
            <a:r>
              <a:rPr lang="en-US" baseline="0" dirty="0" err="1" smtClean="0"/>
              <a:t>marketering</a:t>
            </a:r>
            <a:r>
              <a:rPr lang="en-US" baseline="0" dirty="0" smtClean="0"/>
              <a:t> teams are in charge of several parts of the customer’s lifecycle: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First off, when you launch a new product, you scope out your analytics requirements and find the right analytics system</a:t>
            </a:r>
            <a:br>
              <a:rPr lang="en-US" baseline="0" dirty="0" smtClean="0"/>
            </a:b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Then, you’d like to grow your user base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You can do that through Organic Acquisition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 you optimize your App Store Descriptions, Keywords and Screenshots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Your pages for Search Engines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if you can get the public’s attention through PR or getting featured by Apple or Google, that can make a big difference</a:t>
            </a:r>
            <a:br>
              <a:rPr lang="en-US" baseline="0" dirty="0" smtClean="0"/>
            </a:br>
            <a:endParaRPr lang="en-US"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But it’s difficult to optimize for these things, and in most cases, especially in the hyper-competitive mobile app ecosystem, you’ll also need to do a lot of paid acquisition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Which means you now need to start building knowledge and expertise in effectively growing your user-base through paid acquisition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understanding your CAC </a:t>
            </a:r>
            <a:r>
              <a:rPr lang="en-US" baseline="0" dirty="0" err="1" smtClean="0"/>
              <a:t>v.s</a:t>
            </a:r>
            <a:r>
              <a:rPr lang="en-US" baseline="0" dirty="0" smtClean="0"/>
              <a:t>. LTV becomes more critical than ever</a:t>
            </a:r>
            <a:br>
              <a:rPr lang="en-US" baseline="0" dirty="0" smtClean="0"/>
            </a:b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But as soon as you start bringing on users, you quickly realize it also takes a lot of work to keep them engaged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 you start communicating with your customers in all sorts of forms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You can send them emails, or push notifications and SMS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You can retarget to them based on their behavior</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you can even test, optimize and personalize their experience in the app</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All to increase their retention and engagement with your product</a:t>
            </a:r>
            <a:br>
              <a:rPr lang="en-US" baseline="0" dirty="0" smtClean="0"/>
            </a:b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as soon as you start scaling your marketing efforts, you’ll need to be able to verify if your marketing activities even have an impact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most basic question is whether your acquisition channel is driving highly quality users, which tools like Attribution solve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But you’d also like to know if any of the above methods of engaging your customers are making an impact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if that’s not enough </a:t>
            </a:r>
            <a:r>
              <a:rPr lang="mr-IN" baseline="0" dirty="0" smtClean="0"/>
              <a:t>–</a:t>
            </a:r>
            <a:r>
              <a:rPr lang="en-US" baseline="0" dirty="0" smtClean="0"/>
              <a:t> you’d like to know what is the right amount of each that you should use (essentially the multi—touch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then when you actually look into what technical platforms offer these marketing capabilities, you’ll discover there’s insane fragmentation in that market.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Across every category, you can find so many different platforms that you can use to achieve the specific task at hand. Whether it’s attribution platforms, mobile CRM platforms, ad networks, analytics platforms and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Marketers </a:t>
            </a:r>
            <a:r>
              <a:rPr lang="mr-IN" baseline="0" dirty="0" smtClean="0"/>
              <a:t>–</a:t>
            </a:r>
            <a:r>
              <a:rPr lang="en-US" baseline="0" dirty="0" smtClean="0"/>
              <a:t> on average </a:t>
            </a:r>
            <a:r>
              <a:rPr lang="mr-IN" baseline="0" dirty="0" smtClean="0"/>
              <a:t>–</a:t>
            </a:r>
            <a:r>
              <a:rPr lang="en-US" baseline="0" dirty="0" smtClean="0"/>
              <a:t> use 10 to 20 different platforms. And they need to access data from all of these different platforms, all at once, and there’s no simple way of doing that. </a:t>
            </a:r>
            <a:r>
              <a:rPr lang="en-US" dirty="0" smtClean="0"/>
              <a:t>And</a:t>
            </a:r>
            <a:r>
              <a:rPr lang="en-US" baseline="0" dirty="0" smtClean="0"/>
              <a:t> this is what causes the data overload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we started Singular, we were actually amazed to see how the same problem exists across all verticals and all sizes of companies.</a:t>
            </a:r>
          </a:p>
        </p:txBody>
      </p:sp>
      <p:sp>
        <p:nvSpPr>
          <p:cNvPr id="4" name="Slide Number Placeholder 3"/>
          <p:cNvSpPr>
            <a:spLocks noGrp="1"/>
          </p:cNvSpPr>
          <p:nvPr>
            <p:ph type="sldNum" sz="quarter" idx="10"/>
          </p:nvPr>
        </p:nvSpPr>
        <p:spPr/>
        <p:txBody>
          <a:bodyPr/>
          <a:lstStyle/>
          <a:p>
            <a:fld id="{B4CA17B9-BC20-E64D-AC90-187B2C103DCF}" type="slidenum">
              <a:rPr lang="en-US" smtClean="0"/>
              <a:t>2</a:t>
            </a:fld>
            <a:endParaRPr lang="en-US"/>
          </a:p>
        </p:txBody>
      </p:sp>
    </p:spTree>
    <p:extLst>
      <p:ext uri="{BB962C8B-B14F-4D97-AF65-F5344CB8AC3E}">
        <p14:creationId xmlns:p14="http://schemas.microsoft.com/office/powerpoint/2010/main" val="192090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saw from the</a:t>
            </a:r>
            <a:r>
              <a:rPr lang="en-US" baseline="0" dirty="0" smtClean="0"/>
              <a:t> previous slide, most companies are running into challenges like these.</a:t>
            </a:r>
          </a:p>
          <a:p>
            <a:endParaRPr lang="en-US" baseline="0" dirty="0" smtClean="0"/>
          </a:p>
          <a:p>
            <a:r>
              <a:rPr lang="en-US" baseline="0" dirty="0" smtClean="0"/>
              <a:t>And the question you guys are probably wondering about, is how do they solve these problems?</a:t>
            </a:r>
          </a:p>
          <a:p>
            <a:endParaRPr lang="en-US" baseline="0" dirty="0" smtClean="0"/>
          </a:p>
          <a:p>
            <a:r>
              <a:rPr lang="en-US" baseline="0" dirty="0" smtClean="0"/>
              <a:t>In our experience, we’ve witnessed 3 types of strategies:</a:t>
            </a:r>
            <a:br>
              <a:rPr lang="en-US" baseline="0" dirty="0" smtClean="0"/>
            </a:br>
            <a:endParaRPr lang="en-US" baseline="0" dirty="0" smtClean="0"/>
          </a:p>
          <a:p>
            <a:pPr marL="228600" indent="-228600">
              <a:buFont typeface="+mj-lt"/>
              <a:buAutoNum type="arabicPeriod"/>
            </a:pPr>
            <a:r>
              <a:rPr lang="en-US" baseline="0" dirty="0" smtClean="0"/>
              <a:t>The first Strategy, which we call “hope for the best”, essentially means </a:t>
            </a:r>
            <a:r>
              <a:rPr lang="en-US" b="1" baseline="0" dirty="0" smtClean="0"/>
              <a:t>trusting your gut over data</a:t>
            </a:r>
          </a:p>
          <a:p>
            <a:pPr marL="685800" lvl="1" indent="-228600">
              <a:buFont typeface="+mj-lt"/>
              <a:buAutoNum type="arabicPeriod"/>
            </a:pPr>
            <a:r>
              <a:rPr lang="en-US" baseline="0" dirty="0" smtClean="0">
                <a:sym typeface="Wingdings"/>
              </a:rPr>
              <a:t>Obviously this is far from ideal. Especially in today’s competitive market, where it’s almost mandatory to claim you’re a data oriented company.</a:t>
            </a:r>
          </a:p>
          <a:p>
            <a:pPr marL="685800" lvl="1" indent="-228600">
              <a:buFont typeface="+mj-lt"/>
              <a:buAutoNum type="arabicPeriod"/>
            </a:pPr>
            <a:r>
              <a:rPr lang="en-US" baseline="0" dirty="0" smtClean="0">
                <a:sym typeface="Wingdings"/>
              </a:rPr>
              <a:t>As you guys know, it’s practically impossible to build a successful company without being thoughtful about your data, and so we hope it’s a dying trend</a:t>
            </a:r>
            <a:br>
              <a:rPr lang="en-US" baseline="0" dirty="0" smtClean="0">
                <a:sym typeface="Wingdings"/>
              </a:rPr>
            </a:br>
            <a:endParaRPr lang="en-US" baseline="0" dirty="0" smtClean="0">
              <a:sym typeface="Wingdings"/>
            </a:endParaRPr>
          </a:p>
          <a:p>
            <a:pPr marL="228600" lvl="0" indent="-228600">
              <a:buFont typeface="+mj-lt"/>
              <a:buAutoNum type="arabicPeriod"/>
            </a:pPr>
            <a:r>
              <a:rPr lang="en-US" baseline="0" dirty="0" smtClean="0"/>
              <a:t>The next type of strategy, which is the norm at most companies, is to handle the data overload with People and Excel</a:t>
            </a:r>
          </a:p>
          <a:p>
            <a:pPr marL="685800" lvl="1" indent="-228600">
              <a:buFont typeface="+mj-lt"/>
              <a:buAutoNum type="arabicPeriod"/>
            </a:pPr>
            <a:r>
              <a:rPr lang="en-US" baseline="0" dirty="0" smtClean="0"/>
              <a:t>Usually, depending on your scale as a company, you’ll have a group of people in the marketing team who are in charge of manually collecting data points from dozens of systems, into various Excel spreadsheets.</a:t>
            </a:r>
          </a:p>
          <a:p>
            <a:pPr marL="685800" lvl="1" indent="-228600">
              <a:buFont typeface="+mj-lt"/>
              <a:buAutoNum type="arabicPeriod"/>
            </a:pPr>
            <a:r>
              <a:rPr lang="en-US" baseline="0" dirty="0" smtClean="0"/>
              <a:t>The collection process itself is horribly slow and error-prone. But it’s just the beginning.</a:t>
            </a:r>
          </a:p>
          <a:p>
            <a:pPr marL="685800" lvl="1" indent="-228600">
              <a:buFont typeface="+mj-lt"/>
              <a:buAutoNum type="arabicPeriod"/>
            </a:pPr>
            <a:r>
              <a:rPr lang="en-US" baseline="0" dirty="0" smtClean="0"/>
              <a:t>From there they need to take thousands of types of data points and connect them, to get a clear understanding of the full funnel I described earlier.</a:t>
            </a:r>
          </a:p>
          <a:p>
            <a:pPr marL="685800" lvl="1" indent="-228600">
              <a:buFont typeface="+mj-lt"/>
              <a:buAutoNum type="arabicPeriod"/>
            </a:pPr>
            <a:r>
              <a:rPr lang="en-US" baseline="0" dirty="0" smtClean="0"/>
              <a:t>What executives realize, is that they can’t get the granularity of data they need, and they must compromise and make decisions based on limited and missing information.</a:t>
            </a:r>
          </a:p>
          <a:p>
            <a:pPr marL="685800" lvl="1" indent="-228600">
              <a:buFont typeface="+mj-lt"/>
              <a:buAutoNum type="arabicPeriod"/>
            </a:pPr>
            <a:endParaRPr lang="en-US" baseline="0" dirty="0" smtClean="0"/>
          </a:p>
          <a:p>
            <a:pPr marL="228600" lvl="0" indent="-228600">
              <a:buFont typeface="+mj-lt"/>
              <a:buAutoNum type="arabicPeriod"/>
            </a:pPr>
            <a:r>
              <a:rPr lang="en-US" baseline="0" dirty="0" smtClean="0"/>
              <a:t>And there’s also a few data-driven companies, who were so unsatisfied with the way things are, that they’ve decided to build a solution for this in-house</a:t>
            </a:r>
          </a:p>
          <a:p>
            <a:pPr marL="685800" lvl="1" indent="-228600">
              <a:buFont typeface="+mj-lt"/>
              <a:buAutoNum type="arabicPeriod"/>
            </a:pPr>
            <a:r>
              <a:rPr lang="en-US" baseline="0" dirty="0" smtClean="0"/>
              <a:t>What they quickly realized is that there’s an incredible cost associated:</a:t>
            </a:r>
          </a:p>
          <a:p>
            <a:pPr marL="1143000" lvl="2" indent="-228600">
              <a:buFont typeface="+mj-lt"/>
              <a:buAutoNum type="arabicPeriod"/>
            </a:pPr>
            <a:r>
              <a:rPr lang="en-US" baseline="0" dirty="0" smtClean="0"/>
              <a:t>It requires engineers to defocus from the company’s core competence</a:t>
            </a:r>
          </a:p>
          <a:p>
            <a:pPr marL="1143000" lvl="2" indent="-228600">
              <a:buFont typeface="+mj-lt"/>
              <a:buAutoNum type="arabicPeriod"/>
            </a:pPr>
            <a:r>
              <a:rPr lang="en-US" baseline="0" dirty="0" smtClean="0"/>
              <a:t>It requires know-how, and a lot of time</a:t>
            </a:r>
          </a:p>
          <a:p>
            <a:pPr marL="1143000" lvl="2" indent="-228600">
              <a:buFont typeface="+mj-lt"/>
              <a:buAutoNum type="arabicPeriod"/>
            </a:pPr>
            <a:r>
              <a:rPr lang="en-US" baseline="0" dirty="0" smtClean="0"/>
              <a:t>There’s ongoing maintenance involved with fixing issues and building new features</a:t>
            </a:r>
          </a:p>
          <a:p>
            <a:pPr marL="685800" lvl="1" indent="-228600">
              <a:buFont typeface="+mj-lt"/>
              <a:buAutoNum type="arabicPeriod"/>
            </a:pPr>
            <a:r>
              <a:rPr lang="en-US" baseline="0" dirty="0" smtClean="0"/>
              <a:t>And more often than not, those projects end up going unfinished, or deprecated after a few months of usage</a:t>
            </a:r>
          </a:p>
          <a:p>
            <a:pPr marL="685800" lvl="1" indent="-228600">
              <a:buFont typeface="+mj-lt"/>
              <a:buAutoNum type="arabicPeriod"/>
            </a:pPr>
            <a:endParaRPr lang="en-US" baseline="0" dirty="0" smtClean="0"/>
          </a:p>
          <a:p>
            <a:pPr marL="0" lvl="0" indent="0">
              <a:buFont typeface="+mj-lt"/>
              <a:buNone/>
            </a:pPr>
            <a:r>
              <a:rPr lang="en-US" baseline="0" dirty="0" smtClean="0"/>
              <a:t>And we wanted to change that, which is why we created Singular, which is an end-to-end solution to the problems we’ve discussed and more.</a:t>
            </a:r>
          </a:p>
        </p:txBody>
      </p:sp>
      <p:sp>
        <p:nvSpPr>
          <p:cNvPr id="4" name="Slide Number Placeholder 3"/>
          <p:cNvSpPr>
            <a:spLocks noGrp="1"/>
          </p:cNvSpPr>
          <p:nvPr>
            <p:ph type="sldNum" sz="quarter" idx="10"/>
          </p:nvPr>
        </p:nvSpPr>
        <p:spPr/>
        <p:txBody>
          <a:bodyPr/>
          <a:lstStyle/>
          <a:p>
            <a:fld id="{B4CA17B9-BC20-E64D-AC90-187B2C103DCF}" type="slidenum">
              <a:rPr lang="en-US" smtClean="0"/>
              <a:t>3</a:t>
            </a:fld>
            <a:endParaRPr lang="en-US"/>
          </a:p>
        </p:txBody>
      </p:sp>
    </p:spTree>
    <p:extLst>
      <p:ext uri="{BB962C8B-B14F-4D97-AF65-F5344CB8AC3E}">
        <p14:creationId xmlns:p14="http://schemas.microsoft.com/office/powerpoint/2010/main" val="64622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a:t>
            </a:r>
            <a:r>
              <a:rPr lang="en-US" baseline="0" dirty="0" smtClean="0"/>
              <a:t> we look into the Singular platform at greater detail, we identify 3 main product pillars that are guiding our vision.</a:t>
            </a:r>
          </a:p>
          <a:p>
            <a:endParaRPr lang="en-US" baseline="0" dirty="0" smtClean="0"/>
          </a:p>
          <a:p>
            <a:pPr marL="228600" indent="-228600">
              <a:buAutoNum type="arabicPeriod"/>
            </a:pPr>
            <a:r>
              <a:rPr lang="en-US" baseline="0" dirty="0" smtClean="0"/>
              <a:t>The first one is analytics. And that includes the ability to access the data in a unified manner, attribute it, and analyze it from a single location.</a:t>
            </a:r>
          </a:p>
          <a:p>
            <a:pPr marL="228600" indent="-228600">
              <a:buAutoNum type="arabicPeriod"/>
            </a:pPr>
            <a:r>
              <a:rPr lang="en-US" baseline="0" dirty="0" smtClean="0"/>
              <a:t>The second pillar is automation </a:t>
            </a:r>
            <a:r>
              <a:rPr lang="mr-IN" baseline="0" dirty="0" smtClean="0"/>
              <a:t>–</a:t>
            </a:r>
            <a:r>
              <a:rPr lang="en-US" baseline="0" dirty="0" smtClean="0"/>
              <a:t> where we look at manual and inefficient workflows the marketing team has to perform across the various platforms they work with, and we automate them.</a:t>
            </a:r>
          </a:p>
          <a:p>
            <a:pPr marL="228600" indent="-228600">
              <a:buAutoNum type="arabicPeriod"/>
            </a:pPr>
            <a:r>
              <a:rPr lang="en-US" baseline="0" dirty="0" smtClean="0"/>
              <a:t>And the third pillar is insights </a:t>
            </a:r>
            <a:r>
              <a:rPr lang="mr-IN" baseline="0" dirty="0" smtClean="0"/>
              <a:t>–</a:t>
            </a:r>
            <a:r>
              <a:rPr lang="en-US" baseline="0" dirty="0" smtClean="0"/>
              <a:t> which is where we utilize the massive amounts of data we collect to make the marketer smarter, and to help him take better decisions.</a:t>
            </a:r>
            <a:endParaRPr lang="en-US" dirty="0"/>
          </a:p>
        </p:txBody>
      </p:sp>
      <p:sp>
        <p:nvSpPr>
          <p:cNvPr id="4" name="Slide Number Placeholder 3"/>
          <p:cNvSpPr>
            <a:spLocks noGrp="1"/>
          </p:cNvSpPr>
          <p:nvPr>
            <p:ph type="sldNum" sz="quarter" idx="10"/>
          </p:nvPr>
        </p:nvSpPr>
        <p:spPr/>
        <p:txBody>
          <a:bodyPr/>
          <a:lstStyle/>
          <a:p>
            <a:fld id="{B4CA17B9-BC20-E64D-AC90-187B2C103DCF}" type="slidenum">
              <a:rPr lang="en-US" smtClean="0"/>
              <a:t>4</a:t>
            </a:fld>
            <a:endParaRPr lang="en-US"/>
          </a:p>
        </p:txBody>
      </p:sp>
    </p:spTree>
    <p:extLst>
      <p:ext uri="{BB962C8B-B14F-4D97-AF65-F5344CB8AC3E}">
        <p14:creationId xmlns:p14="http://schemas.microsoft.com/office/powerpoint/2010/main" val="141373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 Teams </a:t>
            </a:r>
            <a:r>
              <a:rPr lang="mr-IN" dirty="0" smtClean="0"/>
              <a:t>–</a:t>
            </a:r>
            <a:r>
              <a:rPr lang="en-US" dirty="0" smtClean="0"/>
              <a:t> day to</a:t>
            </a:r>
            <a:r>
              <a:rPr lang="en-US" baseline="0" dirty="0" smtClean="0"/>
              <a:t> day work becomes sane</a:t>
            </a:r>
            <a:r>
              <a:rPr lang="en-US" dirty="0" smtClean="0"/>
              <a:t>, optimization, makes</a:t>
            </a:r>
            <a:r>
              <a:rPr lang="en-US" baseline="0" dirty="0" smtClean="0"/>
              <a:t> their jobs more bearable</a:t>
            </a:r>
            <a:endParaRPr lang="en-US" dirty="0" smtClean="0"/>
          </a:p>
          <a:p>
            <a:r>
              <a:rPr lang="en-US" dirty="0" smtClean="0"/>
              <a:t>BI </a:t>
            </a:r>
            <a:r>
              <a:rPr lang="mr-IN" dirty="0" smtClean="0"/>
              <a:t>–</a:t>
            </a:r>
            <a:r>
              <a:rPr lang="en-US" dirty="0" smtClean="0"/>
              <a:t> </a:t>
            </a:r>
            <a:r>
              <a:rPr lang="en-US" baseline="0" dirty="0" smtClean="0"/>
              <a:t>access to clean data, ability to help marketing teas</a:t>
            </a:r>
          </a:p>
          <a:p>
            <a:r>
              <a:rPr lang="en-US" baseline="0" dirty="0" smtClean="0"/>
              <a:t>Creative </a:t>
            </a:r>
            <a:r>
              <a:rPr lang="mr-IN" baseline="0" dirty="0" smtClean="0"/>
              <a:t>–</a:t>
            </a:r>
            <a:r>
              <a:rPr lang="en-US" baseline="0" dirty="0" smtClean="0"/>
              <a:t> easier collaboration with the marketing team</a:t>
            </a:r>
          </a:p>
          <a:p>
            <a:r>
              <a:rPr lang="en-US" baseline="0" dirty="0" smtClean="0"/>
              <a:t>Finance </a:t>
            </a:r>
            <a:r>
              <a:rPr lang="mr-IN" baseline="0" dirty="0" smtClean="0"/>
              <a:t>–</a:t>
            </a:r>
            <a:r>
              <a:rPr lang="en-US" baseline="0" dirty="0" smtClean="0"/>
              <a:t> helps them too consolidate their invoices with marketing data</a:t>
            </a:r>
          </a:p>
          <a:p>
            <a:r>
              <a:rPr lang="en-US" dirty="0" smtClean="0"/>
              <a:t>Executive</a:t>
            </a:r>
            <a:r>
              <a:rPr lang="en-US" baseline="0" dirty="0" smtClean="0"/>
              <a:t> </a:t>
            </a:r>
            <a:r>
              <a:rPr lang="mr-IN" baseline="0" dirty="0" smtClean="0"/>
              <a:t>–</a:t>
            </a:r>
            <a:r>
              <a:rPr lang="en-US" baseline="0" dirty="0" smtClean="0"/>
              <a:t> </a:t>
            </a:r>
            <a:r>
              <a:rPr lang="en-US" dirty="0" smtClean="0"/>
              <a:t>Resources</a:t>
            </a:r>
            <a:r>
              <a:rPr lang="en-US" baseline="0" dirty="0" smtClean="0"/>
              <a:t>, </a:t>
            </a:r>
            <a:r>
              <a:rPr lang="en-US" dirty="0" smtClean="0"/>
              <a:t>cost,</a:t>
            </a:r>
            <a:r>
              <a:rPr lang="en-US" baseline="0" dirty="0" smtClean="0"/>
              <a:t> </a:t>
            </a:r>
            <a:r>
              <a:rPr lang="en-US" dirty="0" smtClean="0"/>
              <a:t>results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4CA17B9-BC20-E64D-AC90-187B2C103DCF}" type="slidenum">
              <a:rPr lang="en-US" smtClean="0"/>
              <a:t>5</a:t>
            </a:fld>
            <a:endParaRPr lang="en-US"/>
          </a:p>
        </p:txBody>
      </p:sp>
    </p:spTree>
    <p:extLst>
      <p:ext uri="{BB962C8B-B14F-4D97-AF65-F5344CB8AC3E}">
        <p14:creationId xmlns:p14="http://schemas.microsoft.com/office/powerpoint/2010/main" val="20560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CA17B9-BC20-E64D-AC90-187B2C103DCF}" type="slidenum">
              <a:rPr lang="en-US" smtClean="0"/>
              <a:t>6</a:t>
            </a:fld>
            <a:endParaRPr lang="en-US"/>
          </a:p>
        </p:txBody>
      </p:sp>
    </p:spTree>
    <p:extLst>
      <p:ext uri="{BB962C8B-B14F-4D97-AF65-F5344CB8AC3E}">
        <p14:creationId xmlns:p14="http://schemas.microsoft.com/office/powerpoint/2010/main" val="80522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AA8156-C466-A74C-BD43-D56BCDD97FD6}"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317932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A8156-C466-A74C-BD43-D56BCDD97FD6}"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137844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A8156-C466-A74C-BD43-D56BCDD97FD6}"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1761044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A8156-C466-A74C-BD43-D56BCDD97FD6}"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397705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D4AA8156-C466-A74C-BD43-D56BCDD97FD6}" type="datetimeFigureOut">
              <a:rPr lang="en-US" smtClean="0"/>
              <a:pPr/>
              <a:t>3/6/17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346FB76-F8D5-4145-925B-E34D6D5A8FF9}" type="slidenum">
              <a:rPr lang="en-US" smtClean="0"/>
              <a:pPr/>
              <a:t>‹Nr.›</a:t>
            </a:fld>
            <a:endParaRPr lang="en-US"/>
          </a:p>
        </p:txBody>
      </p:sp>
    </p:spTree>
    <p:extLst>
      <p:ext uri="{BB962C8B-B14F-4D97-AF65-F5344CB8AC3E}">
        <p14:creationId xmlns:p14="http://schemas.microsoft.com/office/powerpoint/2010/main" val="258058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A8156-C466-A74C-BD43-D56BCDD97FD6}"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246201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A8156-C466-A74C-BD43-D56BCDD97FD6}"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324351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AA8156-C466-A74C-BD43-D56BCDD97FD6}"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272913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AA8156-C466-A74C-BD43-D56BCDD97FD6}" type="datetimeFigureOut">
              <a:rPr lang="en-US" smtClean="0"/>
              <a:t>3/6/17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378174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A8156-C466-A74C-BD43-D56BCDD97FD6}" type="datetimeFigureOut">
              <a:rPr lang="en-US" smtClean="0"/>
              <a:t>3/6/17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184834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A8156-C466-A74C-BD43-D56BCDD97FD6}" type="datetimeFigureOut">
              <a:rPr lang="en-US" smtClean="0"/>
              <a:t>3/6/17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256295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A8156-C466-A74C-BD43-D56BCDD97FD6}"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6FB76-F8D5-4145-925B-E34D6D5A8FF9}" type="slidenum">
              <a:rPr lang="en-US" smtClean="0"/>
              <a:t>‹Nr.›</a:t>
            </a:fld>
            <a:endParaRPr lang="en-US"/>
          </a:p>
        </p:txBody>
      </p:sp>
    </p:spTree>
    <p:extLst>
      <p:ext uri="{BB962C8B-B14F-4D97-AF65-F5344CB8AC3E}">
        <p14:creationId xmlns:p14="http://schemas.microsoft.com/office/powerpoint/2010/main" val="1827683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AA8156-C466-A74C-BD43-D56BCDD97FD6}" type="datetimeFigureOut">
              <a:rPr lang="en-US" smtClean="0"/>
              <a:t>3/6/17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46FB76-F8D5-4145-925B-E34D6D5A8FF9}" type="slidenum">
              <a:rPr lang="en-US" smtClean="0"/>
              <a:t>‹Nr.›</a:t>
            </a:fld>
            <a:endParaRPr lang="en-US"/>
          </a:p>
        </p:txBody>
      </p:sp>
    </p:spTree>
    <p:extLst>
      <p:ext uri="{BB962C8B-B14F-4D97-AF65-F5344CB8AC3E}">
        <p14:creationId xmlns:p14="http://schemas.microsoft.com/office/powerpoint/2010/main" val="30648573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8543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1" name="Rectangle 40"/>
          <p:cNvSpPr/>
          <p:nvPr/>
        </p:nvSpPr>
        <p:spPr>
          <a:xfrm>
            <a:off x="0" y="461865"/>
            <a:ext cx="9144000" cy="4261758"/>
          </a:xfrm>
          <a:prstGeom prst="rect">
            <a:avLst/>
          </a:prstGeom>
          <a:gradFill flip="none" rotWithShape="1">
            <a:gsLst>
              <a:gs pos="35000">
                <a:schemeClr val="bg2">
                  <a:alpha val="32000"/>
                </a:schemeClr>
              </a:gs>
              <a:gs pos="100000">
                <a:schemeClr val="accent1">
                  <a:lumMod val="60000"/>
                  <a:lumOff val="40000"/>
                  <a:alpha val="32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pic>
        <p:nvPicPr>
          <p:cNvPr id="8" name="Picture 7" descr="code_line1.pn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50718"/>
            <a:ext cx="9144000" cy="170688"/>
          </a:xfrm>
          <a:prstGeom prst="rect">
            <a:avLst/>
          </a:prstGeom>
        </p:spPr>
      </p:pic>
      <p:pic>
        <p:nvPicPr>
          <p:cNvPr id="10" name="Picture 9" descr="code_line2.png"/>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0" y="300171"/>
            <a:ext cx="9144000" cy="170688"/>
          </a:xfrm>
          <a:prstGeom prst="rect">
            <a:avLst/>
          </a:prstGeom>
        </p:spPr>
      </p:pic>
      <p:pic>
        <p:nvPicPr>
          <p:cNvPr id="15" name="Picture 14" descr="code_line3.png"/>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0" y="538283"/>
            <a:ext cx="9144000" cy="170688"/>
          </a:xfrm>
          <a:prstGeom prst="rect">
            <a:avLst/>
          </a:prstGeom>
        </p:spPr>
      </p:pic>
      <p:pic>
        <p:nvPicPr>
          <p:cNvPr id="21" name="Picture 20" descr="code_line4.png"/>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0" y="765056"/>
            <a:ext cx="9144000" cy="170688"/>
          </a:xfrm>
          <a:prstGeom prst="rect">
            <a:avLst/>
          </a:prstGeom>
        </p:spPr>
      </p:pic>
      <p:pic>
        <p:nvPicPr>
          <p:cNvPr id="23" name="Picture 22" descr="code_line5.png"/>
          <p:cNvPicPr>
            <a:picLocks noChangeAspect="1"/>
          </p:cNvPicPr>
          <p:nvPr/>
        </p:nvPicPr>
        <p:blipFill>
          <a:blip r:embed="rId7">
            <a:alphaModFix amt="40000"/>
            <a:extLst>
              <a:ext uri="{28A0092B-C50C-407E-A947-70E740481C1C}">
                <a14:useLocalDpi xmlns:a14="http://schemas.microsoft.com/office/drawing/2010/main" val="0"/>
              </a:ext>
            </a:extLst>
          </a:blip>
          <a:stretch>
            <a:fillRect/>
          </a:stretch>
        </p:blipFill>
        <p:spPr>
          <a:xfrm>
            <a:off x="0" y="998857"/>
            <a:ext cx="9144000" cy="170688"/>
          </a:xfrm>
          <a:prstGeom prst="rect">
            <a:avLst/>
          </a:prstGeom>
        </p:spPr>
      </p:pic>
      <p:pic>
        <p:nvPicPr>
          <p:cNvPr id="24" name="Picture 23" descr="code_line1.pn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1225364"/>
            <a:ext cx="9144000" cy="170688"/>
          </a:xfrm>
          <a:prstGeom prst="rect">
            <a:avLst/>
          </a:prstGeom>
        </p:spPr>
      </p:pic>
      <p:pic>
        <p:nvPicPr>
          <p:cNvPr id="25" name="Picture 24" descr="code_line2.png"/>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0" y="1474817"/>
            <a:ext cx="9144000" cy="170688"/>
          </a:xfrm>
          <a:prstGeom prst="rect">
            <a:avLst/>
          </a:prstGeom>
        </p:spPr>
      </p:pic>
      <p:pic>
        <p:nvPicPr>
          <p:cNvPr id="26" name="Picture 25" descr="code_line3.png"/>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0" y="1712929"/>
            <a:ext cx="9144000" cy="170688"/>
          </a:xfrm>
          <a:prstGeom prst="rect">
            <a:avLst/>
          </a:prstGeom>
        </p:spPr>
      </p:pic>
      <p:pic>
        <p:nvPicPr>
          <p:cNvPr id="27" name="Picture 26" descr="code_line4.png"/>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0" y="1939702"/>
            <a:ext cx="9144000" cy="170688"/>
          </a:xfrm>
          <a:prstGeom prst="rect">
            <a:avLst/>
          </a:prstGeom>
        </p:spPr>
      </p:pic>
      <p:pic>
        <p:nvPicPr>
          <p:cNvPr id="28" name="Picture 27" descr="code_line5.png"/>
          <p:cNvPicPr>
            <a:picLocks noChangeAspect="1"/>
          </p:cNvPicPr>
          <p:nvPr/>
        </p:nvPicPr>
        <p:blipFill>
          <a:blip r:embed="rId7">
            <a:alphaModFix amt="40000"/>
            <a:extLst>
              <a:ext uri="{28A0092B-C50C-407E-A947-70E740481C1C}">
                <a14:useLocalDpi xmlns:a14="http://schemas.microsoft.com/office/drawing/2010/main" val="0"/>
              </a:ext>
            </a:extLst>
          </a:blip>
          <a:stretch>
            <a:fillRect/>
          </a:stretch>
        </p:blipFill>
        <p:spPr>
          <a:xfrm>
            <a:off x="0" y="2173503"/>
            <a:ext cx="9144000" cy="170688"/>
          </a:xfrm>
          <a:prstGeom prst="rect">
            <a:avLst/>
          </a:prstGeom>
        </p:spPr>
      </p:pic>
      <p:pic>
        <p:nvPicPr>
          <p:cNvPr id="29" name="Picture 28" descr="code_line1.pn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2402497"/>
            <a:ext cx="9144000" cy="170688"/>
          </a:xfrm>
          <a:prstGeom prst="rect">
            <a:avLst/>
          </a:prstGeom>
        </p:spPr>
      </p:pic>
      <p:pic>
        <p:nvPicPr>
          <p:cNvPr id="30" name="Picture 29" descr="code_line2.png"/>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0" y="2651950"/>
            <a:ext cx="9144000" cy="170688"/>
          </a:xfrm>
          <a:prstGeom prst="rect">
            <a:avLst/>
          </a:prstGeom>
        </p:spPr>
      </p:pic>
      <p:pic>
        <p:nvPicPr>
          <p:cNvPr id="31" name="Picture 30" descr="code_line3.png"/>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0" y="2890062"/>
            <a:ext cx="9144000" cy="170688"/>
          </a:xfrm>
          <a:prstGeom prst="rect">
            <a:avLst/>
          </a:prstGeom>
        </p:spPr>
      </p:pic>
      <p:pic>
        <p:nvPicPr>
          <p:cNvPr id="32" name="Picture 31" descr="code_line4.png"/>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0" y="3116835"/>
            <a:ext cx="9144000" cy="170688"/>
          </a:xfrm>
          <a:prstGeom prst="rect">
            <a:avLst/>
          </a:prstGeom>
        </p:spPr>
      </p:pic>
      <p:pic>
        <p:nvPicPr>
          <p:cNvPr id="33" name="Picture 32" descr="code_line5.png"/>
          <p:cNvPicPr>
            <a:picLocks noChangeAspect="1"/>
          </p:cNvPicPr>
          <p:nvPr/>
        </p:nvPicPr>
        <p:blipFill>
          <a:blip r:embed="rId7">
            <a:alphaModFix amt="40000"/>
            <a:extLst>
              <a:ext uri="{28A0092B-C50C-407E-A947-70E740481C1C}">
                <a14:useLocalDpi xmlns:a14="http://schemas.microsoft.com/office/drawing/2010/main" val="0"/>
              </a:ext>
            </a:extLst>
          </a:blip>
          <a:stretch>
            <a:fillRect/>
          </a:stretch>
        </p:blipFill>
        <p:spPr>
          <a:xfrm>
            <a:off x="0" y="3350636"/>
            <a:ext cx="9144000" cy="170688"/>
          </a:xfrm>
          <a:prstGeom prst="rect">
            <a:avLst/>
          </a:prstGeom>
        </p:spPr>
      </p:pic>
      <p:pic>
        <p:nvPicPr>
          <p:cNvPr id="34" name="Picture 33" descr="code_line1.pn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3569303"/>
            <a:ext cx="9144000" cy="170688"/>
          </a:xfrm>
          <a:prstGeom prst="rect">
            <a:avLst/>
          </a:prstGeom>
        </p:spPr>
      </p:pic>
      <p:pic>
        <p:nvPicPr>
          <p:cNvPr id="35" name="Picture 34" descr="code_line2.png"/>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0" y="3818756"/>
            <a:ext cx="9144000" cy="170688"/>
          </a:xfrm>
          <a:prstGeom prst="rect">
            <a:avLst/>
          </a:prstGeom>
        </p:spPr>
      </p:pic>
      <p:pic>
        <p:nvPicPr>
          <p:cNvPr id="36" name="Picture 35" descr="code_line3.png"/>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0" y="4056868"/>
            <a:ext cx="9144000" cy="170688"/>
          </a:xfrm>
          <a:prstGeom prst="rect">
            <a:avLst/>
          </a:prstGeom>
        </p:spPr>
      </p:pic>
      <p:pic>
        <p:nvPicPr>
          <p:cNvPr id="37" name="Picture 36" descr="code_line4.png"/>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0" y="4283641"/>
            <a:ext cx="9144000" cy="170688"/>
          </a:xfrm>
          <a:prstGeom prst="rect">
            <a:avLst/>
          </a:prstGeom>
        </p:spPr>
      </p:pic>
      <p:pic>
        <p:nvPicPr>
          <p:cNvPr id="38" name="Picture 37" descr="code_line5.png"/>
          <p:cNvPicPr>
            <a:picLocks noChangeAspect="1"/>
          </p:cNvPicPr>
          <p:nvPr/>
        </p:nvPicPr>
        <p:blipFill>
          <a:blip r:embed="rId7">
            <a:alphaModFix amt="40000"/>
            <a:extLst>
              <a:ext uri="{28A0092B-C50C-407E-A947-70E740481C1C}">
                <a14:useLocalDpi xmlns:a14="http://schemas.microsoft.com/office/drawing/2010/main" val="0"/>
              </a:ext>
            </a:extLst>
          </a:blip>
          <a:stretch>
            <a:fillRect/>
          </a:stretch>
        </p:blipFill>
        <p:spPr>
          <a:xfrm>
            <a:off x="0" y="4517442"/>
            <a:ext cx="9144000" cy="170688"/>
          </a:xfrm>
          <a:prstGeom prst="rect">
            <a:avLst/>
          </a:prstGeom>
        </p:spPr>
      </p:pic>
      <p:pic>
        <p:nvPicPr>
          <p:cNvPr id="4" name="Picture 3" descr="des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2861" y="3557448"/>
            <a:ext cx="3694978" cy="1136757"/>
          </a:xfrm>
          <a:prstGeom prst="rect">
            <a:avLst/>
          </a:prstGeom>
        </p:spPr>
      </p:pic>
      <p:pic>
        <p:nvPicPr>
          <p:cNvPr id="3" name="Picture 2" descr="desk_ma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0799" y="1268265"/>
            <a:ext cx="5522403" cy="3433027"/>
          </a:xfrm>
          <a:prstGeom prst="rect">
            <a:avLst/>
          </a:prstGeom>
        </p:spPr>
      </p:pic>
      <p:grpSp>
        <p:nvGrpSpPr>
          <p:cNvPr id="2" name="Group 1"/>
          <p:cNvGrpSpPr/>
          <p:nvPr/>
        </p:nvGrpSpPr>
        <p:grpSpPr>
          <a:xfrm>
            <a:off x="332199" y="284480"/>
            <a:ext cx="2807241" cy="1108243"/>
            <a:chOff x="454119" y="418015"/>
            <a:chExt cx="2211629" cy="873107"/>
          </a:xfrm>
        </p:grpSpPr>
        <p:sp>
          <p:nvSpPr>
            <p:cNvPr id="39" name="Rectangle 38"/>
            <p:cNvSpPr/>
            <p:nvPr/>
          </p:nvSpPr>
          <p:spPr>
            <a:xfrm>
              <a:off x="454120" y="418015"/>
              <a:ext cx="1875829" cy="4014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40" name="Rectangle 39"/>
            <p:cNvSpPr/>
            <p:nvPr/>
          </p:nvSpPr>
          <p:spPr>
            <a:xfrm>
              <a:off x="454119" y="682159"/>
              <a:ext cx="2211629" cy="6089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sp>
        <p:nvSpPr>
          <p:cNvPr id="12" name="Subtitle 4"/>
          <p:cNvSpPr txBox="1">
            <a:spLocks/>
          </p:cNvSpPr>
          <p:nvPr/>
        </p:nvSpPr>
        <p:spPr>
          <a:xfrm>
            <a:off x="571442" y="759108"/>
            <a:ext cx="3414050" cy="789729"/>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kern="0" dirty="0" smtClean="0">
                <a:solidFill>
                  <a:srgbClr val="575C6C"/>
                </a:solidFill>
                <a:latin typeface="Source Sans Pro Semibold"/>
                <a:cs typeface="Source Sans Pro Semibold"/>
              </a:rPr>
              <a:t>A Data Explosion</a:t>
            </a:r>
            <a:endParaRPr lang="en-US" sz="2400" kern="0" dirty="0">
              <a:solidFill>
                <a:srgbClr val="575C6C"/>
              </a:solidFill>
              <a:latin typeface="Source Sans Pro Semibold"/>
              <a:cs typeface="Source Sans Pro Semibold"/>
            </a:endParaRPr>
          </a:p>
        </p:txBody>
      </p:sp>
      <p:sp>
        <p:nvSpPr>
          <p:cNvPr id="14" name="Subtitle 4"/>
          <p:cNvSpPr txBox="1">
            <a:spLocks/>
          </p:cNvSpPr>
          <p:nvPr/>
        </p:nvSpPr>
        <p:spPr>
          <a:xfrm>
            <a:off x="582782" y="457964"/>
            <a:ext cx="2478919" cy="211017"/>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1100" kern="0" dirty="0" smtClean="0">
                <a:latin typeface="Source Sans Pro Semibold"/>
                <a:cs typeface="Source Sans Pro Semibold"/>
              </a:rPr>
              <a:t>The Evolution of Marketing</a:t>
            </a:r>
            <a:endParaRPr lang="en-US" sz="1100" kern="0" dirty="0">
              <a:latin typeface="Source Sans Pro Semibold"/>
              <a:cs typeface="Source Sans Pro Semibold"/>
            </a:endParaRPr>
          </a:p>
        </p:txBody>
      </p:sp>
      <p:sp>
        <p:nvSpPr>
          <p:cNvPr id="17" name="Rectangle 16"/>
          <p:cNvSpPr/>
          <p:nvPr/>
        </p:nvSpPr>
        <p:spPr>
          <a:xfrm>
            <a:off x="0" y="4699833"/>
            <a:ext cx="9144000" cy="4554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4699833"/>
            <a:ext cx="453999" cy="452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ingular_mark_whit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33" y="4788260"/>
            <a:ext cx="350755" cy="275866"/>
          </a:xfrm>
          <a:prstGeom prst="rect">
            <a:avLst/>
          </a:prstGeom>
        </p:spPr>
      </p:pic>
      <p:pic>
        <p:nvPicPr>
          <p:cNvPr id="20" name="Picture 19" descr="singular_wordmark_gray.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945" y="4817432"/>
            <a:ext cx="848686" cy="235065"/>
          </a:xfrm>
          <a:prstGeom prst="rect">
            <a:avLst/>
          </a:prstGeom>
        </p:spPr>
      </p:pic>
      <p:sp>
        <p:nvSpPr>
          <p:cNvPr id="13" name="Slide Number Placeholder 2"/>
          <p:cNvSpPr>
            <a:spLocks noGrp="1"/>
          </p:cNvSpPr>
          <p:nvPr>
            <p:ph type="sldNum" sz="quarter" idx="12"/>
          </p:nvPr>
        </p:nvSpPr>
        <p:spPr>
          <a:xfrm>
            <a:off x="8704048" y="4834928"/>
            <a:ext cx="332608" cy="211694"/>
          </a:xfrm>
        </p:spPr>
        <p:txBody>
          <a:bodyPr vert="horz" lIns="91440" tIns="45720" rIns="91440" bIns="45720" rtlCol="0" anchor="ctr"/>
          <a:lstStyle/>
          <a:p>
            <a:pPr algn="ctr"/>
            <a:fld id="{C9EEB8C1-3028-4C99-B713-ADDFCF0013F4}" type="slidenum">
              <a:rPr lang="en-US" sz="1000" i="1">
                <a:solidFill>
                  <a:srgbClr val="757B90"/>
                </a:solidFill>
                <a:latin typeface="Source Sans Pro"/>
                <a:cs typeface="Source Sans Pro"/>
              </a:rPr>
              <a:pPr algn="ctr"/>
              <a:t>1</a:t>
            </a:fld>
            <a:endParaRPr lang="en-US" sz="1000" i="1" dirty="0">
              <a:solidFill>
                <a:srgbClr val="757B90"/>
              </a:solidFill>
              <a:latin typeface="Source Sans Pro"/>
              <a:cs typeface="Source Sans Pro"/>
            </a:endParaRPr>
          </a:p>
        </p:txBody>
      </p:sp>
    </p:spTree>
    <p:extLst>
      <p:ext uri="{BB962C8B-B14F-4D97-AF65-F5344CB8AC3E}">
        <p14:creationId xmlns:p14="http://schemas.microsoft.com/office/powerpoint/2010/main" val="34414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2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2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200"/>
                                        <p:tgtEl>
                                          <p:spTgt spid="15"/>
                                        </p:tgtEl>
                                      </p:cBhvr>
                                    </p:animEffect>
                                  </p:childTnLst>
                                </p:cTn>
                              </p:par>
                            </p:childTnLst>
                          </p:cTn>
                        </p:par>
                        <p:par>
                          <p:cTn id="15" fill="hold">
                            <p:stCondLst>
                              <p:cond delay="400"/>
                            </p:stCondLst>
                            <p:childTnLst>
                              <p:par>
                                <p:cTn id="16" presetID="22" presetClass="entr" presetSubtype="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200"/>
                                        <p:tgtEl>
                                          <p:spTgt spid="21"/>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200"/>
                                        <p:tgtEl>
                                          <p:spTgt spid="23"/>
                                        </p:tgtEl>
                                      </p:cBhvr>
                                    </p:animEffect>
                                  </p:childTnLst>
                                </p:cTn>
                              </p:par>
                              <p:par>
                                <p:cTn id="22" presetID="22" presetClass="entr" presetSubtype="2"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200"/>
                                        <p:tgtEl>
                                          <p:spTgt spid="24"/>
                                        </p:tgtEl>
                                      </p:cBhvr>
                                    </p:animEffect>
                                  </p:childTnLst>
                                </p:cTn>
                              </p:par>
                            </p:childTnLst>
                          </p:cTn>
                        </p:par>
                        <p:par>
                          <p:cTn id="25" fill="hold">
                            <p:stCondLst>
                              <p:cond delay="6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200"/>
                                        <p:tgtEl>
                                          <p:spTgt spid="25"/>
                                        </p:tgtEl>
                                      </p:cBhvr>
                                    </p:animEffect>
                                  </p:childTnLst>
                                </p:cTn>
                              </p:par>
                              <p:par>
                                <p:cTn id="29" presetID="22" presetClass="entr" presetSubtype="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right)">
                                      <p:cBhvr>
                                        <p:cTn id="31" dur="200"/>
                                        <p:tgtEl>
                                          <p:spTgt spid="26"/>
                                        </p:tgtEl>
                                      </p:cBhvr>
                                    </p:animEffect>
                                  </p:childTnLst>
                                </p:cTn>
                              </p:par>
                            </p:childTnLst>
                          </p:cTn>
                        </p:par>
                        <p:par>
                          <p:cTn id="32" fill="hold">
                            <p:stCondLst>
                              <p:cond delay="8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200"/>
                                        <p:tgtEl>
                                          <p:spTgt spid="27"/>
                                        </p:tgtEl>
                                      </p:cBhvr>
                                    </p:animEffect>
                                  </p:childTnLst>
                                </p:cTn>
                              </p:par>
                              <p:par>
                                <p:cTn id="36" presetID="22" presetClass="entr" presetSubtype="2"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2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200"/>
                                        <p:tgtEl>
                                          <p:spTgt spid="29"/>
                                        </p:tgtEl>
                                      </p:cBhvr>
                                    </p:animEffect>
                                  </p:childTnLst>
                                </p:cTn>
                              </p:par>
                            </p:childTnLst>
                          </p:cTn>
                        </p:par>
                        <p:par>
                          <p:cTn id="42" fill="hold">
                            <p:stCondLst>
                              <p:cond delay="1000"/>
                            </p:stCondLst>
                            <p:childTnLst>
                              <p:par>
                                <p:cTn id="43" presetID="22" presetClass="entr" presetSubtype="2"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right)">
                                      <p:cBhvr>
                                        <p:cTn id="45" dur="200"/>
                                        <p:tgtEl>
                                          <p:spTgt spid="30"/>
                                        </p:tgtEl>
                                      </p:cBhvr>
                                    </p:animEffect>
                                  </p:childTnLst>
                                </p:cTn>
                              </p:par>
                              <p:par>
                                <p:cTn id="46" presetID="22" presetClass="entr" presetSubtype="8"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200"/>
                                        <p:tgtEl>
                                          <p:spTgt spid="31"/>
                                        </p:tgtEl>
                                      </p:cBhvr>
                                    </p:animEffect>
                                  </p:childTnLst>
                                </p:cTn>
                              </p:par>
                              <p:par>
                                <p:cTn id="49" presetID="22" presetClass="entr" presetSubtype="2"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200"/>
                                        <p:tgtEl>
                                          <p:spTgt spid="32"/>
                                        </p:tgtEl>
                                      </p:cBhvr>
                                    </p:animEffect>
                                  </p:childTnLst>
                                </p:cTn>
                              </p:par>
                            </p:childTnLst>
                          </p:cTn>
                        </p:par>
                        <p:par>
                          <p:cTn id="52" fill="hold">
                            <p:stCondLst>
                              <p:cond delay="120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200"/>
                                        <p:tgtEl>
                                          <p:spTgt spid="33"/>
                                        </p:tgtEl>
                                      </p:cBhvr>
                                    </p:animEffect>
                                  </p:childTnLst>
                                </p:cTn>
                              </p:par>
                              <p:par>
                                <p:cTn id="56" presetID="22" presetClass="entr" presetSubtype="2"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200"/>
                                        <p:tgtEl>
                                          <p:spTgt spid="34"/>
                                        </p:tgtEl>
                                      </p:cBhvr>
                                    </p:animEffect>
                                  </p:childTnLst>
                                </p:cTn>
                              </p:par>
                              <p:par>
                                <p:cTn id="59" presetID="22" presetClass="entr" presetSubtype="8"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200"/>
                                        <p:tgtEl>
                                          <p:spTgt spid="35"/>
                                        </p:tgtEl>
                                      </p:cBhvr>
                                    </p:animEffect>
                                  </p:childTnLst>
                                </p:cTn>
                              </p:par>
                            </p:childTnLst>
                          </p:cTn>
                        </p:par>
                        <p:par>
                          <p:cTn id="62" fill="hold">
                            <p:stCondLst>
                              <p:cond delay="1400"/>
                            </p:stCondLst>
                            <p:childTnLst>
                              <p:par>
                                <p:cTn id="63" presetID="2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right)">
                                      <p:cBhvr>
                                        <p:cTn id="65" dur="200"/>
                                        <p:tgtEl>
                                          <p:spTgt spid="36"/>
                                        </p:tgtEl>
                                      </p:cBhvr>
                                    </p:animEffect>
                                  </p:childTnLst>
                                </p:cTn>
                              </p:par>
                              <p:par>
                                <p:cTn id="66" presetID="22" presetClass="entr" presetSubtype="8"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200"/>
                                        <p:tgtEl>
                                          <p:spTgt spid="37"/>
                                        </p:tgtEl>
                                      </p:cBhvr>
                                    </p:animEffect>
                                  </p:childTnLst>
                                </p:cTn>
                              </p:par>
                              <p:par>
                                <p:cTn id="69" presetID="22" presetClass="entr" presetSubtype="2"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right)">
                                      <p:cBhvr>
                                        <p:cTn id="71"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
            <a:ext cx="9144000" cy="48543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5" name="Rectangle 24"/>
          <p:cNvSpPr/>
          <p:nvPr/>
        </p:nvSpPr>
        <p:spPr>
          <a:xfrm>
            <a:off x="0" y="881742"/>
            <a:ext cx="9144000" cy="4261758"/>
          </a:xfrm>
          <a:prstGeom prst="rect">
            <a:avLst/>
          </a:prstGeom>
          <a:gradFill flip="none" rotWithShape="1">
            <a:gsLst>
              <a:gs pos="35000">
                <a:schemeClr val="bg2">
                  <a:alpha val="32000"/>
                </a:schemeClr>
              </a:gs>
              <a:gs pos="100000">
                <a:schemeClr val="accent1">
                  <a:lumMod val="60000"/>
                  <a:lumOff val="40000"/>
                  <a:alpha val="32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53" name="Oval 52"/>
          <p:cNvSpPr/>
          <p:nvPr/>
        </p:nvSpPr>
        <p:spPr>
          <a:xfrm>
            <a:off x="4287520" y="-132080"/>
            <a:ext cx="2854960" cy="285496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6492240" y="-345440"/>
            <a:ext cx="2854960" cy="285496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5963920" y="2204720"/>
            <a:ext cx="2854960" cy="285496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p:nvSpPr>
        <p:spPr>
          <a:xfrm>
            <a:off x="1899920" y="731520"/>
            <a:ext cx="2854960" cy="285496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Oval 1"/>
          <p:cNvSpPr/>
          <p:nvPr/>
        </p:nvSpPr>
        <p:spPr>
          <a:xfrm>
            <a:off x="172720" y="2001520"/>
            <a:ext cx="2854960" cy="285496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Subtitle 4"/>
          <p:cNvSpPr txBox="1">
            <a:spLocks/>
          </p:cNvSpPr>
          <p:nvPr/>
        </p:nvSpPr>
        <p:spPr>
          <a:xfrm>
            <a:off x="235412" y="185786"/>
            <a:ext cx="3414050" cy="789729"/>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kern="0" smtClean="0">
                <a:solidFill>
                  <a:srgbClr val="575C6C"/>
                </a:solidFill>
                <a:latin typeface="Source Sans Pro Semibold"/>
                <a:cs typeface="Source Sans Pro Semibold"/>
              </a:rPr>
              <a:t>Responsibilities of </a:t>
            </a:r>
            <a:r>
              <a:rPr lang="en-US" sz="2400" kern="0" dirty="0" smtClean="0">
                <a:solidFill>
                  <a:srgbClr val="575C6C"/>
                </a:solidFill>
                <a:latin typeface="Source Sans Pro Semibold"/>
                <a:cs typeface="Source Sans Pro Semibold"/>
              </a:rPr>
              <a:t>Mobile </a:t>
            </a:r>
            <a:r>
              <a:rPr lang="en-US" sz="2400" kern="0" smtClean="0">
                <a:solidFill>
                  <a:srgbClr val="575C6C"/>
                </a:solidFill>
                <a:latin typeface="Source Sans Pro Semibold"/>
                <a:cs typeface="Source Sans Pro Semibold"/>
              </a:rPr>
              <a:t>Marketing Teams</a:t>
            </a:r>
            <a:endParaRPr lang="en-US" sz="2400" kern="0" dirty="0">
              <a:solidFill>
                <a:srgbClr val="575C6C"/>
              </a:solidFill>
              <a:latin typeface="Source Sans Pro Semibold"/>
              <a:cs typeface="Source Sans Pro Semibold"/>
            </a:endParaRPr>
          </a:p>
        </p:txBody>
      </p:sp>
      <p:sp>
        <p:nvSpPr>
          <p:cNvPr id="17" name="Rectangle 16"/>
          <p:cNvSpPr/>
          <p:nvPr/>
        </p:nvSpPr>
        <p:spPr>
          <a:xfrm>
            <a:off x="0" y="4699833"/>
            <a:ext cx="9144000" cy="4554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4699833"/>
            <a:ext cx="453999" cy="452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ingular_mark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 y="4788260"/>
            <a:ext cx="350755" cy="275866"/>
          </a:xfrm>
          <a:prstGeom prst="rect">
            <a:avLst/>
          </a:prstGeom>
        </p:spPr>
      </p:pic>
      <p:pic>
        <p:nvPicPr>
          <p:cNvPr id="20" name="Picture 19" descr="singular_wordmark_gr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45" y="4817432"/>
            <a:ext cx="848686" cy="235065"/>
          </a:xfrm>
          <a:prstGeom prst="rect">
            <a:avLst/>
          </a:prstGeom>
        </p:spPr>
      </p:pic>
      <p:sp>
        <p:nvSpPr>
          <p:cNvPr id="13" name="Slide Number Placeholder 2"/>
          <p:cNvSpPr>
            <a:spLocks noGrp="1"/>
          </p:cNvSpPr>
          <p:nvPr>
            <p:ph type="sldNum" sz="quarter" idx="12"/>
          </p:nvPr>
        </p:nvSpPr>
        <p:spPr>
          <a:xfrm>
            <a:off x="8704048" y="4834928"/>
            <a:ext cx="332608" cy="211694"/>
          </a:xfrm>
        </p:spPr>
        <p:txBody>
          <a:bodyPr vert="horz" lIns="91440" tIns="45720" rIns="91440" bIns="45720" rtlCol="0" anchor="ctr"/>
          <a:lstStyle/>
          <a:p>
            <a:pPr algn="ctr"/>
            <a:fld id="{C9EEB8C1-3028-4C99-B713-ADDFCF0013F4}" type="slidenum">
              <a:rPr lang="en-US" sz="1000" i="1">
                <a:solidFill>
                  <a:srgbClr val="757B90"/>
                </a:solidFill>
                <a:latin typeface="Source Sans Pro"/>
                <a:cs typeface="Source Sans Pro"/>
              </a:rPr>
              <a:pPr algn="ctr"/>
              <a:t>2</a:t>
            </a:fld>
            <a:endParaRPr lang="en-US" sz="1000" i="1" dirty="0">
              <a:solidFill>
                <a:srgbClr val="757B90"/>
              </a:solidFill>
              <a:latin typeface="Source Sans Pro"/>
              <a:cs typeface="Source Sans Pro"/>
            </a:endParaRPr>
          </a:p>
        </p:txBody>
      </p:sp>
      <p:pic>
        <p:nvPicPr>
          <p:cNvPr id="4" name="Picture 3" descr="person_cir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7443" y="2892490"/>
            <a:ext cx="1573405" cy="1486470"/>
          </a:xfrm>
          <a:prstGeom prst="rect">
            <a:avLst/>
          </a:prstGeom>
        </p:spPr>
      </p:pic>
      <p:grpSp>
        <p:nvGrpSpPr>
          <p:cNvPr id="9" name="Group 8"/>
          <p:cNvGrpSpPr/>
          <p:nvPr/>
        </p:nvGrpSpPr>
        <p:grpSpPr>
          <a:xfrm>
            <a:off x="2577740" y="1416759"/>
            <a:ext cx="1591401" cy="1844601"/>
            <a:chOff x="1185820" y="1487879"/>
            <a:chExt cx="1591401" cy="1844601"/>
          </a:xfrm>
        </p:grpSpPr>
        <p:pic>
          <p:nvPicPr>
            <p:cNvPr id="7" name="Picture 6" descr="organi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5820" y="1487879"/>
              <a:ext cx="1577642" cy="1490472"/>
            </a:xfrm>
            <a:prstGeom prst="rect">
              <a:avLst/>
            </a:prstGeom>
          </p:spPr>
        </p:pic>
        <p:sp>
          <p:nvSpPr>
            <p:cNvPr id="26" name="Subtitle 4"/>
            <p:cNvSpPr txBox="1">
              <a:spLocks/>
            </p:cNvSpPr>
            <p:nvPr/>
          </p:nvSpPr>
          <p:spPr>
            <a:xfrm>
              <a:off x="1249680" y="2937004"/>
              <a:ext cx="152754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400" kern="0" dirty="0" smtClean="0">
                  <a:solidFill>
                    <a:schemeClr val="tx1">
                      <a:lumMod val="75000"/>
                    </a:schemeClr>
                  </a:solidFill>
                  <a:latin typeface="Source Sans Pro Semibold"/>
                  <a:cs typeface="Source Sans Pro Semibold"/>
                </a:rPr>
                <a:t>Organic </a:t>
              </a:r>
              <a:br>
                <a:rPr lang="en-US" sz="1400" kern="0" dirty="0" smtClean="0">
                  <a:solidFill>
                    <a:schemeClr val="tx1">
                      <a:lumMod val="75000"/>
                    </a:schemeClr>
                  </a:solidFill>
                  <a:latin typeface="Source Sans Pro Semibold"/>
                  <a:cs typeface="Source Sans Pro Semibold"/>
                </a:rPr>
              </a:br>
              <a:r>
                <a:rPr lang="en-US" sz="1400" kern="0" dirty="0" smtClean="0">
                  <a:solidFill>
                    <a:schemeClr val="tx1">
                      <a:lumMod val="75000"/>
                    </a:schemeClr>
                  </a:solidFill>
                  <a:latin typeface="Source Sans Pro Semibold"/>
                  <a:cs typeface="Source Sans Pro Semibold"/>
                </a:rPr>
                <a:t>Acquisition</a:t>
              </a:r>
              <a:endParaRPr lang="en-US" sz="1400" kern="0" dirty="0">
                <a:solidFill>
                  <a:schemeClr val="tx1">
                    <a:lumMod val="75000"/>
                  </a:schemeClr>
                </a:solidFill>
                <a:latin typeface="Source Sans Pro Semibold"/>
                <a:cs typeface="Source Sans Pro Semibold"/>
              </a:endParaRPr>
            </a:p>
          </p:txBody>
        </p:sp>
      </p:grpSp>
      <p:grpSp>
        <p:nvGrpSpPr>
          <p:cNvPr id="11" name="Group 10"/>
          <p:cNvGrpSpPr/>
          <p:nvPr/>
        </p:nvGrpSpPr>
        <p:grpSpPr>
          <a:xfrm>
            <a:off x="4948282" y="558800"/>
            <a:ext cx="1608821" cy="1869440"/>
            <a:chOff x="4409802" y="111760"/>
            <a:chExt cx="1608821" cy="1869440"/>
          </a:xfrm>
        </p:grpSpPr>
        <p:pic>
          <p:nvPicPr>
            <p:cNvPr id="10" name="Picture 9" descr="analytic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5232" y="111760"/>
              <a:ext cx="1577641" cy="1490472"/>
            </a:xfrm>
            <a:prstGeom prst="rect">
              <a:avLst/>
            </a:prstGeom>
          </p:spPr>
        </p:pic>
        <p:sp>
          <p:nvSpPr>
            <p:cNvPr id="27" name="Subtitle 4"/>
            <p:cNvSpPr txBox="1">
              <a:spLocks/>
            </p:cNvSpPr>
            <p:nvPr/>
          </p:nvSpPr>
          <p:spPr>
            <a:xfrm>
              <a:off x="4409802" y="1585724"/>
              <a:ext cx="160882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buNone/>
              </a:pPr>
              <a:r>
                <a:rPr lang="en-US" sz="1400" kern="0" dirty="0" smtClean="0">
                  <a:solidFill>
                    <a:schemeClr val="tx1">
                      <a:lumMod val="75000"/>
                    </a:schemeClr>
                  </a:solidFill>
                  <a:latin typeface="Source Sans Pro Semibold"/>
                  <a:cs typeface="Source Sans Pro Semibold"/>
                </a:rPr>
                <a:t>Analytics</a:t>
              </a:r>
              <a:endParaRPr lang="en-US" sz="1400" kern="0" dirty="0">
                <a:solidFill>
                  <a:schemeClr val="tx1">
                    <a:lumMod val="75000"/>
                  </a:schemeClr>
                </a:solidFill>
                <a:latin typeface="Source Sans Pro Semibold"/>
                <a:cs typeface="Source Sans Pro Semibold"/>
              </a:endParaRPr>
            </a:p>
          </p:txBody>
        </p:sp>
      </p:grpSp>
      <p:grpSp>
        <p:nvGrpSpPr>
          <p:cNvPr id="14" name="Group 13"/>
          <p:cNvGrpSpPr/>
          <p:nvPr/>
        </p:nvGrpSpPr>
        <p:grpSpPr>
          <a:xfrm>
            <a:off x="7113447" y="335280"/>
            <a:ext cx="1617896" cy="1849120"/>
            <a:chOff x="3526967" y="2814320"/>
            <a:chExt cx="1617896" cy="1849120"/>
          </a:xfrm>
        </p:grpSpPr>
        <p:pic>
          <p:nvPicPr>
            <p:cNvPr id="12" name="Picture 11" descr="paid_aquisiti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6967" y="2814320"/>
              <a:ext cx="1577641" cy="1490472"/>
            </a:xfrm>
            <a:prstGeom prst="rect">
              <a:avLst/>
            </a:prstGeom>
          </p:spPr>
        </p:pic>
        <p:sp>
          <p:nvSpPr>
            <p:cNvPr id="33" name="Subtitle 4"/>
            <p:cNvSpPr txBox="1">
              <a:spLocks/>
            </p:cNvSpPr>
            <p:nvPr/>
          </p:nvSpPr>
          <p:spPr>
            <a:xfrm>
              <a:off x="3536042" y="4267964"/>
              <a:ext cx="160882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buNone/>
              </a:pPr>
              <a:r>
                <a:rPr lang="en-US" sz="1400" kern="0" dirty="0" smtClean="0">
                  <a:solidFill>
                    <a:schemeClr val="tx1">
                      <a:lumMod val="75000"/>
                    </a:schemeClr>
                  </a:solidFill>
                  <a:latin typeface="Source Sans Pro Semibold"/>
                  <a:cs typeface="Source Sans Pro Semibold"/>
                </a:rPr>
                <a:t>Paid Acquisition</a:t>
              </a:r>
              <a:endParaRPr lang="en-US" sz="1400" kern="0" dirty="0">
                <a:solidFill>
                  <a:schemeClr val="tx1">
                    <a:lumMod val="75000"/>
                  </a:schemeClr>
                </a:solidFill>
                <a:latin typeface="Source Sans Pro Semibold"/>
                <a:cs typeface="Source Sans Pro Semibold"/>
              </a:endParaRPr>
            </a:p>
          </p:txBody>
        </p:sp>
      </p:grpSp>
      <p:grpSp>
        <p:nvGrpSpPr>
          <p:cNvPr id="28" name="Group 27"/>
          <p:cNvGrpSpPr/>
          <p:nvPr/>
        </p:nvGrpSpPr>
        <p:grpSpPr>
          <a:xfrm>
            <a:off x="6641799" y="2885440"/>
            <a:ext cx="1672984" cy="1838960"/>
            <a:chOff x="5778199" y="2479040"/>
            <a:chExt cx="1672984" cy="1838960"/>
          </a:xfrm>
        </p:grpSpPr>
        <p:pic>
          <p:nvPicPr>
            <p:cNvPr id="15" name="Picture 14" descr="attributio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8199" y="2479040"/>
              <a:ext cx="1577641" cy="1490472"/>
            </a:xfrm>
            <a:prstGeom prst="rect">
              <a:avLst/>
            </a:prstGeom>
          </p:spPr>
        </p:pic>
        <p:sp>
          <p:nvSpPr>
            <p:cNvPr id="34" name="Subtitle 4"/>
            <p:cNvSpPr txBox="1">
              <a:spLocks/>
            </p:cNvSpPr>
            <p:nvPr/>
          </p:nvSpPr>
          <p:spPr>
            <a:xfrm>
              <a:off x="5842362" y="3922524"/>
              <a:ext cx="160882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buNone/>
              </a:pPr>
              <a:r>
                <a:rPr lang="en-US" sz="1400" kern="0" dirty="0" smtClean="0">
                  <a:solidFill>
                    <a:schemeClr val="tx1">
                      <a:lumMod val="75000"/>
                    </a:schemeClr>
                  </a:solidFill>
                  <a:latin typeface="Source Sans Pro Semibold"/>
                  <a:cs typeface="Source Sans Pro Semibold"/>
                </a:rPr>
                <a:t>Attribution Tools</a:t>
              </a:r>
              <a:endParaRPr lang="en-US" sz="1400" kern="0" dirty="0">
                <a:solidFill>
                  <a:schemeClr val="tx1">
                    <a:lumMod val="75000"/>
                  </a:schemeClr>
                </a:solidFill>
                <a:latin typeface="Source Sans Pro Semibold"/>
                <a:cs typeface="Source Sans Pro Semibold"/>
              </a:endParaRPr>
            </a:p>
          </p:txBody>
        </p:sp>
      </p:grpSp>
      <p:grpSp>
        <p:nvGrpSpPr>
          <p:cNvPr id="37" name="Group 36"/>
          <p:cNvGrpSpPr/>
          <p:nvPr/>
        </p:nvGrpSpPr>
        <p:grpSpPr>
          <a:xfrm>
            <a:off x="843281" y="2687650"/>
            <a:ext cx="1619342" cy="1843710"/>
            <a:chOff x="294641" y="2596210"/>
            <a:chExt cx="1619342" cy="1843710"/>
          </a:xfrm>
        </p:grpSpPr>
        <p:pic>
          <p:nvPicPr>
            <p:cNvPr id="35" name="Picture 34" descr="lifecyl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641" y="2596210"/>
              <a:ext cx="1577641" cy="1490472"/>
            </a:xfrm>
            <a:prstGeom prst="rect">
              <a:avLst/>
            </a:prstGeom>
          </p:spPr>
        </p:pic>
        <p:sp>
          <p:nvSpPr>
            <p:cNvPr id="36" name="Subtitle 4"/>
            <p:cNvSpPr txBox="1">
              <a:spLocks/>
            </p:cNvSpPr>
            <p:nvPr/>
          </p:nvSpPr>
          <p:spPr>
            <a:xfrm>
              <a:off x="305162" y="4044444"/>
              <a:ext cx="160882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400" kern="0" dirty="0" smtClean="0">
                  <a:solidFill>
                    <a:schemeClr val="tx1">
                      <a:lumMod val="75000"/>
                    </a:schemeClr>
                  </a:solidFill>
                  <a:latin typeface="Source Sans Pro Semibold"/>
                  <a:cs typeface="Source Sans Pro Semibold"/>
                </a:rPr>
                <a:t>Lifecycle Management</a:t>
              </a:r>
              <a:endParaRPr lang="en-US" sz="1400" kern="0" dirty="0">
                <a:solidFill>
                  <a:schemeClr val="tx1">
                    <a:lumMod val="75000"/>
                  </a:schemeClr>
                </a:solidFill>
                <a:latin typeface="Source Sans Pro Semibold"/>
                <a:cs typeface="Source Sans Pro Semibold"/>
              </a:endParaRPr>
            </a:p>
          </p:txBody>
        </p:sp>
      </p:grpSp>
      <p:pic>
        <p:nvPicPr>
          <p:cNvPr id="38" name="Picture 37" descr="acquisition_logos.png"/>
          <p:cNvPicPr>
            <a:picLocks noChangeAspect="1"/>
          </p:cNvPicPr>
          <p:nvPr/>
        </p:nvPicPr>
        <p:blipFill rotWithShape="1">
          <a:blip r:embed="rId11">
            <a:extLst>
              <a:ext uri="{28A0092B-C50C-407E-A947-70E740481C1C}">
                <a14:useLocalDpi xmlns:a14="http://schemas.microsoft.com/office/drawing/2010/main" val="0"/>
              </a:ext>
            </a:extLst>
          </a:blip>
          <a:srcRect l="6247" r="50436" b="73135"/>
          <a:stretch/>
        </p:blipFill>
        <p:spPr>
          <a:xfrm>
            <a:off x="1969246" y="1679879"/>
            <a:ext cx="682513" cy="311482"/>
          </a:xfrm>
          <a:prstGeom prst="rect">
            <a:avLst/>
          </a:prstGeom>
        </p:spPr>
      </p:pic>
      <p:pic>
        <p:nvPicPr>
          <p:cNvPr id="39" name="Picture 38" descr="acquisition_logos.png"/>
          <p:cNvPicPr>
            <a:picLocks noChangeAspect="1"/>
          </p:cNvPicPr>
          <p:nvPr/>
        </p:nvPicPr>
        <p:blipFill rotWithShape="1">
          <a:blip r:embed="rId11">
            <a:extLst>
              <a:ext uri="{28A0092B-C50C-407E-A947-70E740481C1C}">
                <a14:useLocalDpi xmlns:a14="http://schemas.microsoft.com/office/drawing/2010/main" val="0"/>
              </a:ext>
            </a:extLst>
          </a:blip>
          <a:srcRect l="52686" t="-530" r="3997" b="73665"/>
          <a:stretch/>
        </p:blipFill>
        <p:spPr>
          <a:xfrm>
            <a:off x="3830320" y="2590800"/>
            <a:ext cx="690133" cy="314960"/>
          </a:xfrm>
          <a:prstGeom prst="rect">
            <a:avLst/>
          </a:prstGeom>
        </p:spPr>
      </p:pic>
      <p:pic>
        <p:nvPicPr>
          <p:cNvPr id="40" name="Picture 39" descr="acquisition_logos.png"/>
          <p:cNvPicPr>
            <a:picLocks noChangeAspect="1"/>
          </p:cNvPicPr>
          <p:nvPr/>
        </p:nvPicPr>
        <p:blipFill rotWithShape="1">
          <a:blip r:embed="rId11">
            <a:extLst>
              <a:ext uri="{28A0092B-C50C-407E-A947-70E740481C1C}">
                <a14:useLocalDpi xmlns:a14="http://schemas.microsoft.com/office/drawing/2010/main" val="0"/>
              </a:ext>
            </a:extLst>
          </a:blip>
          <a:srcRect l="53467" t="23865" r="3216" b="49270"/>
          <a:stretch/>
        </p:blipFill>
        <p:spPr>
          <a:xfrm>
            <a:off x="3992880" y="1886760"/>
            <a:ext cx="629920" cy="287480"/>
          </a:xfrm>
          <a:prstGeom prst="rect">
            <a:avLst/>
          </a:prstGeom>
        </p:spPr>
      </p:pic>
      <p:pic>
        <p:nvPicPr>
          <p:cNvPr id="41" name="Picture 40" descr="acquisition_logos.png"/>
          <p:cNvPicPr>
            <a:picLocks noChangeAspect="1"/>
          </p:cNvPicPr>
          <p:nvPr/>
        </p:nvPicPr>
        <p:blipFill rotWithShape="1">
          <a:blip r:embed="rId11">
            <a:extLst>
              <a:ext uri="{28A0092B-C50C-407E-A947-70E740481C1C}">
                <a14:useLocalDpi xmlns:a14="http://schemas.microsoft.com/office/drawing/2010/main" val="0"/>
              </a:ext>
            </a:extLst>
          </a:blip>
          <a:srcRect l="3515" t="26866" r="49265" b="49270"/>
          <a:stretch/>
        </p:blipFill>
        <p:spPr>
          <a:xfrm>
            <a:off x="2062480" y="1219200"/>
            <a:ext cx="944880" cy="351402"/>
          </a:xfrm>
          <a:prstGeom prst="rect">
            <a:avLst/>
          </a:prstGeom>
        </p:spPr>
      </p:pic>
      <p:pic>
        <p:nvPicPr>
          <p:cNvPr id="42" name="Picture 41" descr="acquisition_logos.png"/>
          <p:cNvPicPr>
            <a:picLocks noChangeAspect="1"/>
          </p:cNvPicPr>
          <p:nvPr/>
        </p:nvPicPr>
        <p:blipFill rotWithShape="1">
          <a:blip r:embed="rId11">
            <a:extLst>
              <a:ext uri="{28A0092B-C50C-407E-A947-70E740481C1C}">
                <a14:useLocalDpi xmlns:a14="http://schemas.microsoft.com/office/drawing/2010/main" val="0"/>
              </a:ext>
            </a:extLst>
          </a:blip>
          <a:srcRect l="3516" t="51790" r="48484" b="26997"/>
          <a:stretch/>
        </p:blipFill>
        <p:spPr>
          <a:xfrm>
            <a:off x="3484880" y="1238858"/>
            <a:ext cx="751840" cy="244501"/>
          </a:xfrm>
          <a:prstGeom prst="rect">
            <a:avLst/>
          </a:prstGeom>
        </p:spPr>
      </p:pic>
      <p:pic>
        <p:nvPicPr>
          <p:cNvPr id="43" name="Picture 42" descr="acquisition_logos.png"/>
          <p:cNvPicPr>
            <a:picLocks noChangeAspect="1"/>
          </p:cNvPicPr>
          <p:nvPr/>
        </p:nvPicPr>
        <p:blipFill rotWithShape="1">
          <a:blip r:embed="rId11">
            <a:extLst>
              <a:ext uri="{28A0092B-C50C-407E-A947-70E740481C1C}">
                <a14:useLocalDpi xmlns:a14="http://schemas.microsoft.com/office/drawing/2010/main" val="0"/>
              </a:ext>
            </a:extLst>
          </a:blip>
          <a:srcRect l="51646" t="51201" r="354" b="27586"/>
          <a:stretch/>
        </p:blipFill>
        <p:spPr>
          <a:xfrm>
            <a:off x="1920240" y="2255520"/>
            <a:ext cx="748792" cy="243509"/>
          </a:xfrm>
          <a:prstGeom prst="rect">
            <a:avLst/>
          </a:prstGeom>
        </p:spPr>
      </p:pic>
      <p:pic>
        <p:nvPicPr>
          <p:cNvPr id="44" name="Picture 43" descr="lifecycle_logos.png"/>
          <p:cNvPicPr>
            <a:picLocks noChangeAspect="1"/>
          </p:cNvPicPr>
          <p:nvPr/>
        </p:nvPicPr>
        <p:blipFill rotWithShape="1">
          <a:blip r:embed="rId12">
            <a:clrChange>
              <a:clrFrom>
                <a:srgbClr val="FFFFFF"/>
              </a:clrFrom>
              <a:clrTo>
                <a:srgbClr val="FFFFFF">
                  <a:alpha val="0"/>
                </a:srgbClr>
              </a:clrTo>
            </a:clrChange>
            <a:alphaModFix amt="59000"/>
            <a:extLst>
              <a:ext uri="{28A0092B-C50C-407E-A947-70E740481C1C}">
                <a14:useLocalDpi xmlns:a14="http://schemas.microsoft.com/office/drawing/2010/main" val="0"/>
              </a:ext>
            </a:extLst>
          </a:blip>
          <a:srcRect r="45321" b="70519"/>
          <a:stretch/>
        </p:blipFill>
        <p:spPr>
          <a:xfrm>
            <a:off x="2072641" y="3911600"/>
            <a:ext cx="696419" cy="264159"/>
          </a:xfrm>
          <a:prstGeom prst="rect">
            <a:avLst/>
          </a:prstGeom>
        </p:spPr>
      </p:pic>
      <p:pic>
        <p:nvPicPr>
          <p:cNvPr id="45" name="Picture 44" descr="lifecycle_logos.png"/>
          <p:cNvPicPr>
            <a:picLocks noChangeAspect="1"/>
          </p:cNvPicPr>
          <p:nvPr/>
        </p:nvPicPr>
        <p:blipFill rotWithShape="1">
          <a:blip r:embed="rId12">
            <a:extLst>
              <a:ext uri="{28A0092B-C50C-407E-A947-70E740481C1C}">
                <a14:useLocalDpi xmlns:a14="http://schemas.microsoft.com/office/drawing/2010/main" val="0"/>
              </a:ext>
            </a:extLst>
          </a:blip>
          <a:srcRect l="55226" r="-9905" b="70519"/>
          <a:stretch/>
        </p:blipFill>
        <p:spPr>
          <a:xfrm>
            <a:off x="873761" y="2336800"/>
            <a:ext cx="896774" cy="314961"/>
          </a:xfrm>
          <a:prstGeom prst="rect">
            <a:avLst/>
          </a:prstGeom>
        </p:spPr>
      </p:pic>
      <p:pic>
        <p:nvPicPr>
          <p:cNvPr id="46" name="Picture 45" descr="lifecycle_logos.png"/>
          <p:cNvPicPr>
            <a:picLocks noChangeAspect="1"/>
          </p:cNvPicPr>
          <p:nvPr/>
        </p:nvPicPr>
        <p:blipFill rotWithShape="1">
          <a:blip r:embed="rId12">
            <a:extLst>
              <a:ext uri="{28A0092B-C50C-407E-A947-70E740481C1C}">
                <a14:useLocalDpi xmlns:a14="http://schemas.microsoft.com/office/drawing/2010/main" val="0"/>
              </a:ext>
            </a:extLst>
          </a:blip>
          <a:srcRect l="49212" t="30312" r="-3891" b="40207"/>
          <a:stretch/>
        </p:blipFill>
        <p:spPr>
          <a:xfrm>
            <a:off x="273396" y="3037139"/>
            <a:ext cx="671484" cy="254701"/>
          </a:xfrm>
          <a:prstGeom prst="rect">
            <a:avLst/>
          </a:prstGeom>
        </p:spPr>
      </p:pic>
      <p:pic>
        <p:nvPicPr>
          <p:cNvPr id="47" name="Picture 46" descr="lifecycle_logos.png"/>
          <p:cNvPicPr>
            <a:picLocks noChangeAspect="1"/>
          </p:cNvPicPr>
          <p:nvPr/>
        </p:nvPicPr>
        <p:blipFill rotWithShape="1">
          <a:blip r:embed="rId12">
            <a:extLst>
              <a:ext uri="{28A0092B-C50C-407E-A947-70E740481C1C}">
                <a14:useLocalDpi xmlns:a14="http://schemas.microsoft.com/office/drawing/2010/main" val="0"/>
              </a:ext>
            </a:extLst>
          </a:blip>
          <a:srcRect l="54680" t="65287" r="-9359" b="5232"/>
          <a:stretch/>
        </p:blipFill>
        <p:spPr>
          <a:xfrm>
            <a:off x="2143761" y="2702559"/>
            <a:ext cx="690815" cy="254001"/>
          </a:xfrm>
          <a:prstGeom prst="rect">
            <a:avLst/>
          </a:prstGeom>
          <a:ln>
            <a:noFill/>
          </a:ln>
          <a:effectLst/>
        </p:spPr>
      </p:pic>
      <p:pic>
        <p:nvPicPr>
          <p:cNvPr id="48" name="Picture 47" descr="lifecycle_logos.png"/>
          <p:cNvPicPr>
            <a:picLocks noChangeAspect="1"/>
          </p:cNvPicPr>
          <p:nvPr/>
        </p:nvPicPr>
        <p:blipFill rotWithShape="1">
          <a:blip r:embed="rId12">
            <a:alphaModFix amt="80000"/>
            <a:extLst>
              <a:ext uri="{28A0092B-C50C-407E-A947-70E740481C1C}">
                <a14:useLocalDpi xmlns:a14="http://schemas.microsoft.com/office/drawing/2010/main" val="0"/>
              </a:ext>
            </a:extLst>
          </a:blip>
          <a:srcRect l="3827" t="29481" r="49149" b="37098"/>
          <a:stretch/>
        </p:blipFill>
        <p:spPr>
          <a:xfrm>
            <a:off x="2286001" y="3393440"/>
            <a:ext cx="731519" cy="365759"/>
          </a:xfrm>
          <a:prstGeom prst="rect">
            <a:avLst/>
          </a:prstGeom>
        </p:spPr>
      </p:pic>
      <p:pic>
        <p:nvPicPr>
          <p:cNvPr id="49" name="Picture 48" descr="lifecycle_logos.png"/>
          <p:cNvPicPr>
            <a:picLocks noChangeAspect="1"/>
          </p:cNvPicPr>
          <p:nvPr/>
        </p:nvPicPr>
        <p:blipFill rotWithShape="1">
          <a:blip r:embed="rId12">
            <a:alphaModFix amt="67000"/>
            <a:extLst>
              <a:ext uri="{28A0092B-C50C-407E-A947-70E740481C1C}">
                <a14:useLocalDpi xmlns:a14="http://schemas.microsoft.com/office/drawing/2010/main" val="0"/>
              </a:ext>
            </a:extLst>
          </a:blip>
          <a:srcRect t="68343" r="45321" b="4453"/>
          <a:stretch/>
        </p:blipFill>
        <p:spPr>
          <a:xfrm>
            <a:off x="365760" y="3779522"/>
            <a:ext cx="650239" cy="227584"/>
          </a:xfrm>
          <a:prstGeom prst="rect">
            <a:avLst/>
          </a:prstGeom>
        </p:spPr>
      </p:pic>
      <p:pic>
        <p:nvPicPr>
          <p:cNvPr id="5" name="Picture 4" descr="analytics_logo.png"/>
          <p:cNvPicPr>
            <a:picLocks noChangeAspect="1"/>
          </p:cNvPicPr>
          <p:nvPr/>
        </p:nvPicPr>
        <p:blipFill rotWithShape="1">
          <a:blip r:embed="rId13">
            <a:extLst>
              <a:ext uri="{28A0092B-C50C-407E-A947-70E740481C1C}">
                <a14:useLocalDpi xmlns:a14="http://schemas.microsoft.com/office/drawing/2010/main" val="0"/>
              </a:ext>
            </a:extLst>
          </a:blip>
          <a:srcRect r="65778" b="61703"/>
          <a:stretch/>
        </p:blipFill>
        <p:spPr>
          <a:xfrm>
            <a:off x="5344159" y="101600"/>
            <a:ext cx="730163" cy="284480"/>
          </a:xfrm>
          <a:prstGeom prst="rect">
            <a:avLst/>
          </a:prstGeom>
        </p:spPr>
      </p:pic>
      <p:pic>
        <p:nvPicPr>
          <p:cNvPr id="54" name="Picture 53" descr="analytics_logo.png"/>
          <p:cNvPicPr>
            <a:picLocks noChangeAspect="1"/>
          </p:cNvPicPr>
          <p:nvPr/>
        </p:nvPicPr>
        <p:blipFill rotWithShape="1">
          <a:blip r:embed="rId13">
            <a:extLst>
              <a:ext uri="{28A0092B-C50C-407E-A947-70E740481C1C}">
                <a14:useLocalDpi xmlns:a14="http://schemas.microsoft.com/office/drawing/2010/main" val="0"/>
              </a:ext>
            </a:extLst>
          </a:blip>
          <a:srcRect l="36190" r="29588" b="61703"/>
          <a:stretch/>
        </p:blipFill>
        <p:spPr>
          <a:xfrm>
            <a:off x="4632959" y="396240"/>
            <a:ext cx="730163" cy="284480"/>
          </a:xfrm>
          <a:prstGeom prst="rect">
            <a:avLst/>
          </a:prstGeom>
        </p:spPr>
      </p:pic>
      <p:pic>
        <p:nvPicPr>
          <p:cNvPr id="55" name="Picture 54" descr="analytics_logo.png"/>
          <p:cNvPicPr>
            <a:picLocks noChangeAspect="1"/>
          </p:cNvPicPr>
          <p:nvPr/>
        </p:nvPicPr>
        <p:blipFill rotWithShape="1">
          <a:blip r:embed="rId13">
            <a:extLst>
              <a:ext uri="{28A0092B-C50C-407E-A947-70E740481C1C}">
                <a14:useLocalDpi xmlns:a14="http://schemas.microsoft.com/office/drawing/2010/main" val="0"/>
              </a:ext>
            </a:extLst>
          </a:blip>
          <a:srcRect l="67618" r="-1840" b="61703"/>
          <a:stretch/>
        </p:blipFill>
        <p:spPr>
          <a:xfrm>
            <a:off x="6035039" y="416560"/>
            <a:ext cx="730163" cy="284480"/>
          </a:xfrm>
          <a:prstGeom prst="rect">
            <a:avLst/>
          </a:prstGeom>
        </p:spPr>
      </p:pic>
      <p:pic>
        <p:nvPicPr>
          <p:cNvPr id="56" name="Picture 55" descr="analytics_logo.png"/>
          <p:cNvPicPr>
            <a:picLocks noChangeAspect="1"/>
          </p:cNvPicPr>
          <p:nvPr/>
        </p:nvPicPr>
        <p:blipFill rotWithShape="1">
          <a:blip r:embed="rId13">
            <a:extLst>
              <a:ext uri="{28A0092B-C50C-407E-A947-70E740481C1C}">
                <a14:useLocalDpi xmlns:a14="http://schemas.microsoft.com/office/drawing/2010/main" val="0"/>
              </a:ext>
            </a:extLst>
          </a:blip>
          <a:srcRect l="66665" t="31458" r="-887" b="30245"/>
          <a:stretch/>
        </p:blipFill>
        <p:spPr>
          <a:xfrm>
            <a:off x="4338319" y="904240"/>
            <a:ext cx="730163" cy="284480"/>
          </a:xfrm>
          <a:prstGeom prst="rect">
            <a:avLst/>
          </a:prstGeom>
        </p:spPr>
      </p:pic>
      <p:pic>
        <p:nvPicPr>
          <p:cNvPr id="57" name="Picture 56" descr="analytics_logo.png"/>
          <p:cNvPicPr>
            <a:picLocks noChangeAspect="1"/>
          </p:cNvPicPr>
          <p:nvPr/>
        </p:nvPicPr>
        <p:blipFill rotWithShape="1">
          <a:blip r:embed="rId13">
            <a:alphaModFix amt="65000"/>
            <a:extLst>
              <a:ext uri="{28A0092B-C50C-407E-A947-70E740481C1C}">
                <a14:useLocalDpi xmlns:a14="http://schemas.microsoft.com/office/drawing/2010/main" val="0"/>
              </a:ext>
            </a:extLst>
          </a:blip>
          <a:srcRect l="57617" t="62916" r="2860" b="155"/>
          <a:stretch/>
        </p:blipFill>
        <p:spPr>
          <a:xfrm>
            <a:off x="6035039" y="1838960"/>
            <a:ext cx="843281" cy="274320"/>
          </a:xfrm>
          <a:prstGeom prst="rect">
            <a:avLst/>
          </a:prstGeom>
        </p:spPr>
      </p:pic>
      <p:pic>
        <p:nvPicPr>
          <p:cNvPr id="58" name="Picture 57" descr="analytics_logo.png"/>
          <p:cNvPicPr>
            <a:picLocks noChangeAspect="1"/>
          </p:cNvPicPr>
          <p:nvPr/>
        </p:nvPicPr>
        <p:blipFill rotWithShape="1">
          <a:blip r:embed="rId13">
            <a:extLst>
              <a:ext uri="{28A0092B-C50C-407E-A947-70E740481C1C}">
                <a14:useLocalDpi xmlns:a14="http://schemas.microsoft.com/office/drawing/2010/main" val="0"/>
              </a:ext>
            </a:extLst>
          </a:blip>
          <a:srcRect l="37618" t="41032" r="31493" b="26142"/>
          <a:stretch/>
        </p:blipFill>
        <p:spPr>
          <a:xfrm>
            <a:off x="6319520" y="934720"/>
            <a:ext cx="659042" cy="243840"/>
          </a:xfrm>
          <a:prstGeom prst="rect">
            <a:avLst/>
          </a:prstGeom>
        </p:spPr>
      </p:pic>
      <p:pic>
        <p:nvPicPr>
          <p:cNvPr id="59" name="Picture 58" descr="analytics_logo.png"/>
          <p:cNvPicPr>
            <a:picLocks noChangeAspect="1"/>
          </p:cNvPicPr>
          <p:nvPr/>
        </p:nvPicPr>
        <p:blipFill rotWithShape="1">
          <a:blip r:embed="rId13">
            <a:extLst>
              <a:ext uri="{28A0092B-C50C-407E-A947-70E740481C1C}">
                <a14:useLocalDpi xmlns:a14="http://schemas.microsoft.com/office/drawing/2010/main" val="0"/>
              </a:ext>
            </a:extLst>
          </a:blip>
          <a:srcRect l="2855" t="41032" r="61970" b="28877"/>
          <a:stretch/>
        </p:blipFill>
        <p:spPr>
          <a:xfrm>
            <a:off x="4612640" y="1798320"/>
            <a:ext cx="750482" cy="223520"/>
          </a:xfrm>
          <a:prstGeom prst="rect">
            <a:avLst/>
          </a:prstGeom>
        </p:spPr>
      </p:pic>
      <p:pic>
        <p:nvPicPr>
          <p:cNvPr id="60" name="Picture 59" descr="analytics_logo.png"/>
          <p:cNvPicPr>
            <a:picLocks noChangeAspect="1"/>
          </p:cNvPicPr>
          <p:nvPr/>
        </p:nvPicPr>
        <p:blipFill rotWithShape="1">
          <a:blip r:embed="rId13">
            <a:extLst>
              <a:ext uri="{28A0092B-C50C-407E-A947-70E740481C1C}">
                <a14:useLocalDpi xmlns:a14="http://schemas.microsoft.com/office/drawing/2010/main" val="0"/>
              </a:ext>
            </a:extLst>
          </a:blip>
          <a:srcRect l="29999" t="72491" r="40541" b="-1214"/>
          <a:stretch/>
        </p:blipFill>
        <p:spPr>
          <a:xfrm>
            <a:off x="4429760" y="1361440"/>
            <a:ext cx="628562" cy="213360"/>
          </a:xfrm>
          <a:prstGeom prst="rect">
            <a:avLst/>
          </a:prstGeom>
        </p:spPr>
      </p:pic>
      <p:pic>
        <p:nvPicPr>
          <p:cNvPr id="61" name="Picture 60" descr="analytics_logo.png"/>
          <p:cNvPicPr>
            <a:picLocks noChangeAspect="1"/>
          </p:cNvPicPr>
          <p:nvPr/>
        </p:nvPicPr>
        <p:blipFill rotWithShape="1">
          <a:blip r:embed="rId13">
            <a:extLst>
              <a:ext uri="{28A0092B-C50C-407E-A947-70E740481C1C}">
                <a14:useLocalDpi xmlns:a14="http://schemas.microsoft.com/office/drawing/2010/main" val="0"/>
              </a:ext>
            </a:extLst>
          </a:blip>
          <a:srcRect l="-6669" t="71123" r="71494" b="-1214"/>
          <a:stretch/>
        </p:blipFill>
        <p:spPr>
          <a:xfrm>
            <a:off x="6238240" y="1452880"/>
            <a:ext cx="750482" cy="223520"/>
          </a:xfrm>
          <a:prstGeom prst="rect">
            <a:avLst/>
          </a:prstGeom>
        </p:spPr>
      </p:pic>
      <p:pic>
        <p:nvPicPr>
          <p:cNvPr id="8" name="Picture 7"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t="-978" r="45904" b="71638"/>
          <a:stretch/>
        </p:blipFill>
        <p:spPr>
          <a:xfrm>
            <a:off x="7155770" y="103150"/>
            <a:ext cx="616630" cy="232130"/>
          </a:xfrm>
          <a:prstGeom prst="rect">
            <a:avLst/>
          </a:prstGeom>
        </p:spPr>
      </p:pic>
      <p:pic>
        <p:nvPicPr>
          <p:cNvPr id="62" name="Picture 61"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52588" t="-978" r="22730" b="69614"/>
          <a:stretch/>
        </p:blipFill>
        <p:spPr>
          <a:xfrm>
            <a:off x="6847840" y="369486"/>
            <a:ext cx="375920" cy="331554"/>
          </a:xfrm>
          <a:prstGeom prst="rect">
            <a:avLst/>
          </a:prstGeom>
        </p:spPr>
      </p:pic>
      <p:pic>
        <p:nvPicPr>
          <p:cNvPr id="63" name="Picture 62"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78437" t="-2263" r="-19164" b="67786"/>
          <a:stretch/>
        </p:blipFill>
        <p:spPr>
          <a:xfrm>
            <a:off x="7917770" y="0"/>
            <a:ext cx="464230" cy="272770"/>
          </a:xfrm>
          <a:prstGeom prst="rect">
            <a:avLst/>
          </a:prstGeom>
        </p:spPr>
      </p:pic>
      <p:pic>
        <p:nvPicPr>
          <p:cNvPr id="64" name="Picture 63"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892" t="24705" r="60165" b="40818"/>
          <a:stretch/>
        </p:blipFill>
        <p:spPr>
          <a:xfrm>
            <a:off x="8496890" y="527172"/>
            <a:ext cx="535350" cy="314558"/>
          </a:xfrm>
          <a:prstGeom prst="rect">
            <a:avLst/>
          </a:prstGeom>
        </p:spPr>
      </p:pic>
      <p:pic>
        <p:nvPicPr>
          <p:cNvPr id="65" name="Picture 64"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44120" t="25989" r="21392" b="43191"/>
          <a:stretch/>
        </p:blipFill>
        <p:spPr>
          <a:xfrm>
            <a:off x="8669610" y="965200"/>
            <a:ext cx="393110" cy="243840"/>
          </a:xfrm>
          <a:prstGeom prst="rect">
            <a:avLst/>
          </a:prstGeom>
        </p:spPr>
      </p:pic>
      <p:pic>
        <p:nvPicPr>
          <p:cNvPr id="66" name="Picture 65"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76826" t="31126" r="-2675" b="43191"/>
          <a:stretch/>
        </p:blipFill>
        <p:spPr>
          <a:xfrm>
            <a:off x="7030720" y="1524000"/>
            <a:ext cx="338836" cy="233680"/>
          </a:xfrm>
          <a:prstGeom prst="rect">
            <a:avLst/>
          </a:prstGeom>
        </p:spPr>
      </p:pic>
      <p:pic>
        <p:nvPicPr>
          <p:cNvPr id="67" name="Picture 66"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71401" t="73450" r="-28757" b="-2483"/>
          <a:stretch/>
        </p:blipFill>
        <p:spPr>
          <a:xfrm>
            <a:off x="8351520" y="172445"/>
            <a:ext cx="955040" cy="335555"/>
          </a:xfrm>
          <a:prstGeom prst="rect">
            <a:avLst/>
          </a:prstGeom>
        </p:spPr>
      </p:pic>
      <p:pic>
        <p:nvPicPr>
          <p:cNvPr id="68" name="Picture 67"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55898" t="53461" r="3023" b="24206"/>
          <a:stretch/>
        </p:blipFill>
        <p:spPr>
          <a:xfrm>
            <a:off x="8514080" y="1371600"/>
            <a:ext cx="538480" cy="203200"/>
          </a:xfrm>
          <a:prstGeom prst="rect">
            <a:avLst/>
          </a:prstGeom>
        </p:spPr>
      </p:pic>
      <p:pic>
        <p:nvPicPr>
          <p:cNvPr id="69" name="Picture 68" descr="paidacquisition_logos.png"/>
          <p:cNvPicPr>
            <a:picLocks noChangeAspect="1"/>
          </p:cNvPicPr>
          <p:nvPr/>
        </p:nvPicPr>
        <p:blipFill rotWithShape="1">
          <a:blip r:embed="rId14">
            <a:extLst>
              <a:ext uri="{28A0092B-C50C-407E-A947-70E740481C1C}">
                <a14:useLocalDpi xmlns:a14="http://schemas.microsoft.com/office/drawing/2010/main" val="0"/>
              </a:ext>
            </a:extLst>
          </a:blip>
          <a:srcRect l="-681" t="75931" r="32575" b="2524"/>
          <a:stretch/>
        </p:blipFill>
        <p:spPr>
          <a:xfrm>
            <a:off x="8158480" y="1657023"/>
            <a:ext cx="782320" cy="171778"/>
          </a:xfrm>
          <a:prstGeom prst="rect">
            <a:avLst/>
          </a:prstGeom>
        </p:spPr>
      </p:pic>
      <p:pic>
        <p:nvPicPr>
          <p:cNvPr id="21" name="Picture 20" descr="attribution_logos.png"/>
          <p:cNvPicPr>
            <a:picLocks noChangeAspect="1"/>
          </p:cNvPicPr>
          <p:nvPr/>
        </p:nvPicPr>
        <p:blipFill rotWithShape="1">
          <a:blip r:embed="rId15">
            <a:extLst>
              <a:ext uri="{28A0092B-C50C-407E-A947-70E740481C1C}">
                <a14:useLocalDpi xmlns:a14="http://schemas.microsoft.com/office/drawing/2010/main" val="0"/>
              </a:ext>
            </a:extLst>
          </a:blip>
          <a:srcRect r="51157" b="76658"/>
          <a:stretch/>
        </p:blipFill>
        <p:spPr>
          <a:xfrm>
            <a:off x="6067377" y="3464560"/>
            <a:ext cx="617904" cy="223520"/>
          </a:xfrm>
          <a:prstGeom prst="rect">
            <a:avLst/>
          </a:prstGeom>
        </p:spPr>
      </p:pic>
      <p:pic>
        <p:nvPicPr>
          <p:cNvPr id="70" name="Picture 69" descr="attribution_logos.png"/>
          <p:cNvPicPr>
            <a:picLocks noChangeAspect="1"/>
          </p:cNvPicPr>
          <p:nvPr/>
        </p:nvPicPr>
        <p:blipFill rotWithShape="1">
          <a:blip r:embed="rId15">
            <a:extLst>
              <a:ext uri="{28A0092B-C50C-407E-A947-70E740481C1C}">
                <a14:useLocalDpi xmlns:a14="http://schemas.microsoft.com/office/drawing/2010/main" val="0"/>
              </a:ext>
            </a:extLst>
          </a:blip>
          <a:srcRect l="54495" r="-995" b="77778"/>
          <a:stretch/>
        </p:blipFill>
        <p:spPr>
          <a:xfrm>
            <a:off x="7967297" y="4165600"/>
            <a:ext cx="617904" cy="223520"/>
          </a:xfrm>
          <a:prstGeom prst="rect">
            <a:avLst/>
          </a:prstGeom>
        </p:spPr>
      </p:pic>
      <p:pic>
        <p:nvPicPr>
          <p:cNvPr id="71" name="Picture 70" descr="attribution_logos.png"/>
          <p:cNvPicPr>
            <a:picLocks noChangeAspect="1"/>
          </p:cNvPicPr>
          <p:nvPr/>
        </p:nvPicPr>
        <p:blipFill rotWithShape="1">
          <a:blip r:embed="rId15">
            <a:alphaModFix amt="80000"/>
            <a:extLst>
              <a:ext uri="{28A0092B-C50C-407E-A947-70E740481C1C}">
                <a14:useLocalDpi xmlns:a14="http://schemas.microsoft.com/office/drawing/2010/main" val="0"/>
              </a:ext>
            </a:extLst>
          </a:blip>
          <a:srcRect l="2504" t="26262" r="36469" b="50506"/>
          <a:stretch/>
        </p:blipFill>
        <p:spPr>
          <a:xfrm>
            <a:off x="7835217" y="2905760"/>
            <a:ext cx="740426" cy="213360"/>
          </a:xfrm>
          <a:prstGeom prst="rect">
            <a:avLst/>
          </a:prstGeom>
        </p:spPr>
      </p:pic>
      <p:pic>
        <p:nvPicPr>
          <p:cNvPr id="72" name="Picture 71" descr="attribution_logos.png"/>
          <p:cNvPicPr>
            <a:picLocks noChangeAspect="1"/>
          </p:cNvPicPr>
          <p:nvPr/>
        </p:nvPicPr>
        <p:blipFill rotWithShape="1">
          <a:blip r:embed="rId15">
            <a:extLst>
              <a:ext uri="{28A0092B-C50C-407E-A947-70E740481C1C}">
                <a14:useLocalDpi xmlns:a14="http://schemas.microsoft.com/office/drawing/2010/main" val="0"/>
              </a:ext>
            </a:extLst>
          </a:blip>
          <a:srcRect l="64905" t="20158" r="3773" b="46951"/>
          <a:stretch/>
        </p:blipFill>
        <p:spPr>
          <a:xfrm>
            <a:off x="8178799" y="3738880"/>
            <a:ext cx="396241" cy="314960"/>
          </a:xfrm>
          <a:prstGeom prst="rect">
            <a:avLst/>
          </a:prstGeom>
        </p:spPr>
      </p:pic>
      <p:pic>
        <p:nvPicPr>
          <p:cNvPr id="73" name="Picture 72" descr="attribution_logos.png"/>
          <p:cNvPicPr>
            <a:picLocks noChangeAspect="1"/>
          </p:cNvPicPr>
          <p:nvPr/>
        </p:nvPicPr>
        <p:blipFill rotWithShape="1">
          <a:blip r:embed="rId15">
            <a:extLst>
              <a:ext uri="{28A0092B-C50C-407E-A947-70E740481C1C}">
                <a14:useLocalDpi xmlns:a14="http://schemas.microsoft.com/office/drawing/2010/main" val="0"/>
              </a:ext>
            </a:extLst>
          </a:blip>
          <a:srcRect l="63299" t="52106" r="4575" b="27429"/>
          <a:stretch/>
        </p:blipFill>
        <p:spPr>
          <a:xfrm>
            <a:off x="6167118" y="3921760"/>
            <a:ext cx="653145" cy="314960"/>
          </a:xfrm>
          <a:prstGeom prst="rect">
            <a:avLst/>
          </a:prstGeom>
        </p:spPr>
      </p:pic>
      <p:pic>
        <p:nvPicPr>
          <p:cNvPr id="74" name="Picture 73" descr="attribution_logos.png"/>
          <p:cNvPicPr>
            <a:picLocks noChangeAspect="1"/>
          </p:cNvPicPr>
          <p:nvPr/>
        </p:nvPicPr>
        <p:blipFill rotWithShape="1">
          <a:blip r:embed="rId15">
            <a:extLst>
              <a:ext uri="{28A0092B-C50C-407E-A947-70E740481C1C}">
                <a14:useLocalDpi xmlns:a14="http://schemas.microsoft.com/office/drawing/2010/main" val="0"/>
              </a:ext>
            </a:extLst>
          </a:blip>
          <a:srcRect l="55179" t="76037" r="2076" b="-793"/>
          <a:stretch/>
        </p:blipFill>
        <p:spPr>
          <a:xfrm>
            <a:off x="8117840" y="3311608"/>
            <a:ext cx="603795" cy="264712"/>
          </a:xfrm>
          <a:prstGeom prst="rect">
            <a:avLst/>
          </a:prstGeom>
        </p:spPr>
      </p:pic>
      <p:pic>
        <p:nvPicPr>
          <p:cNvPr id="75" name="Picture 74" descr="attribution_logos.png"/>
          <p:cNvPicPr>
            <a:picLocks noChangeAspect="1"/>
          </p:cNvPicPr>
          <p:nvPr/>
        </p:nvPicPr>
        <p:blipFill rotWithShape="1">
          <a:blip r:embed="rId15">
            <a:extLst>
              <a:ext uri="{28A0092B-C50C-407E-A947-70E740481C1C}">
                <a14:useLocalDpi xmlns:a14="http://schemas.microsoft.com/office/drawing/2010/main" val="0"/>
              </a:ext>
            </a:extLst>
          </a:blip>
          <a:srcRect l="4580" t="79338" r="48570" b="-793"/>
          <a:stretch/>
        </p:blipFill>
        <p:spPr>
          <a:xfrm>
            <a:off x="6197600" y="2915920"/>
            <a:ext cx="762000" cy="264160"/>
          </a:xfrm>
          <a:prstGeom prst="rect">
            <a:avLst/>
          </a:prstGeom>
        </p:spPr>
      </p:pic>
      <p:pic>
        <p:nvPicPr>
          <p:cNvPr id="76" name="Picture 75" descr="attribution_logos.png"/>
          <p:cNvPicPr>
            <a:picLocks noChangeAspect="1"/>
          </p:cNvPicPr>
          <p:nvPr/>
        </p:nvPicPr>
        <p:blipFill rotWithShape="1">
          <a:blip r:embed="rId15">
            <a:extLst>
              <a:ext uri="{28A0092B-C50C-407E-A947-70E740481C1C}">
                <a14:useLocalDpi xmlns:a14="http://schemas.microsoft.com/office/drawing/2010/main" val="0"/>
              </a:ext>
            </a:extLst>
          </a:blip>
          <a:srcRect l="-418" t="52107" r="37326" b="22312"/>
          <a:stretch/>
        </p:blipFill>
        <p:spPr>
          <a:xfrm>
            <a:off x="6847840" y="2489200"/>
            <a:ext cx="1026160" cy="314960"/>
          </a:xfrm>
          <a:prstGeom prst="rect">
            <a:avLst/>
          </a:prstGeom>
        </p:spPr>
      </p:pic>
      <p:sp>
        <p:nvSpPr>
          <p:cNvPr id="31" name="Freeform 30"/>
          <p:cNvSpPr/>
          <p:nvPr/>
        </p:nvSpPr>
        <p:spPr>
          <a:xfrm rot="20260210">
            <a:off x="3737961" y="1143577"/>
            <a:ext cx="1273773" cy="214315"/>
          </a:xfrm>
          <a:custGeom>
            <a:avLst/>
            <a:gdLst>
              <a:gd name="connsiteX0" fmla="*/ 1463040 w 1463040"/>
              <a:gd name="connsiteY0" fmla="*/ 426784 h 658206"/>
              <a:gd name="connsiteX1" fmla="*/ 1249680 w 1463040"/>
              <a:gd name="connsiteY1" fmla="*/ 64 h 658206"/>
              <a:gd name="connsiteX2" fmla="*/ 660400 w 1463040"/>
              <a:gd name="connsiteY2" fmla="*/ 396304 h 658206"/>
              <a:gd name="connsiteX3" fmla="*/ 314960 w 1463040"/>
              <a:gd name="connsiteY3" fmla="*/ 640144 h 658206"/>
              <a:gd name="connsiteX4" fmla="*/ 0 w 1463040"/>
              <a:gd name="connsiteY4" fmla="*/ 640144 h 65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658206">
                <a:moveTo>
                  <a:pt x="1463040" y="426784"/>
                </a:moveTo>
                <a:cubicBezTo>
                  <a:pt x="1423246" y="215964"/>
                  <a:pt x="1383453" y="5144"/>
                  <a:pt x="1249680" y="64"/>
                </a:cubicBezTo>
                <a:cubicBezTo>
                  <a:pt x="1115907" y="-5016"/>
                  <a:pt x="816187" y="289624"/>
                  <a:pt x="660400" y="396304"/>
                </a:cubicBezTo>
                <a:cubicBezTo>
                  <a:pt x="504613" y="502984"/>
                  <a:pt x="425027" y="599504"/>
                  <a:pt x="314960" y="640144"/>
                </a:cubicBezTo>
                <a:cubicBezTo>
                  <a:pt x="204893" y="680784"/>
                  <a:pt x="0" y="640144"/>
                  <a:pt x="0" y="640144"/>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5557520" y="1534160"/>
            <a:ext cx="1795969" cy="1564640"/>
          </a:xfrm>
          <a:custGeom>
            <a:avLst/>
            <a:gdLst>
              <a:gd name="connsiteX0" fmla="*/ 0 w 1795969"/>
              <a:gd name="connsiteY0" fmla="*/ 1564640 h 1564640"/>
              <a:gd name="connsiteX1" fmla="*/ 701040 w 1795969"/>
              <a:gd name="connsiteY1" fmla="*/ 741680 h 1564640"/>
              <a:gd name="connsiteX2" fmla="*/ 1635760 w 1795969"/>
              <a:gd name="connsiteY2" fmla="*/ 254000 h 1564640"/>
              <a:gd name="connsiteX3" fmla="*/ 1788160 w 1795969"/>
              <a:gd name="connsiteY3" fmla="*/ 0 h 1564640"/>
            </a:gdLst>
            <a:ahLst/>
            <a:cxnLst>
              <a:cxn ang="0">
                <a:pos x="connsiteX0" y="connsiteY0"/>
              </a:cxn>
              <a:cxn ang="0">
                <a:pos x="connsiteX1" y="connsiteY1"/>
              </a:cxn>
              <a:cxn ang="0">
                <a:pos x="connsiteX2" y="connsiteY2"/>
              </a:cxn>
              <a:cxn ang="0">
                <a:pos x="connsiteX3" y="connsiteY3"/>
              </a:cxn>
            </a:cxnLst>
            <a:rect l="l" t="t" r="r" b="b"/>
            <a:pathLst>
              <a:path w="1795969" h="1564640">
                <a:moveTo>
                  <a:pt x="0" y="1564640"/>
                </a:moveTo>
                <a:cubicBezTo>
                  <a:pt x="214206" y="1262380"/>
                  <a:pt x="428413" y="960120"/>
                  <a:pt x="701040" y="741680"/>
                </a:cubicBezTo>
                <a:cubicBezTo>
                  <a:pt x="973667" y="523240"/>
                  <a:pt x="1454573" y="377613"/>
                  <a:pt x="1635760" y="254000"/>
                </a:cubicBezTo>
                <a:cubicBezTo>
                  <a:pt x="1816947" y="130387"/>
                  <a:pt x="1802553" y="65193"/>
                  <a:pt x="1788160" y="0"/>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a:off x="4622800" y="1849120"/>
            <a:ext cx="690880" cy="1087120"/>
          </a:xfrm>
          <a:custGeom>
            <a:avLst/>
            <a:gdLst>
              <a:gd name="connsiteX0" fmla="*/ 771207 w 771207"/>
              <a:gd name="connsiteY0" fmla="*/ 0 h 1097280"/>
              <a:gd name="connsiteX1" fmla="*/ 60007 w 771207"/>
              <a:gd name="connsiteY1" fmla="*/ 660400 h 1097280"/>
              <a:gd name="connsiteX2" fmla="*/ 39687 w 771207"/>
              <a:gd name="connsiteY2" fmla="*/ 1097280 h 1097280"/>
            </a:gdLst>
            <a:ahLst/>
            <a:cxnLst>
              <a:cxn ang="0">
                <a:pos x="connsiteX0" y="connsiteY0"/>
              </a:cxn>
              <a:cxn ang="0">
                <a:pos x="connsiteX1" y="connsiteY1"/>
              </a:cxn>
              <a:cxn ang="0">
                <a:pos x="connsiteX2" y="connsiteY2"/>
              </a:cxn>
            </a:cxnLst>
            <a:rect l="l" t="t" r="r" b="b"/>
            <a:pathLst>
              <a:path w="771207" h="1097280">
                <a:moveTo>
                  <a:pt x="771207" y="0"/>
                </a:moveTo>
                <a:cubicBezTo>
                  <a:pt x="476567" y="238760"/>
                  <a:pt x="181927" y="477520"/>
                  <a:pt x="60007" y="660400"/>
                </a:cubicBezTo>
                <a:cubicBezTo>
                  <a:pt x="-61913" y="843280"/>
                  <a:pt x="39687" y="1097280"/>
                  <a:pt x="39687" y="1097280"/>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2275840" y="2339090"/>
            <a:ext cx="375920" cy="780030"/>
          </a:xfrm>
          <a:custGeom>
            <a:avLst/>
            <a:gdLst>
              <a:gd name="connsiteX0" fmla="*/ 375920 w 375920"/>
              <a:gd name="connsiteY0" fmla="*/ 68830 h 780030"/>
              <a:gd name="connsiteX1" fmla="*/ 81280 w 375920"/>
              <a:gd name="connsiteY1" fmla="*/ 48510 h 780030"/>
              <a:gd name="connsiteX2" fmla="*/ 20320 w 375920"/>
              <a:gd name="connsiteY2" fmla="*/ 617470 h 780030"/>
              <a:gd name="connsiteX3" fmla="*/ 0 w 375920"/>
              <a:gd name="connsiteY3" fmla="*/ 780030 h 780030"/>
            </a:gdLst>
            <a:ahLst/>
            <a:cxnLst>
              <a:cxn ang="0">
                <a:pos x="connsiteX0" y="connsiteY0"/>
              </a:cxn>
              <a:cxn ang="0">
                <a:pos x="connsiteX1" y="connsiteY1"/>
              </a:cxn>
              <a:cxn ang="0">
                <a:pos x="connsiteX2" y="connsiteY2"/>
              </a:cxn>
              <a:cxn ang="0">
                <a:pos x="connsiteX3" y="connsiteY3"/>
              </a:cxn>
            </a:cxnLst>
            <a:rect l="l" t="t" r="r" b="b"/>
            <a:pathLst>
              <a:path w="375920" h="780030">
                <a:moveTo>
                  <a:pt x="375920" y="68830"/>
                </a:moveTo>
                <a:cubicBezTo>
                  <a:pt x="258233" y="12950"/>
                  <a:pt x="140547" y="-42930"/>
                  <a:pt x="81280" y="48510"/>
                </a:cubicBezTo>
                <a:cubicBezTo>
                  <a:pt x="22013" y="139950"/>
                  <a:pt x="33867" y="495550"/>
                  <a:pt x="20320" y="617470"/>
                </a:cubicBezTo>
                <a:cubicBezTo>
                  <a:pt x="6773" y="739390"/>
                  <a:pt x="3386" y="759710"/>
                  <a:pt x="0" y="780030"/>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rot="222609">
            <a:off x="6400800" y="899264"/>
            <a:ext cx="762000" cy="248816"/>
          </a:xfrm>
          <a:custGeom>
            <a:avLst/>
            <a:gdLst>
              <a:gd name="connsiteX0" fmla="*/ 0 w 995680"/>
              <a:gd name="connsiteY0" fmla="*/ 325120 h 325120"/>
              <a:gd name="connsiteX1" fmla="*/ 233680 w 995680"/>
              <a:gd name="connsiteY1" fmla="*/ 91440 h 325120"/>
              <a:gd name="connsiteX2" fmla="*/ 528320 w 995680"/>
              <a:gd name="connsiteY2" fmla="*/ 121920 h 325120"/>
              <a:gd name="connsiteX3" fmla="*/ 843280 w 995680"/>
              <a:gd name="connsiteY3" fmla="*/ 142240 h 325120"/>
              <a:gd name="connsiteX4" fmla="*/ 995680 w 995680"/>
              <a:gd name="connsiteY4" fmla="*/ 0 h 32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680" h="325120">
                <a:moveTo>
                  <a:pt x="0" y="325120"/>
                </a:moveTo>
                <a:cubicBezTo>
                  <a:pt x="72813" y="225213"/>
                  <a:pt x="145627" y="125307"/>
                  <a:pt x="233680" y="91440"/>
                </a:cubicBezTo>
                <a:cubicBezTo>
                  <a:pt x="321733" y="57573"/>
                  <a:pt x="426720" y="113453"/>
                  <a:pt x="528320" y="121920"/>
                </a:cubicBezTo>
                <a:cubicBezTo>
                  <a:pt x="629920" y="130387"/>
                  <a:pt x="765387" y="162560"/>
                  <a:pt x="843280" y="142240"/>
                </a:cubicBezTo>
                <a:cubicBezTo>
                  <a:pt x="921173" y="121920"/>
                  <a:pt x="958426" y="60960"/>
                  <a:pt x="995680" y="0"/>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a:off x="2336800" y="3252389"/>
            <a:ext cx="1930400" cy="754412"/>
          </a:xfrm>
          <a:custGeom>
            <a:avLst/>
            <a:gdLst>
              <a:gd name="connsiteX0" fmla="*/ 1930400 w 1930400"/>
              <a:gd name="connsiteY0" fmla="*/ 557611 h 754412"/>
              <a:gd name="connsiteX1" fmla="*/ 1117600 w 1930400"/>
              <a:gd name="connsiteY1" fmla="*/ 730331 h 754412"/>
              <a:gd name="connsiteX2" fmla="*/ 436880 w 1930400"/>
              <a:gd name="connsiteY2" fmla="*/ 90251 h 754412"/>
              <a:gd name="connsiteX3" fmla="*/ 132080 w 1930400"/>
              <a:gd name="connsiteY3" fmla="*/ 8971 h 754412"/>
              <a:gd name="connsiteX4" fmla="*/ 0 w 1930400"/>
              <a:gd name="connsiteY4" fmla="*/ 130891 h 75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400" h="754412">
                <a:moveTo>
                  <a:pt x="1930400" y="557611"/>
                </a:moveTo>
                <a:cubicBezTo>
                  <a:pt x="1648460" y="682917"/>
                  <a:pt x="1366520" y="808224"/>
                  <a:pt x="1117600" y="730331"/>
                </a:cubicBezTo>
                <a:cubicBezTo>
                  <a:pt x="868680" y="652438"/>
                  <a:pt x="601133" y="210478"/>
                  <a:pt x="436880" y="90251"/>
                </a:cubicBezTo>
                <a:cubicBezTo>
                  <a:pt x="272627" y="-29976"/>
                  <a:pt x="204893" y="2198"/>
                  <a:pt x="132080" y="8971"/>
                </a:cubicBezTo>
                <a:cubicBezTo>
                  <a:pt x="59267" y="15744"/>
                  <a:pt x="0" y="130891"/>
                  <a:pt x="0" y="130891"/>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0"/>
          <p:cNvSpPr/>
          <p:nvPr/>
        </p:nvSpPr>
        <p:spPr>
          <a:xfrm>
            <a:off x="4053840" y="2326640"/>
            <a:ext cx="2661920" cy="1239520"/>
          </a:xfrm>
          <a:custGeom>
            <a:avLst/>
            <a:gdLst>
              <a:gd name="connsiteX0" fmla="*/ 2783840 w 2783840"/>
              <a:gd name="connsiteY0" fmla="*/ 1399168 h 1451580"/>
              <a:gd name="connsiteX1" fmla="*/ 2184400 w 2783840"/>
              <a:gd name="connsiteY1" fmla="*/ 1338208 h 1451580"/>
              <a:gd name="connsiteX2" fmla="*/ 1595120 w 2783840"/>
              <a:gd name="connsiteY2" fmla="*/ 393328 h 1451580"/>
              <a:gd name="connsiteX3" fmla="*/ 751840 w 2783840"/>
              <a:gd name="connsiteY3" fmla="*/ 17408 h 1451580"/>
              <a:gd name="connsiteX4" fmla="*/ 0 w 2783840"/>
              <a:gd name="connsiteY4" fmla="*/ 58048 h 145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840" h="1451580">
                <a:moveTo>
                  <a:pt x="2783840" y="1399168"/>
                </a:moveTo>
                <a:cubicBezTo>
                  <a:pt x="2583180" y="1452508"/>
                  <a:pt x="2382520" y="1505848"/>
                  <a:pt x="2184400" y="1338208"/>
                </a:cubicBezTo>
                <a:cubicBezTo>
                  <a:pt x="1986280" y="1170568"/>
                  <a:pt x="1833880" y="613461"/>
                  <a:pt x="1595120" y="393328"/>
                </a:cubicBezTo>
                <a:cubicBezTo>
                  <a:pt x="1356360" y="173195"/>
                  <a:pt x="1017693" y="73288"/>
                  <a:pt x="751840" y="17408"/>
                </a:cubicBezTo>
                <a:cubicBezTo>
                  <a:pt x="485987" y="-38472"/>
                  <a:pt x="0" y="58048"/>
                  <a:pt x="0" y="58048"/>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Freeform 81"/>
          <p:cNvSpPr/>
          <p:nvPr/>
        </p:nvSpPr>
        <p:spPr>
          <a:xfrm>
            <a:off x="6319520" y="1767840"/>
            <a:ext cx="866670" cy="1107440"/>
          </a:xfrm>
          <a:custGeom>
            <a:avLst/>
            <a:gdLst>
              <a:gd name="connsiteX0" fmla="*/ 0 w 866670"/>
              <a:gd name="connsiteY0" fmla="*/ 0 h 1107440"/>
              <a:gd name="connsiteX1" fmla="*/ 751840 w 866670"/>
              <a:gd name="connsiteY1" fmla="*/ 508000 h 1107440"/>
              <a:gd name="connsiteX2" fmla="*/ 863600 w 866670"/>
              <a:gd name="connsiteY2" fmla="*/ 1107440 h 1107440"/>
            </a:gdLst>
            <a:ahLst/>
            <a:cxnLst>
              <a:cxn ang="0">
                <a:pos x="connsiteX0" y="connsiteY0"/>
              </a:cxn>
              <a:cxn ang="0">
                <a:pos x="connsiteX1" y="connsiteY1"/>
              </a:cxn>
              <a:cxn ang="0">
                <a:pos x="connsiteX2" y="connsiteY2"/>
              </a:cxn>
            </a:cxnLst>
            <a:rect l="l" t="t" r="r" b="b"/>
            <a:pathLst>
              <a:path w="866670" h="1107440">
                <a:moveTo>
                  <a:pt x="0" y="0"/>
                </a:moveTo>
                <a:cubicBezTo>
                  <a:pt x="303953" y="161713"/>
                  <a:pt x="607907" y="323427"/>
                  <a:pt x="751840" y="508000"/>
                </a:cubicBezTo>
                <a:cubicBezTo>
                  <a:pt x="895773" y="692573"/>
                  <a:pt x="863600" y="1107440"/>
                  <a:pt x="863600" y="1107440"/>
                </a:cubicBezTo>
              </a:path>
            </a:pathLst>
          </a:cu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26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35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35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35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35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35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350"/>
                                        <p:tgtEl>
                                          <p:spTgt spid="44"/>
                                        </p:tgtEl>
                                      </p:cBhvr>
                                    </p:animEffect>
                                  </p:childTnLst>
                                </p:cTn>
                              </p:par>
                            </p:childTnLst>
                          </p:cTn>
                        </p:par>
                        <p:par>
                          <p:cTn id="26" fill="hold">
                            <p:stCondLst>
                              <p:cond delay="350"/>
                            </p:stCondLst>
                            <p:childTnLst>
                              <p:par>
                                <p:cTn id="27" presetID="10" presetClass="entr" presetSubtype="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35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5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35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350"/>
                                        <p:tgtEl>
                                          <p:spTgt spid="55"/>
                                        </p:tgtEl>
                                      </p:cBhvr>
                                    </p:animEffect>
                                  </p:childTnLst>
                                </p:cTn>
                              </p:par>
                              <p:par>
                                <p:cTn id="39" presetID="10"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350"/>
                                        <p:tgtEl>
                                          <p:spTgt spid="58"/>
                                        </p:tgtEl>
                                      </p:cBhvr>
                                    </p:animEffect>
                                  </p:childTnLst>
                                </p:cTn>
                              </p:par>
                              <p:par>
                                <p:cTn id="42" presetID="10" presetClass="entr" presetSubtype="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350"/>
                                        <p:tgtEl>
                                          <p:spTgt spid="56"/>
                                        </p:tgtEl>
                                      </p:cBhvr>
                                    </p:animEffect>
                                  </p:childTnLst>
                                </p:cTn>
                              </p:par>
                              <p:par>
                                <p:cTn id="45" presetID="10"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350"/>
                                        <p:tgtEl>
                                          <p:spTgt spid="60"/>
                                        </p:tgtEl>
                                      </p:cBhvr>
                                    </p:animEffect>
                                  </p:childTnLst>
                                </p:cTn>
                              </p:par>
                              <p:par>
                                <p:cTn id="48" presetID="10" presetClass="entr" presetSubtype="0"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350"/>
                                        <p:tgtEl>
                                          <p:spTgt spid="59"/>
                                        </p:tgtEl>
                                      </p:cBhvr>
                                    </p:animEffect>
                                  </p:childTnLst>
                                </p:cTn>
                              </p:par>
                              <p:par>
                                <p:cTn id="51" presetID="10"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350"/>
                                        <p:tgtEl>
                                          <p:spTgt spid="57"/>
                                        </p:tgtEl>
                                      </p:cBhvr>
                                    </p:animEffect>
                                  </p:childTnLst>
                                </p:cTn>
                              </p:par>
                              <p:par>
                                <p:cTn id="54" presetID="10" presetClass="entr" presetSubtype="0"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350"/>
                                        <p:tgtEl>
                                          <p:spTgt spid="61"/>
                                        </p:tgtEl>
                                      </p:cBhvr>
                                    </p:animEffect>
                                  </p:childTnLst>
                                </p:cTn>
                              </p:par>
                            </p:childTnLst>
                          </p:cTn>
                        </p:par>
                        <p:par>
                          <p:cTn id="57" fill="hold">
                            <p:stCondLst>
                              <p:cond delay="70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350"/>
                                        <p:tgtEl>
                                          <p:spTgt spid="51"/>
                                        </p:tgtEl>
                                      </p:cBhvr>
                                    </p:animEffect>
                                  </p:childTnLst>
                                </p:cTn>
                              </p:par>
                              <p:par>
                                <p:cTn id="61" presetID="10"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350"/>
                                        <p:tgtEl>
                                          <p:spTgt spid="73"/>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350"/>
                                        <p:tgtEl>
                                          <p:spTgt spid="70"/>
                                        </p:tgtEl>
                                      </p:cBhvr>
                                    </p:animEffect>
                                  </p:childTnLst>
                                </p:cTn>
                              </p:par>
                              <p:par>
                                <p:cTn id="67" presetID="10"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350"/>
                                        <p:tgtEl>
                                          <p:spTgt spid="74"/>
                                        </p:tgtEl>
                                      </p:cBhvr>
                                    </p:animEffect>
                                  </p:childTnLst>
                                </p:cTn>
                              </p:par>
                              <p:par>
                                <p:cTn id="70" presetID="10" presetClass="entr" presetSubtype="0" fill="hold"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350"/>
                                        <p:tgtEl>
                                          <p:spTgt spid="72"/>
                                        </p:tgtEl>
                                      </p:cBhvr>
                                    </p:animEffect>
                                  </p:childTnLst>
                                </p:cTn>
                              </p:par>
                              <p:par>
                                <p:cTn id="73" presetID="10"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350"/>
                                        <p:tgtEl>
                                          <p:spTgt spid="71"/>
                                        </p:tgtEl>
                                      </p:cBhvr>
                                    </p:animEffect>
                                  </p:childTnLst>
                                </p:cTn>
                              </p:par>
                              <p:par>
                                <p:cTn id="76" presetID="10" presetClass="entr" presetSubtype="0"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350"/>
                                        <p:tgtEl>
                                          <p:spTgt spid="76"/>
                                        </p:tgtEl>
                                      </p:cBhvr>
                                    </p:animEffect>
                                  </p:childTnLst>
                                </p:cTn>
                              </p:par>
                              <p:par>
                                <p:cTn id="79" presetID="10" presetClass="entr" presetSubtype="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350"/>
                                        <p:tgtEl>
                                          <p:spTgt spid="75"/>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350"/>
                                        <p:tgtEl>
                                          <p:spTgt spid="21"/>
                                        </p:tgtEl>
                                      </p:cBhvr>
                                    </p:animEffect>
                                  </p:childTnLst>
                                </p:cTn>
                              </p:par>
                            </p:childTnLst>
                          </p:cTn>
                        </p:par>
                        <p:par>
                          <p:cTn id="85" fill="hold">
                            <p:stCondLst>
                              <p:cond delay="1050"/>
                            </p:stCondLst>
                            <p:childTnLst>
                              <p:par>
                                <p:cTn id="86" presetID="10" presetClass="entr" presetSubtype="0"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350"/>
                                        <p:tgtEl>
                                          <p:spTgt spid="69"/>
                                        </p:tgtEl>
                                      </p:cBhvr>
                                    </p:animEffect>
                                  </p:childTnLst>
                                </p:cTn>
                              </p:par>
                              <p:par>
                                <p:cTn id="89" presetID="10"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350"/>
                                        <p:tgtEl>
                                          <p:spTgt spid="6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350"/>
                                        <p:tgtEl>
                                          <p:spTgt spid="52"/>
                                        </p:tgtEl>
                                      </p:cBhvr>
                                    </p:animEffect>
                                  </p:childTnLst>
                                </p:cTn>
                              </p:par>
                              <p:par>
                                <p:cTn id="95" presetID="10"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350"/>
                                        <p:tgtEl>
                                          <p:spTgt spid="8"/>
                                        </p:tgtEl>
                                      </p:cBhvr>
                                    </p:animEffect>
                                  </p:childTnLst>
                                </p:cTn>
                              </p:par>
                              <p:par>
                                <p:cTn id="98" presetID="10" presetClass="entr" presetSubtype="0" fill="hold"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350"/>
                                        <p:tgtEl>
                                          <p:spTgt spid="63"/>
                                        </p:tgtEl>
                                      </p:cBhvr>
                                    </p:animEffect>
                                  </p:childTnLst>
                                </p:cTn>
                              </p:par>
                              <p:par>
                                <p:cTn id="101" presetID="10" presetClass="entr" presetSubtype="0"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350"/>
                                        <p:tgtEl>
                                          <p:spTgt spid="67"/>
                                        </p:tgtEl>
                                      </p:cBhvr>
                                    </p:animEffect>
                                  </p:childTnLst>
                                </p:cTn>
                              </p:par>
                              <p:par>
                                <p:cTn id="104" presetID="10" presetClass="entr" presetSubtype="0" fill="hold"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350"/>
                                        <p:tgtEl>
                                          <p:spTgt spid="64"/>
                                        </p:tgtEl>
                                      </p:cBhvr>
                                    </p:animEffect>
                                  </p:childTnLst>
                                </p:cTn>
                              </p:par>
                              <p:par>
                                <p:cTn id="107" presetID="10" presetClass="entr" presetSubtype="0" fill="hold"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350"/>
                                        <p:tgtEl>
                                          <p:spTgt spid="65"/>
                                        </p:tgtEl>
                                      </p:cBhvr>
                                    </p:animEffect>
                                  </p:childTnLst>
                                </p:cTn>
                              </p:par>
                              <p:par>
                                <p:cTn id="110" presetID="10" presetClass="entr" presetSubtype="0" fill="hold"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350"/>
                                        <p:tgtEl>
                                          <p:spTgt spid="66"/>
                                        </p:tgtEl>
                                      </p:cBhvr>
                                    </p:animEffect>
                                  </p:childTnLst>
                                </p:cTn>
                              </p:par>
                              <p:par>
                                <p:cTn id="113" presetID="10"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350"/>
                                        <p:tgtEl>
                                          <p:spTgt spid="68"/>
                                        </p:tgtEl>
                                      </p:cBhvr>
                                    </p:animEffect>
                                  </p:childTnLst>
                                </p:cTn>
                              </p:par>
                            </p:childTnLst>
                          </p:cTn>
                        </p:par>
                        <p:par>
                          <p:cTn id="116" fill="hold">
                            <p:stCondLst>
                              <p:cond delay="1400"/>
                            </p:stCondLst>
                            <p:childTnLst>
                              <p:par>
                                <p:cTn id="117" presetID="10" presetClass="entr" presetSubtype="0" fill="hold" grpId="0" nodeType="after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350"/>
                                        <p:tgtEl>
                                          <p:spTgt spid="50"/>
                                        </p:tgtEl>
                                      </p:cBhvr>
                                    </p:animEffect>
                                  </p:childTnLst>
                                </p:cTn>
                              </p:par>
                              <p:par>
                                <p:cTn id="120" presetID="10" presetClass="entr" presetSubtype="0" fill="hold" nodeType="with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350"/>
                                        <p:tgtEl>
                                          <p:spTgt spid="41"/>
                                        </p:tgtEl>
                                      </p:cBhvr>
                                    </p:animEffect>
                                  </p:childTnLst>
                                </p:cTn>
                              </p:par>
                              <p:par>
                                <p:cTn id="123" presetID="10"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350"/>
                                        <p:tgtEl>
                                          <p:spTgt spid="38"/>
                                        </p:tgtEl>
                                      </p:cBhvr>
                                    </p:animEffect>
                                  </p:childTnLst>
                                </p:cTn>
                              </p:par>
                              <p:par>
                                <p:cTn id="126" presetID="10" presetClass="entr" presetSubtype="0" fill="hold"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350"/>
                                        <p:tgtEl>
                                          <p:spTgt spid="43"/>
                                        </p:tgtEl>
                                      </p:cBhvr>
                                    </p:animEffect>
                                  </p:childTnLst>
                                </p:cTn>
                              </p:par>
                              <p:par>
                                <p:cTn id="129" presetID="10" presetClass="entr" presetSubtype="0"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350"/>
                                        <p:tgtEl>
                                          <p:spTgt spid="39"/>
                                        </p:tgtEl>
                                      </p:cBhvr>
                                    </p:animEffect>
                                  </p:childTnLst>
                                </p:cTn>
                              </p:par>
                              <p:par>
                                <p:cTn id="132" presetID="10" presetClass="entr" presetSubtype="0" fill="hold"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350"/>
                                        <p:tgtEl>
                                          <p:spTgt spid="40"/>
                                        </p:tgtEl>
                                      </p:cBhvr>
                                    </p:animEffect>
                                  </p:childTnLst>
                                </p:cTn>
                              </p:par>
                              <p:par>
                                <p:cTn id="135" presetID="10" presetClass="entr" presetSubtype="0" fill="hold"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3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1" grpId="0" animBg="1"/>
      <p:bldP spid="50"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8543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grpSp>
        <p:nvGrpSpPr>
          <p:cNvPr id="9" name="Group 8"/>
          <p:cNvGrpSpPr/>
          <p:nvPr/>
        </p:nvGrpSpPr>
        <p:grpSpPr>
          <a:xfrm>
            <a:off x="3398247" y="1149611"/>
            <a:ext cx="2360921" cy="3170074"/>
            <a:chOff x="3398247" y="1149611"/>
            <a:chExt cx="2360921" cy="3170074"/>
          </a:xfrm>
        </p:grpSpPr>
        <p:sp>
          <p:nvSpPr>
            <p:cNvPr id="12" name="Rectangle 11"/>
            <p:cNvSpPr/>
            <p:nvPr/>
          </p:nvSpPr>
          <p:spPr>
            <a:xfrm>
              <a:off x="3398247" y="1149611"/>
              <a:ext cx="2360921" cy="3113800"/>
            </a:xfrm>
            <a:prstGeom prst="rect">
              <a:avLst/>
            </a:prstGeom>
            <a:solidFill>
              <a:schemeClr val="bg1"/>
            </a:solidFill>
            <a:ln>
              <a:noFill/>
            </a:ln>
            <a:effectLst>
              <a:outerShdw blurRad="161925" dist="76200" dir="2700000" algn="tl" rotWithShape="0">
                <a:schemeClr val="bg2">
                  <a:lumMod val="25000"/>
                  <a:alpha val="16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98247" y="3773455"/>
              <a:ext cx="2360921" cy="495010"/>
            </a:xfrm>
            <a:prstGeom prst="rect">
              <a:avLst/>
            </a:prstGeom>
            <a:solidFill>
              <a:srgbClr val="8FB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ubtitle 4"/>
            <p:cNvSpPr txBox="1">
              <a:spLocks/>
            </p:cNvSpPr>
            <p:nvPr/>
          </p:nvSpPr>
          <p:spPr>
            <a:xfrm>
              <a:off x="3431623" y="3882142"/>
              <a:ext cx="2304261" cy="437543"/>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kern="0" dirty="0" smtClean="0">
                  <a:solidFill>
                    <a:schemeClr val="bg1"/>
                  </a:solidFill>
                  <a:latin typeface="Source Sans Pro Semibold"/>
                  <a:cs typeface="Source Sans Pro Semibold"/>
                </a:rPr>
                <a:t>EFFORT IN EXCEL</a:t>
              </a:r>
              <a:endParaRPr lang="en-US" sz="1200" kern="0" dirty="0">
                <a:solidFill>
                  <a:schemeClr val="bg1"/>
                </a:solidFill>
                <a:latin typeface="Source Sans Pro Semibold"/>
                <a:cs typeface="Source Sans Pro Semibold"/>
              </a:endParaRPr>
            </a:p>
          </p:txBody>
        </p:sp>
        <p:pic>
          <p:nvPicPr>
            <p:cNvPr id="5" name="Picture 4" descr="exc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520" y="1710539"/>
              <a:ext cx="1641665" cy="1545336"/>
            </a:xfrm>
            <a:prstGeom prst="rect">
              <a:avLst/>
            </a:prstGeom>
          </p:spPr>
        </p:pic>
      </p:grpSp>
      <p:grpSp>
        <p:nvGrpSpPr>
          <p:cNvPr id="10" name="Group 9"/>
          <p:cNvGrpSpPr/>
          <p:nvPr/>
        </p:nvGrpSpPr>
        <p:grpSpPr>
          <a:xfrm>
            <a:off x="6203215" y="1149611"/>
            <a:ext cx="2381912" cy="3170074"/>
            <a:chOff x="6203215" y="1149611"/>
            <a:chExt cx="2381912" cy="3170074"/>
          </a:xfrm>
        </p:grpSpPr>
        <p:sp>
          <p:nvSpPr>
            <p:cNvPr id="14" name="Rectangle 13"/>
            <p:cNvSpPr/>
            <p:nvPr/>
          </p:nvSpPr>
          <p:spPr>
            <a:xfrm>
              <a:off x="6203215" y="1149611"/>
              <a:ext cx="2360921" cy="3113800"/>
            </a:xfrm>
            <a:prstGeom prst="rect">
              <a:avLst/>
            </a:prstGeom>
            <a:solidFill>
              <a:schemeClr val="bg1"/>
            </a:solidFill>
            <a:ln>
              <a:noFill/>
            </a:ln>
            <a:effectLst>
              <a:outerShdw blurRad="161925" dist="76200" dir="2700000" algn="tl" rotWithShape="0">
                <a:schemeClr val="bg2">
                  <a:lumMod val="25000"/>
                  <a:alpha val="16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203219" y="3773455"/>
              <a:ext cx="2360921" cy="495010"/>
            </a:xfrm>
            <a:prstGeom prst="rect">
              <a:avLst/>
            </a:prstGeom>
            <a:solidFill>
              <a:srgbClr val="F8B9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4"/>
            <p:cNvSpPr txBox="1">
              <a:spLocks/>
            </p:cNvSpPr>
            <p:nvPr/>
          </p:nvSpPr>
          <p:spPr>
            <a:xfrm>
              <a:off x="6233860" y="3882142"/>
              <a:ext cx="2351267" cy="437543"/>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kern="0" dirty="0" smtClean="0">
                  <a:solidFill>
                    <a:schemeClr val="bg1"/>
                  </a:solidFill>
                  <a:latin typeface="Source Sans Pro Semibold"/>
                  <a:cs typeface="Source Sans Pro Semibold"/>
                </a:rPr>
                <a:t>TRY TO BUILD SOMETHING</a:t>
              </a:r>
              <a:endParaRPr lang="en-US" sz="1200" kern="0" dirty="0">
                <a:solidFill>
                  <a:schemeClr val="bg1"/>
                </a:solidFill>
                <a:latin typeface="Source Sans Pro Semibold"/>
                <a:cs typeface="Source Sans Pro Semibold"/>
              </a:endParaRPr>
            </a:p>
          </p:txBody>
        </p:sp>
        <p:pic>
          <p:nvPicPr>
            <p:cNvPr id="7" name="Picture 6" descr="wa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260" y="1710539"/>
              <a:ext cx="1641665" cy="1545336"/>
            </a:xfrm>
            <a:prstGeom prst="rect">
              <a:avLst/>
            </a:prstGeom>
          </p:spPr>
        </p:pic>
      </p:grpSp>
      <p:grpSp>
        <p:nvGrpSpPr>
          <p:cNvPr id="30" name="Group 29"/>
          <p:cNvGrpSpPr/>
          <p:nvPr/>
        </p:nvGrpSpPr>
        <p:grpSpPr>
          <a:xfrm>
            <a:off x="614271" y="1154665"/>
            <a:ext cx="2360921" cy="3165020"/>
            <a:chOff x="614271" y="1154665"/>
            <a:chExt cx="2360921" cy="3165020"/>
          </a:xfrm>
        </p:grpSpPr>
        <p:grpSp>
          <p:nvGrpSpPr>
            <p:cNvPr id="8" name="Group 7"/>
            <p:cNvGrpSpPr/>
            <p:nvPr/>
          </p:nvGrpSpPr>
          <p:grpSpPr>
            <a:xfrm>
              <a:off x="614271" y="1154665"/>
              <a:ext cx="2360921" cy="3165020"/>
              <a:chOff x="614271" y="1154665"/>
              <a:chExt cx="2360921" cy="3165020"/>
            </a:xfrm>
          </p:grpSpPr>
          <p:sp>
            <p:nvSpPr>
              <p:cNvPr id="11" name="Rectangle 10"/>
              <p:cNvSpPr/>
              <p:nvPr/>
            </p:nvSpPr>
            <p:spPr>
              <a:xfrm>
                <a:off x="614271" y="1154665"/>
                <a:ext cx="2360921" cy="3113800"/>
              </a:xfrm>
              <a:prstGeom prst="rect">
                <a:avLst/>
              </a:prstGeom>
              <a:solidFill>
                <a:schemeClr val="bg1"/>
              </a:solidFill>
              <a:ln>
                <a:noFill/>
              </a:ln>
              <a:effectLst>
                <a:outerShdw blurRad="161925" dist="76200" dir="2700000" algn="tl" rotWithShape="0">
                  <a:schemeClr val="bg2">
                    <a:lumMod val="25000"/>
                    <a:alpha val="16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14271" y="3773455"/>
                <a:ext cx="2360921" cy="4950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4"/>
              <p:cNvSpPr txBox="1">
                <a:spLocks/>
              </p:cNvSpPr>
              <p:nvPr/>
            </p:nvSpPr>
            <p:spPr>
              <a:xfrm>
                <a:off x="642601" y="3882142"/>
                <a:ext cx="2304261" cy="437543"/>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kern="0" dirty="0" smtClean="0">
                    <a:solidFill>
                      <a:schemeClr val="bg1"/>
                    </a:solidFill>
                    <a:latin typeface="Source Sans Pro Semibold"/>
                    <a:cs typeface="Source Sans Pro Semibold"/>
                  </a:rPr>
                  <a:t>HOPE FOR THE BEST</a:t>
                </a:r>
                <a:endParaRPr lang="en-US" sz="1200" kern="0" dirty="0">
                  <a:solidFill>
                    <a:schemeClr val="bg1"/>
                  </a:solidFill>
                  <a:latin typeface="Source Sans Pro Semibold"/>
                  <a:cs typeface="Source Sans Pro Semibold"/>
                </a:endParaRPr>
              </a:p>
            </p:txBody>
          </p:sp>
        </p:grpSp>
        <p:pic>
          <p:nvPicPr>
            <p:cNvPr id="29" name="Picture 28" descr="fingers_cross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071" y="1711001"/>
              <a:ext cx="1641665" cy="1545336"/>
            </a:xfrm>
            <a:prstGeom prst="rect">
              <a:avLst/>
            </a:prstGeom>
          </p:spPr>
        </p:pic>
      </p:grpSp>
      <p:sp>
        <p:nvSpPr>
          <p:cNvPr id="17" name="Rectangle 16"/>
          <p:cNvSpPr/>
          <p:nvPr/>
        </p:nvSpPr>
        <p:spPr>
          <a:xfrm>
            <a:off x="0" y="4699833"/>
            <a:ext cx="9144000" cy="4554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4699833"/>
            <a:ext cx="453999" cy="452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ingular_mark_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3" y="4788260"/>
            <a:ext cx="350755" cy="275866"/>
          </a:xfrm>
          <a:prstGeom prst="rect">
            <a:avLst/>
          </a:prstGeom>
        </p:spPr>
      </p:pic>
      <p:pic>
        <p:nvPicPr>
          <p:cNvPr id="20" name="Picture 19" descr="singular_wordmark_gra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945" y="4817432"/>
            <a:ext cx="848686" cy="235065"/>
          </a:xfrm>
          <a:prstGeom prst="rect">
            <a:avLst/>
          </a:prstGeom>
        </p:spPr>
      </p:pic>
      <p:sp>
        <p:nvSpPr>
          <p:cNvPr id="13" name="Slide Number Placeholder 2"/>
          <p:cNvSpPr>
            <a:spLocks noGrp="1"/>
          </p:cNvSpPr>
          <p:nvPr>
            <p:ph type="sldNum" sz="quarter" idx="12"/>
          </p:nvPr>
        </p:nvSpPr>
        <p:spPr>
          <a:xfrm>
            <a:off x="8704048" y="4834928"/>
            <a:ext cx="332608" cy="211694"/>
          </a:xfrm>
        </p:spPr>
        <p:txBody>
          <a:bodyPr vert="horz" lIns="91440" tIns="45720" rIns="91440" bIns="45720" rtlCol="0" anchor="ctr"/>
          <a:lstStyle/>
          <a:p>
            <a:pPr algn="ctr"/>
            <a:fld id="{C9EEB8C1-3028-4C99-B713-ADDFCF0013F4}" type="slidenum">
              <a:rPr lang="en-US" sz="1000" i="1">
                <a:solidFill>
                  <a:srgbClr val="757B90"/>
                </a:solidFill>
                <a:latin typeface="Source Sans Pro"/>
                <a:cs typeface="Source Sans Pro"/>
              </a:rPr>
              <a:pPr algn="ctr"/>
              <a:t>3</a:t>
            </a:fld>
            <a:endParaRPr lang="en-US" sz="1000" i="1" dirty="0">
              <a:solidFill>
                <a:srgbClr val="757B90"/>
              </a:solidFill>
              <a:latin typeface="Source Sans Pro"/>
              <a:cs typeface="Source Sans Pro"/>
            </a:endParaRPr>
          </a:p>
        </p:txBody>
      </p:sp>
      <p:sp>
        <p:nvSpPr>
          <p:cNvPr id="31" name="Subtitle 4"/>
          <p:cNvSpPr txBox="1">
            <a:spLocks/>
          </p:cNvSpPr>
          <p:nvPr/>
        </p:nvSpPr>
        <p:spPr>
          <a:xfrm>
            <a:off x="571442" y="564798"/>
            <a:ext cx="3414050" cy="789729"/>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kern="0" dirty="0" smtClean="0">
                <a:solidFill>
                  <a:srgbClr val="575C6C"/>
                </a:solidFill>
                <a:latin typeface="Source Sans Pro Semibold"/>
                <a:cs typeface="Source Sans Pro Semibold"/>
              </a:rPr>
              <a:t>Coping Strategies</a:t>
            </a:r>
            <a:endParaRPr lang="en-US" sz="2400" kern="0" dirty="0">
              <a:solidFill>
                <a:srgbClr val="575C6C"/>
              </a:solidFill>
              <a:latin typeface="Source Sans Pro Semibold"/>
              <a:cs typeface="Source Sans Pro Semibold"/>
            </a:endParaRPr>
          </a:p>
        </p:txBody>
      </p:sp>
      <p:sp>
        <p:nvSpPr>
          <p:cNvPr id="32" name="Subtitle 4"/>
          <p:cNvSpPr txBox="1">
            <a:spLocks/>
          </p:cNvSpPr>
          <p:nvPr/>
        </p:nvSpPr>
        <p:spPr>
          <a:xfrm>
            <a:off x="582782" y="263654"/>
            <a:ext cx="2478919" cy="211017"/>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1400" kern="0" dirty="0" smtClean="0">
                <a:latin typeface="Source Sans Pro Semibold"/>
                <a:cs typeface="Source Sans Pro Semibold"/>
              </a:rPr>
              <a:t>Data Overload</a:t>
            </a:r>
            <a:endParaRPr lang="en-US" sz="1400" kern="0" dirty="0">
              <a:latin typeface="Source Sans Pro Semibold"/>
              <a:cs typeface="Source Sans Pro Semibold"/>
            </a:endParaRPr>
          </a:p>
        </p:txBody>
      </p:sp>
    </p:spTree>
    <p:extLst>
      <p:ext uri="{BB962C8B-B14F-4D97-AF65-F5344CB8AC3E}">
        <p14:creationId xmlns:p14="http://schemas.microsoft.com/office/powerpoint/2010/main" val="20690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
            <a:ext cx="9144000" cy="48543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pic>
        <p:nvPicPr>
          <p:cNvPr id="3" name="Picture 2" descr="roadblo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81" y="4261706"/>
            <a:ext cx="543520" cy="437717"/>
          </a:xfrm>
          <a:prstGeom prst="rect">
            <a:avLst/>
          </a:prstGeom>
        </p:spPr>
      </p:pic>
      <p:pic>
        <p:nvPicPr>
          <p:cNvPr id="21" name="Picture 20" descr="roadblo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554" y="4263120"/>
            <a:ext cx="543520" cy="437717"/>
          </a:xfrm>
          <a:prstGeom prst="rect">
            <a:avLst/>
          </a:prstGeom>
        </p:spPr>
      </p:pic>
      <p:pic>
        <p:nvPicPr>
          <p:cNvPr id="23" name="Picture 22" descr="cra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728" y="355261"/>
            <a:ext cx="3489724" cy="4371284"/>
          </a:xfrm>
          <a:prstGeom prst="rect">
            <a:avLst/>
          </a:prstGeom>
        </p:spPr>
      </p:pic>
      <p:grpSp>
        <p:nvGrpSpPr>
          <p:cNvPr id="34" name="Group 33"/>
          <p:cNvGrpSpPr>
            <a:grpSpLocks noChangeAspect="1"/>
          </p:cNvGrpSpPr>
          <p:nvPr/>
        </p:nvGrpSpPr>
        <p:grpSpPr>
          <a:xfrm>
            <a:off x="1929293" y="1795475"/>
            <a:ext cx="5074920" cy="908030"/>
            <a:chOff x="2079556" y="3811578"/>
            <a:chExt cx="5070997" cy="907328"/>
          </a:xfrm>
        </p:grpSpPr>
        <p:grpSp>
          <p:nvGrpSpPr>
            <p:cNvPr id="35" name="Group 34"/>
            <p:cNvGrpSpPr/>
            <p:nvPr/>
          </p:nvGrpSpPr>
          <p:grpSpPr>
            <a:xfrm>
              <a:off x="2079556" y="3811578"/>
              <a:ext cx="5070997" cy="907328"/>
              <a:chOff x="1927156" y="3659178"/>
              <a:chExt cx="5070997" cy="907328"/>
            </a:xfrm>
          </p:grpSpPr>
          <p:sp>
            <p:nvSpPr>
              <p:cNvPr id="37" name="Rectangle 36"/>
              <p:cNvSpPr/>
              <p:nvPr/>
            </p:nvSpPr>
            <p:spPr>
              <a:xfrm>
                <a:off x="1927157" y="3659178"/>
                <a:ext cx="5070996" cy="907328"/>
              </a:xfrm>
              <a:prstGeom prst="rect">
                <a:avLst/>
              </a:prstGeom>
              <a:solidFill>
                <a:srgbClr val="F8B9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descr="black_grunge_texture.png"/>
              <p:cNvPicPr>
                <a:picLocks noChangeAspect="1"/>
              </p:cNvPicPr>
              <p:nvPr/>
            </p:nvPicPr>
            <p:blipFill rotWithShape="1">
              <a:blip r:embed="rId5">
                <a:alphaModFix amt="36000"/>
                <a:extLst>
                  <a:ext uri="{28A0092B-C50C-407E-A947-70E740481C1C}">
                    <a14:useLocalDpi xmlns:a14="http://schemas.microsoft.com/office/drawing/2010/main" val="0"/>
                  </a:ext>
                </a:extLst>
              </a:blip>
              <a:srcRect l="25937" t="64126" r="11479" b="21528"/>
              <a:stretch/>
            </p:blipFill>
            <p:spPr>
              <a:xfrm>
                <a:off x="1927156" y="3659178"/>
                <a:ext cx="5070996" cy="870388"/>
              </a:xfrm>
              <a:prstGeom prst="rect">
                <a:avLst/>
              </a:prstGeom>
            </p:spPr>
          </p:pic>
        </p:grpSp>
        <p:sp>
          <p:nvSpPr>
            <p:cNvPr id="36" name="Subtitle 4"/>
            <p:cNvSpPr txBox="1">
              <a:spLocks/>
            </p:cNvSpPr>
            <p:nvPr/>
          </p:nvSpPr>
          <p:spPr>
            <a:xfrm>
              <a:off x="2778061" y="4093366"/>
              <a:ext cx="3955087" cy="410970"/>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2000" kern="0" dirty="0" smtClean="0">
                  <a:solidFill>
                    <a:srgbClr val="FFFFFF"/>
                  </a:solidFill>
                  <a:latin typeface="Source Sans Pro Semibold"/>
                  <a:cs typeface="Source Sans Pro Semibold"/>
                </a:rPr>
                <a:t>Insights</a:t>
              </a:r>
              <a:endParaRPr lang="en-US" sz="2000" kern="0" dirty="0">
                <a:solidFill>
                  <a:srgbClr val="FFFFFF"/>
                </a:solidFill>
                <a:latin typeface="Source Sans Pro Semibold"/>
                <a:cs typeface="Source Sans Pro Semibold"/>
              </a:endParaRPr>
            </a:p>
          </p:txBody>
        </p:sp>
      </p:grpSp>
      <p:grpSp>
        <p:nvGrpSpPr>
          <p:cNvPr id="32" name="Group 31"/>
          <p:cNvGrpSpPr>
            <a:grpSpLocks noChangeAspect="1"/>
          </p:cNvGrpSpPr>
          <p:nvPr/>
        </p:nvGrpSpPr>
        <p:grpSpPr>
          <a:xfrm>
            <a:off x="1927869" y="2726619"/>
            <a:ext cx="5074920" cy="908030"/>
            <a:chOff x="2079556" y="3811578"/>
            <a:chExt cx="5070997" cy="907328"/>
          </a:xfrm>
        </p:grpSpPr>
        <p:grpSp>
          <p:nvGrpSpPr>
            <p:cNvPr id="28" name="Group 27"/>
            <p:cNvGrpSpPr/>
            <p:nvPr/>
          </p:nvGrpSpPr>
          <p:grpSpPr>
            <a:xfrm>
              <a:off x="2079556" y="3811578"/>
              <a:ext cx="5070997" cy="907328"/>
              <a:chOff x="1927156" y="3659178"/>
              <a:chExt cx="5070997" cy="907328"/>
            </a:xfrm>
          </p:grpSpPr>
          <p:sp>
            <p:nvSpPr>
              <p:cNvPr id="29" name="Rectangle 28"/>
              <p:cNvSpPr/>
              <p:nvPr/>
            </p:nvSpPr>
            <p:spPr>
              <a:xfrm>
                <a:off x="1927157" y="3659178"/>
                <a:ext cx="5070996" cy="90732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black_grunge_texture.png"/>
              <p:cNvPicPr>
                <a:picLocks noChangeAspect="1"/>
              </p:cNvPicPr>
              <p:nvPr/>
            </p:nvPicPr>
            <p:blipFill rotWithShape="1">
              <a:blip r:embed="rId5">
                <a:alphaModFix amt="36000"/>
                <a:extLst>
                  <a:ext uri="{28A0092B-C50C-407E-A947-70E740481C1C}">
                    <a14:useLocalDpi xmlns:a14="http://schemas.microsoft.com/office/drawing/2010/main" val="0"/>
                  </a:ext>
                </a:extLst>
              </a:blip>
              <a:srcRect l="20899" t="65150" r="16517" b="20504"/>
              <a:stretch/>
            </p:blipFill>
            <p:spPr>
              <a:xfrm>
                <a:off x="1927156" y="3659178"/>
                <a:ext cx="5070996" cy="870388"/>
              </a:xfrm>
              <a:prstGeom prst="rect">
                <a:avLst/>
              </a:prstGeom>
            </p:spPr>
          </p:pic>
        </p:grpSp>
        <p:sp>
          <p:nvSpPr>
            <p:cNvPr id="31" name="Subtitle 4"/>
            <p:cNvSpPr txBox="1">
              <a:spLocks/>
            </p:cNvSpPr>
            <p:nvPr/>
          </p:nvSpPr>
          <p:spPr>
            <a:xfrm>
              <a:off x="2778061" y="4093366"/>
              <a:ext cx="3955087" cy="410970"/>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2000" kern="0" dirty="0" smtClean="0">
                  <a:solidFill>
                    <a:srgbClr val="FFFFFF"/>
                  </a:solidFill>
                  <a:latin typeface="Source Sans Pro Semibold"/>
                  <a:cs typeface="Source Sans Pro Semibold"/>
                </a:rPr>
                <a:t>Automation </a:t>
              </a:r>
              <a:endParaRPr lang="en-US" sz="2000" kern="0" dirty="0">
                <a:solidFill>
                  <a:srgbClr val="FFFFFF"/>
                </a:solidFill>
                <a:latin typeface="Source Sans Pro Semibold"/>
                <a:cs typeface="Source Sans Pro Semibold"/>
              </a:endParaRPr>
            </a:p>
          </p:txBody>
        </p:sp>
      </p:grpSp>
      <p:grpSp>
        <p:nvGrpSpPr>
          <p:cNvPr id="33" name="Group 32"/>
          <p:cNvGrpSpPr/>
          <p:nvPr/>
        </p:nvGrpSpPr>
        <p:grpSpPr>
          <a:xfrm>
            <a:off x="1929831" y="3659178"/>
            <a:ext cx="5070997" cy="907328"/>
            <a:chOff x="1927156" y="3659178"/>
            <a:chExt cx="5070997" cy="907328"/>
          </a:xfrm>
        </p:grpSpPr>
        <p:grpSp>
          <p:nvGrpSpPr>
            <p:cNvPr id="26" name="Group 25"/>
            <p:cNvGrpSpPr/>
            <p:nvPr/>
          </p:nvGrpSpPr>
          <p:grpSpPr>
            <a:xfrm>
              <a:off x="1927156" y="3659178"/>
              <a:ext cx="5070997" cy="907328"/>
              <a:chOff x="1927156" y="3659178"/>
              <a:chExt cx="5070997" cy="907328"/>
            </a:xfrm>
          </p:grpSpPr>
          <p:sp>
            <p:nvSpPr>
              <p:cNvPr id="24" name="Rectangle 23"/>
              <p:cNvSpPr/>
              <p:nvPr/>
            </p:nvSpPr>
            <p:spPr>
              <a:xfrm>
                <a:off x="1927157" y="3659178"/>
                <a:ext cx="5070996" cy="9073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black_grunge_texture.png"/>
              <p:cNvPicPr>
                <a:picLocks noChangeAspect="1"/>
              </p:cNvPicPr>
              <p:nvPr/>
            </p:nvPicPr>
            <p:blipFill rotWithShape="1">
              <a:blip r:embed="rId5">
                <a:alphaModFix amt="36000"/>
                <a:extLst>
                  <a:ext uri="{28A0092B-C50C-407E-A947-70E740481C1C}">
                    <a14:useLocalDpi xmlns:a14="http://schemas.microsoft.com/office/drawing/2010/main" val="0"/>
                  </a:ext>
                </a:extLst>
              </a:blip>
              <a:srcRect l="25937" t="75535" r="11479" b="10119"/>
              <a:stretch/>
            </p:blipFill>
            <p:spPr>
              <a:xfrm>
                <a:off x="1927156" y="3659179"/>
                <a:ext cx="5070996" cy="870388"/>
              </a:xfrm>
              <a:prstGeom prst="rect">
                <a:avLst/>
              </a:prstGeom>
            </p:spPr>
          </p:pic>
        </p:grpSp>
        <p:sp>
          <p:nvSpPr>
            <p:cNvPr id="27" name="Subtitle 4"/>
            <p:cNvSpPr txBox="1">
              <a:spLocks/>
            </p:cNvSpPr>
            <p:nvPr/>
          </p:nvSpPr>
          <p:spPr>
            <a:xfrm>
              <a:off x="2625661" y="3940966"/>
              <a:ext cx="3955087" cy="410970"/>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2000" kern="0" dirty="0" smtClean="0">
                  <a:solidFill>
                    <a:srgbClr val="FFFFFF"/>
                  </a:solidFill>
                  <a:latin typeface="Source Sans Pro Semibold"/>
                  <a:cs typeface="Source Sans Pro Semibold"/>
                </a:rPr>
                <a:t>Analytics</a:t>
              </a:r>
              <a:endParaRPr lang="en-US" sz="2000" kern="0" dirty="0">
                <a:solidFill>
                  <a:srgbClr val="FFFFFF"/>
                </a:solidFill>
                <a:latin typeface="Source Sans Pro Semibold"/>
                <a:cs typeface="Source Sans Pro Semibold"/>
              </a:endParaRPr>
            </a:p>
          </p:txBody>
        </p:sp>
      </p:grpSp>
      <p:sp>
        <p:nvSpPr>
          <p:cNvPr id="15" name="Rectangle 14"/>
          <p:cNvSpPr/>
          <p:nvPr/>
        </p:nvSpPr>
        <p:spPr>
          <a:xfrm>
            <a:off x="1500873" y="4547328"/>
            <a:ext cx="6012371" cy="2664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4699833"/>
            <a:ext cx="9144000" cy="4554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4699833"/>
            <a:ext cx="453999" cy="452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ingular_mark_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3" y="4788260"/>
            <a:ext cx="350755" cy="275866"/>
          </a:xfrm>
          <a:prstGeom prst="rect">
            <a:avLst/>
          </a:prstGeom>
        </p:spPr>
      </p:pic>
      <p:pic>
        <p:nvPicPr>
          <p:cNvPr id="20" name="Picture 19" descr="singular_wordmark_gra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945" y="4817432"/>
            <a:ext cx="848686" cy="235065"/>
          </a:xfrm>
          <a:prstGeom prst="rect">
            <a:avLst/>
          </a:prstGeom>
        </p:spPr>
      </p:pic>
      <p:sp>
        <p:nvSpPr>
          <p:cNvPr id="13" name="Slide Number Placeholder 2"/>
          <p:cNvSpPr>
            <a:spLocks noGrp="1"/>
          </p:cNvSpPr>
          <p:nvPr>
            <p:ph type="sldNum" sz="quarter" idx="12"/>
          </p:nvPr>
        </p:nvSpPr>
        <p:spPr>
          <a:xfrm>
            <a:off x="8704048" y="4834928"/>
            <a:ext cx="332608" cy="211694"/>
          </a:xfrm>
        </p:spPr>
        <p:txBody>
          <a:bodyPr vert="horz" lIns="91440" tIns="45720" rIns="91440" bIns="45720" rtlCol="0" anchor="ctr"/>
          <a:lstStyle/>
          <a:p>
            <a:pPr algn="ctr"/>
            <a:fld id="{C9EEB8C1-3028-4C99-B713-ADDFCF0013F4}" type="slidenum">
              <a:rPr lang="en-US" sz="1000" i="1">
                <a:solidFill>
                  <a:srgbClr val="757B90"/>
                </a:solidFill>
                <a:latin typeface="Source Sans Pro"/>
                <a:cs typeface="Source Sans Pro"/>
              </a:rPr>
              <a:pPr algn="ctr"/>
              <a:t>4</a:t>
            </a:fld>
            <a:endParaRPr lang="en-US" sz="1000" i="1" dirty="0">
              <a:solidFill>
                <a:srgbClr val="757B90"/>
              </a:solidFill>
              <a:latin typeface="Source Sans Pro"/>
              <a:cs typeface="Source Sans Pro"/>
            </a:endParaRPr>
          </a:p>
        </p:txBody>
      </p:sp>
      <p:sp>
        <p:nvSpPr>
          <p:cNvPr id="39" name="Subtitle 4"/>
          <p:cNvSpPr txBox="1">
            <a:spLocks/>
          </p:cNvSpPr>
          <p:nvPr/>
        </p:nvSpPr>
        <p:spPr>
          <a:xfrm>
            <a:off x="571442" y="564798"/>
            <a:ext cx="3414050" cy="789729"/>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kern="0" dirty="0" smtClean="0">
                <a:solidFill>
                  <a:srgbClr val="575C6C"/>
                </a:solidFill>
                <a:latin typeface="Source Sans Pro Semibold"/>
                <a:cs typeface="Source Sans Pro Semibold"/>
              </a:rPr>
              <a:t>The Singular Platform</a:t>
            </a:r>
            <a:endParaRPr lang="en-US" sz="2400" kern="0" dirty="0">
              <a:solidFill>
                <a:srgbClr val="575C6C"/>
              </a:solidFill>
              <a:latin typeface="Source Sans Pro Semibold"/>
              <a:cs typeface="Source Sans Pro Semibold"/>
            </a:endParaRPr>
          </a:p>
        </p:txBody>
      </p:sp>
    </p:spTree>
    <p:extLst>
      <p:ext uri="{BB962C8B-B14F-4D97-AF65-F5344CB8AC3E}">
        <p14:creationId xmlns:p14="http://schemas.microsoft.com/office/powerpoint/2010/main" val="292211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ppt_y</p:attrName>
                                        </p:attrNameLst>
                                      </p:cBhvr>
                                      <p:tavLst>
                                        <p:tav tm="0">
                                          <p:val>
                                            <p:strVal val="#ppt_y+#ppt_h*1.125000"/>
                                          </p:val>
                                        </p:tav>
                                        <p:tav tm="100000">
                                          <p:val>
                                            <p:strVal val="#ppt_y"/>
                                          </p:val>
                                        </p:tav>
                                      </p:tavLst>
                                    </p:anim>
                                    <p:animEffect transition="in" filter="wipe(up)">
                                      <p:cBhvr>
                                        <p:cTn id="8" dur="500"/>
                                        <p:tgtEl>
                                          <p:spTgt spid="3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ppt_y</p:attrName>
                                        </p:attrNameLst>
                                      </p:cBhvr>
                                      <p:tavLst>
                                        <p:tav tm="0">
                                          <p:val>
                                            <p:strVal val="#ppt_y+#ppt_h*1.125000"/>
                                          </p:val>
                                        </p:tav>
                                        <p:tav tm="100000">
                                          <p:val>
                                            <p:strVal val="#ppt_y"/>
                                          </p:val>
                                        </p:tav>
                                      </p:tavLst>
                                    </p:anim>
                                    <p:animEffect transition="in" filter="wipe(up)">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up)">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8543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22" name="Subtitle 4"/>
          <p:cNvSpPr txBox="1">
            <a:spLocks/>
          </p:cNvSpPr>
          <p:nvPr/>
        </p:nvSpPr>
        <p:spPr>
          <a:xfrm>
            <a:off x="614271" y="384486"/>
            <a:ext cx="3615321" cy="371294"/>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1600" kern="0" dirty="0" smtClean="0">
                <a:latin typeface="Source Sans Pro Semibold"/>
                <a:cs typeface="Source Sans Pro Semibold"/>
              </a:rPr>
              <a:t>How we help teams</a:t>
            </a:r>
            <a:endParaRPr lang="en-US" sz="1600" kern="0" dirty="0">
              <a:latin typeface="Source Sans Pro Semibold"/>
              <a:cs typeface="Source Sans Pro Semibold"/>
            </a:endParaRPr>
          </a:p>
        </p:txBody>
      </p:sp>
      <p:sp>
        <p:nvSpPr>
          <p:cNvPr id="17" name="Rectangle 16"/>
          <p:cNvSpPr/>
          <p:nvPr/>
        </p:nvSpPr>
        <p:spPr>
          <a:xfrm>
            <a:off x="0" y="4699833"/>
            <a:ext cx="9144000" cy="4554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4699833"/>
            <a:ext cx="453999" cy="452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ingular_mark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 y="4788260"/>
            <a:ext cx="350755" cy="275866"/>
          </a:xfrm>
          <a:prstGeom prst="rect">
            <a:avLst/>
          </a:prstGeom>
        </p:spPr>
      </p:pic>
      <p:pic>
        <p:nvPicPr>
          <p:cNvPr id="20" name="Picture 19" descr="singular_wordmark_gr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45" y="4817432"/>
            <a:ext cx="848686" cy="235065"/>
          </a:xfrm>
          <a:prstGeom prst="rect">
            <a:avLst/>
          </a:prstGeom>
        </p:spPr>
      </p:pic>
      <p:sp>
        <p:nvSpPr>
          <p:cNvPr id="13" name="Slide Number Placeholder 2"/>
          <p:cNvSpPr>
            <a:spLocks noGrp="1"/>
          </p:cNvSpPr>
          <p:nvPr>
            <p:ph type="sldNum" sz="quarter" idx="12"/>
          </p:nvPr>
        </p:nvSpPr>
        <p:spPr>
          <a:xfrm>
            <a:off x="8704048" y="4834928"/>
            <a:ext cx="332608" cy="211694"/>
          </a:xfrm>
        </p:spPr>
        <p:txBody>
          <a:bodyPr vert="horz" lIns="91440" tIns="45720" rIns="91440" bIns="45720" rtlCol="0" anchor="ctr"/>
          <a:lstStyle/>
          <a:p>
            <a:pPr algn="ctr"/>
            <a:fld id="{C9EEB8C1-3028-4C99-B713-ADDFCF0013F4}" type="slidenum">
              <a:rPr lang="en-US" sz="1000" i="1">
                <a:solidFill>
                  <a:srgbClr val="757B90"/>
                </a:solidFill>
                <a:latin typeface="Source Sans Pro"/>
                <a:cs typeface="Source Sans Pro"/>
              </a:rPr>
              <a:pPr algn="ctr"/>
              <a:t>5</a:t>
            </a:fld>
            <a:endParaRPr lang="en-US" sz="1000" i="1" dirty="0">
              <a:solidFill>
                <a:srgbClr val="757B90"/>
              </a:solidFill>
              <a:latin typeface="Source Sans Pro"/>
              <a:cs typeface="Source Sans Pro"/>
            </a:endParaRPr>
          </a:p>
        </p:txBody>
      </p:sp>
      <p:grpSp>
        <p:nvGrpSpPr>
          <p:cNvPr id="21" name="Group 20"/>
          <p:cNvGrpSpPr/>
          <p:nvPr/>
        </p:nvGrpSpPr>
        <p:grpSpPr>
          <a:xfrm>
            <a:off x="325120" y="1625930"/>
            <a:ext cx="1706880" cy="2057070"/>
            <a:chOff x="355600" y="1458290"/>
            <a:chExt cx="1706880" cy="2057070"/>
          </a:xfrm>
        </p:grpSpPr>
        <p:sp>
          <p:nvSpPr>
            <p:cNvPr id="33" name="Subtitle 4"/>
            <p:cNvSpPr txBox="1">
              <a:spLocks/>
            </p:cNvSpPr>
            <p:nvPr/>
          </p:nvSpPr>
          <p:spPr>
            <a:xfrm>
              <a:off x="467360" y="3119884"/>
              <a:ext cx="152754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400" kern="0" dirty="0" smtClean="0">
                  <a:solidFill>
                    <a:schemeClr val="tx1">
                      <a:lumMod val="75000"/>
                    </a:schemeClr>
                  </a:solidFill>
                  <a:latin typeface="Source Sans Pro Semibold"/>
                  <a:cs typeface="Source Sans Pro Semibold"/>
                </a:rPr>
                <a:t>User </a:t>
              </a:r>
              <a:br>
                <a:rPr lang="en-US" sz="1400" kern="0" dirty="0" smtClean="0">
                  <a:solidFill>
                    <a:schemeClr val="tx1">
                      <a:lumMod val="75000"/>
                    </a:schemeClr>
                  </a:solidFill>
                  <a:latin typeface="Source Sans Pro Semibold"/>
                  <a:cs typeface="Source Sans Pro Semibold"/>
                </a:rPr>
              </a:br>
              <a:r>
                <a:rPr lang="en-US" sz="1400" kern="0" dirty="0" smtClean="0">
                  <a:solidFill>
                    <a:schemeClr val="tx1">
                      <a:lumMod val="75000"/>
                    </a:schemeClr>
                  </a:solidFill>
                  <a:latin typeface="Source Sans Pro Semibold"/>
                  <a:cs typeface="Source Sans Pro Semibold"/>
                </a:rPr>
                <a:t>Acquisition</a:t>
              </a:r>
              <a:endParaRPr lang="en-US" sz="1400" kern="0" dirty="0">
                <a:solidFill>
                  <a:schemeClr val="tx1">
                    <a:lumMod val="75000"/>
                  </a:schemeClr>
                </a:solidFill>
                <a:latin typeface="Source Sans Pro Semibold"/>
                <a:cs typeface="Source Sans Pro Semibold"/>
              </a:endParaRPr>
            </a:p>
          </p:txBody>
        </p:sp>
        <p:pic>
          <p:nvPicPr>
            <p:cNvPr id="2" name="Picture 1" descr="white_cir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1458290"/>
              <a:ext cx="1706880" cy="1612570"/>
            </a:xfrm>
            <a:prstGeom prst="rect">
              <a:avLst/>
            </a:prstGeom>
          </p:spPr>
        </p:pic>
        <p:pic>
          <p:nvPicPr>
            <p:cNvPr id="4" name="Picture 3" descr="U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80" y="2013854"/>
              <a:ext cx="651280" cy="495665"/>
            </a:xfrm>
            <a:prstGeom prst="rect">
              <a:avLst/>
            </a:prstGeom>
          </p:spPr>
        </p:pic>
      </p:grpSp>
      <p:grpSp>
        <p:nvGrpSpPr>
          <p:cNvPr id="59" name="Group 58"/>
          <p:cNvGrpSpPr/>
          <p:nvPr/>
        </p:nvGrpSpPr>
        <p:grpSpPr>
          <a:xfrm>
            <a:off x="3738880" y="1625930"/>
            <a:ext cx="1706880" cy="2057070"/>
            <a:chOff x="3738880" y="1625930"/>
            <a:chExt cx="1706880" cy="2057070"/>
          </a:xfrm>
        </p:grpSpPr>
        <p:grpSp>
          <p:nvGrpSpPr>
            <p:cNvPr id="36" name="Group 35"/>
            <p:cNvGrpSpPr/>
            <p:nvPr/>
          </p:nvGrpSpPr>
          <p:grpSpPr>
            <a:xfrm>
              <a:off x="3738880" y="1625930"/>
              <a:ext cx="1706880" cy="2057070"/>
              <a:chOff x="2245360" y="1478610"/>
              <a:chExt cx="1706880" cy="2057070"/>
            </a:xfrm>
          </p:grpSpPr>
          <p:sp>
            <p:nvSpPr>
              <p:cNvPr id="37" name="Subtitle 4"/>
              <p:cNvSpPr txBox="1">
                <a:spLocks/>
              </p:cNvSpPr>
              <p:nvPr/>
            </p:nvSpPr>
            <p:spPr>
              <a:xfrm>
                <a:off x="2357120" y="3140204"/>
                <a:ext cx="152754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400" kern="0" dirty="0" smtClean="0">
                    <a:solidFill>
                      <a:schemeClr val="tx1">
                        <a:lumMod val="75000"/>
                      </a:schemeClr>
                    </a:solidFill>
                    <a:latin typeface="Source Sans Pro Semibold"/>
                    <a:cs typeface="Source Sans Pro Semibold"/>
                  </a:rPr>
                  <a:t>Creative</a:t>
                </a:r>
                <a:endParaRPr lang="en-US" sz="1400" kern="0" dirty="0">
                  <a:solidFill>
                    <a:schemeClr val="tx1">
                      <a:lumMod val="75000"/>
                    </a:schemeClr>
                  </a:solidFill>
                  <a:latin typeface="Source Sans Pro Semibold"/>
                  <a:cs typeface="Source Sans Pro Semibold"/>
                </a:endParaRPr>
              </a:p>
            </p:txBody>
          </p:sp>
          <p:pic>
            <p:nvPicPr>
              <p:cNvPr id="38" name="Picture 37" descr="white_cir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360" y="1478610"/>
                <a:ext cx="1706880" cy="1612570"/>
              </a:xfrm>
              <a:prstGeom prst="rect">
                <a:avLst/>
              </a:prstGeom>
            </p:spPr>
          </p:pic>
        </p:grpSp>
        <p:pic>
          <p:nvPicPr>
            <p:cNvPr id="48" name="Picture 47" descr="creativ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9387" y="2163714"/>
              <a:ext cx="627733" cy="589645"/>
            </a:xfrm>
            <a:prstGeom prst="rect">
              <a:avLst/>
            </a:prstGeom>
          </p:spPr>
        </p:pic>
      </p:grpSp>
      <p:grpSp>
        <p:nvGrpSpPr>
          <p:cNvPr id="58" name="Group 57"/>
          <p:cNvGrpSpPr/>
          <p:nvPr/>
        </p:nvGrpSpPr>
        <p:grpSpPr>
          <a:xfrm>
            <a:off x="2032000" y="1625930"/>
            <a:ext cx="1706880" cy="2057070"/>
            <a:chOff x="2032000" y="1625930"/>
            <a:chExt cx="1706880" cy="2057070"/>
          </a:xfrm>
        </p:grpSpPr>
        <p:grpSp>
          <p:nvGrpSpPr>
            <p:cNvPr id="16" name="Group 15"/>
            <p:cNvGrpSpPr/>
            <p:nvPr/>
          </p:nvGrpSpPr>
          <p:grpSpPr>
            <a:xfrm>
              <a:off x="2032000" y="1625930"/>
              <a:ext cx="1706880" cy="2057070"/>
              <a:chOff x="2245360" y="1478610"/>
              <a:chExt cx="1706880" cy="2057070"/>
            </a:xfrm>
          </p:grpSpPr>
          <p:sp>
            <p:nvSpPr>
              <p:cNvPr id="34" name="Subtitle 4"/>
              <p:cNvSpPr txBox="1">
                <a:spLocks/>
              </p:cNvSpPr>
              <p:nvPr/>
            </p:nvSpPr>
            <p:spPr>
              <a:xfrm>
                <a:off x="2357120" y="3140204"/>
                <a:ext cx="152754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400" kern="0" dirty="0" smtClean="0">
                    <a:solidFill>
                      <a:schemeClr val="tx1">
                        <a:lumMod val="75000"/>
                      </a:schemeClr>
                    </a:solidFill>
                    <a:latin typeface="Source Sans Pro Semibold"/>
                    <a:cs typeface="Source Sans Pro Semibold"/>
                  </a:rPr>
                  <a:t>Business Intelligence</a:t>
                </a:r>
                <a:endParaRPr lang="en-US" sz="1400" kern="0" dirty="0">
                  <a:solidFill>
                    <a:schemeClr val="tx1">
                      <a:lumMod val="75000"/>
                    </a:schemeClr>
                  </a:solidFill>
                  <a:latin typeface="Source Sans Pro Semibold"/>
                  <a:cs typeface="Source Sans Pro Semibold"/>
                </a:endParaRPr>
              </a:p>
            </p:txBody>
          </p:sp>
          <p:pic>
            <p:nvPicPr>
              <p:cNvPr id="35" name="Picture 34" descr="white_cir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360" y="1478610"/>
                <a:ext cx="1706880" cy="1612570"/>
              </a:xfrm>
              <a:prstGeom prst="rect">
                <a:avLst/>
              </a:prstGeom>
            </p:spPr>
          </p:pic>
        </p:grpSp>
        <p:pic>
          <p:nvPicPr>
            <p:cNvPr id="53" name="Picture 52" descr="BusinessIntelligen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5807" y="2153920"/>
              <a:ext cx="892158" cy="519176"/>
            </a:xfrm>
            <a:prstGeom prst="rect">
              <a:avLst/>
            </a:prstGeom>
          </p:spPr>
        </p:pic>
      </p:grpSp>
      <p:grpSp>
        <p:nvGrpSpPr>
          <p:cNvPr id="60" name="Group 59"/>
          <p:cNvGrpSpPr/>
          <p:nvPr/>
        </p:nvGrpSpPr>
        <p:grpSpPr>
          <a:xfrm>
            <a:off x="5445760" y="1625930"/>
            <a:ext cx="1706880" cy="2057070"/>
            <a:chOff x="5445760" y="1625930"/>
            <a:chExt cx="1706880" cy="2057070"/>
          </a:xfrm>
        </p:grpSpPr>
        <p:grpSp>
          <p:nvGrpSpPr>
            <p:cNvPr id="39" name="Group 38"/>
            <p:cNvGrpSpPr/>
            <p:nvPr/>
          </p:nvGrpSpPr>
          <p:grpSpPr>
            <a:xfrm>
              <a:off x="5445760" y="1625930"/>
              <a:ext cx="1706880" cy="2057070"/>
              <a:chOff x="2245360" y="1478610"/>
              <a:chExt cx="1706880" cy="2057070"/>
            </a:xfrm>
          </p:grpSpPr>
          <p:sp>
            <p:nvSpPr>
              <p:cNvPr id="40" name="Subtitle 4"/>
              <p:cNvSpPr txBox="1">
                <a:spLocks/>
              </p:cNvSpPr>
              <p:nvPr/>
            </p:nvSpPr>
            <p:spPr>
              <a:xfrm>
                <a:off x="2357120" y="3140204"/>
                <a:ext cx="152754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400" kern="0" dirty="0" smtClean="0">
                    <a:solidFill>
                      <a:schemeClr val="tx1">
                        <a:lumMod val="75000"/>
                      </a:schemeClr>
                    </a:solidFill>
                    <a:latin typeface="Source Sans Pro Semibold"/>
                    <a:cs typeface="Source Sans Pro Semibold"/>
                  </a:rPr>
                  <a:t>Finance</a:t>
                </a:r>
                <a:endParaRPr lang="en-US" sz="1400" kern="0" dirty="0">
                  <a:solidFill>
                    <a:schemeClr val="tx1">
                      <a:lumMod val="75000"/>
                    </a:schemeClr>
                  </a:solidFill>
                  <a:latin typeface="Source Sans Pro Semibold"/>
                  <a:cs typeface="Source Sans Pro Semibold"/>
                </a:endParaRPr>
              </a:p>
            </p:txBody>
          </p:sp>
          <p:pic>
            <p:nvPicPr>
              <p:cNvPr id="41" name="Picture 40" descr="white_cir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360" y="1478610"/>
                <a:ext cx="1706880" cy="1612570"/>
              </a:xfrm>
              <a:prstGeom prst="rect">
                <a:avLst/>
              </a:prstGeom>
            </p:spPr>
          </p:pic>
        </p:grpSp>
        <p:pic>
          <p:nvPicPr>
            <p:cNvPr id="55" name="Picture 54" descr="cas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9856" y="2166022"/>
              <a:ext cx="644144" cy="533628"/>
            </a:xfrm>
            <a:prstGeom prst="rect">
              <a:avLst/>
            </a:prstGeom>
          </p:spPr>
        </p:pic>
      </p:grpSp>
      <p:grpSp>
        <p:nvGrpSpPr>
          <p:cNvPr id="61" name="Group 60"/>
          <p:cNvGrpSpPr/>
          <p:nvPr/>
        </p:nvGrpSpPr>
        <p:grpSpPr>
          <a:xfrm>
            <a:off x="7152640" y="1625930"/>
            <a:ext cx="1706880" cy="2057070"/>
            <a:chOff x="7152640" y="1625930"/>
            <a:chExt cx="1706880" cy="2057070"/>
          </a:xfrm>
        </p:grpSpPr>
        <p:grpSp>
          <p:nvGrpSpPr>
            <p:cNvPr id="42" name="Group 41"/>
            <p:cNvGrpSpPr/>
            <p:nvPr/>
          </p:nvGrpSpPr>
          <p:grpSpPr>
            <a:xfrm>
              <a:off x="7152640" y="1625930"/>
              <a:ext cx="1706880" cy="2057070"/>
              <a:chOff x="2245360" y="1478610"/>
              <a:chExt cx="1706880" cy="2057070"/>
            </a:xfrm>
          </p:grpSpPr>
          <p:sp>
            <p:nvSpPr>
              <p:cNvPr id="43" name="Subtitle 4"/>
              <p:cNvSpPr txBox="1">
                <a:spLocks/>
              </p:cNvSpPr>
              <p:nvPr/>
            </p:nvSpPr>
            <p:spPr>
              <a:xfrm>
                <a:off x="2357120" y="3140204"/>
                <a:ext cx="1527541" cy="395476"/>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sz="1400" kern="0" dirty="0" smtClean="0">
                    <a:solidFill>
                      <a:schemeClr val="tx1">
                        <a:lumMod val="75000"/>
                      </a:schemeClr>
                    </a:solidFill>
                    <a:latin typeface="Source Sans Pro Semibold"/>
                    <a:cs typeface="Source Sans Pro Semibold"/>
                  </a:rPr>
                  <a:t>Executive</a:t>
                </a:r>
                <a:endParaRPr lang="en-US" sz="1400" kern="0" dirty="0">
                  <a:solidFill>
                    <a:schemeClr val="tx1">
                      <a:lumMod val="75000"/>
                    </a:schemeClr>
                  </a:solidFill>
                  <a:latin typeface="Source Sans Pro Semibold"/>
                  <a:cs typeface="Source Sans Pro Semibold"/>
                </a:endParaRPr>
              </a:p>
            </p:txBody>
          </p:sp>
          <p:pic>
            <p:nvPicPr>
              <p:cNvPr id="44" name="Picture 43" descr="white_cir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360" y="1478610"/>
                <a:ext cx="1706880" cy="1612570"/>
              </a:xfrm>
              <a:prstGeom prst="rect">
                <a:avLst/>
              </a:prstGeom>
            </p:spPr>
          </p:pic>
        </p:grpSp>
        <p:pic>
          <p:nvPicPr>
            <p:cNvPr id="57" name="Picture 56" descr="executiv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6248" y="2081544"/>
              <a:ext cx="352552" cy="663687"/>
            </a:xfrm>
            <a:prstGeom prst="rect">
              <a:avLst/>
            </a:prstGeom>
          </p:spPr>
        </p:pic>
      </p:grpSp>
    </p:spTree>
    <p:extLst>
      <p:ext uri="{BB962C8B-B14F-4D97-AF65-F5344CB8AC3E}">
        <p14:creationId xmlns:p14="http://schemas.microsoft.com/office/powerpoint/2010/main" val="211717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50"/>
                                        <p:tgtEl>
                                          <p:spTgt spid="21"/>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350"/>
                                        <p:tgtEl>
                                          <p:spTgt spid="58"/>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350"/>
                                        <p:tgtEl>
                                          <p:spTgt spid="59"/>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350"/>
                                        <p:tgtEl>
                                          <p:spTgt spid="60"/>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Singular_Background.jpg"/>
          <p:cNvPicPr>
            <a:picLocks noChangeAspect="1"/>
          </p:cNvPicPr>
          <p:nvPr/>
        </p:nvPicPr>
        <p:blipFill rotWithShape="1">
          <a:blip r:embed="rId3">
            <a:extLst>
              <a:ext uri="{28A0092B-C50C-407E-A947-70E740481C1C}">
                <a14:useLocalDpi xmlns:a14="http://schemas.microsoft.com/office/drawing/2010/main" val="0"/>
              </a:ext>
            </a:extLst>
          </a:blip>
          <a:srcRect r="12494"/>
          <a:stretch/>
        </p:blipFill>
        <p:spPr>
          <a:xfrm>
            <a:off x="-1" y="0"/>
            <a:ext cx="9144001" cy="5143500"/>
          </a:xfrm>
          <a:prstGeom prst="rect">
            <a:avLst/>
          </a:prstGeom>
        </p:spPr>
      </p:pic>
      <p:sp>
        <p:nvSpPr>
          <p:cNvPr id="17" name="Rectangle 16"/>
          <p:cNvSpPr/>
          <p:nvPr/>
        </p:nvSpPr>
        <p:spPr>
          <a:xfrm>
            <a:off x="0" y="4699833"/>
            <a:ext cx="9144000" cy="4554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4699833"/>
            <a:ext cx="453999" cy="452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ingular_mark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3" y="4788260"/>
            <a:ext cx="350755" cy="275866"/>
          </a:xfrm>
          <a:prstGeom prst="rect">
            <a:avLst/>
          </a:prstGeom>
        </p:spPr>
      </p:pic>
      <p:pic>
        <p:nvPicPr>
          <p:cNvPr id="20" name="Picture 19" descr="singular_wordmark_gra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45" y="4817432"/>
            <a:ext cx="848686" cy="235065"/>
          </a:xfrm>
          <a:prstGeom prst="rect">
            <a:avLst/>
          </a:prstGeom>
        </p:spPr>
      </p:pic>
      <p:sp>
        <p:nvSpPr>
          <p:cNvPr id="13" name="Slide Number Placeholder 2"/>
          <p:cNvSpPr>
            <a:spLocks noGrp="1"/>
          </p:cNvSpPr>
          <p:nvPr>
            <p:ph type="sldNum" sz="quarter" idx="12"/>
          </p:nvPr>
        </p:nvSpPr>
        <p:spPr>
          <a:xfrm>
            <a:off x="8704048" y="4834928"/>
            <a:ext cx="332608" cy="211694"/>
          </a:xfrm>
        </p:spPr>
        <p:txBody>
          <a:bodyPr vert="horz" lIns="91440" tIns="45720" rIns="91440" bIns="45720" rtlCol="0" anchor="ctr"/>
          <a:lstStyle/>
          <a:p>
            <a:pPr algn="ctr"/>
            <a:fld id="{C9EEB8C1-3028-4C99-B713-ADDFCF0013F4}" type="slidenum">
              <a:rPr lang="en-US" sz="1000" i="1">
                <a:solidFill>
                  <a:srgbClr val="757B90"/>
                </a:solidFill>
                <a:latin typeface="Source Sans Pro"/>
                <a:cs typeface="Source Sans Pro"/>
              </a:rPr>
              <a:pPr algn="ctr"/>
              <a:t>6</a:t>
            </a:fld>
            <a:endParaRPr lang="en-US" sz="1000" i="1" dirty="0">
              <a:solidFill>
                <a:srgbClr val="757B90"/>
              </a:solidFill>
              <a:latin typeface="Source Sans Pro"/>
              <a:cs typeface="Source Sans Pro"/>
            </a:endParaRPr>
          </a:p>
        </p:txBody>
      </p:sp>
      <p:pic>
        <p:nvPicPr>
          <p:cNvPr id="50" name="Picture 49" descr="analytic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8629" y="757266"/>
            <a:ext cx="1546820" cy="1461354"/>
          </a:xfrm>
          <a:prstGeom prst="rect">
            <a:avLst/>
          </a:prstGeom>
        </p:spPr>
      </p:pic>
      <p:sp>
        <p:nvSpPr>
          <p:cNvPr id="52" name="Subtitle 4"/>
          <p:cNvSpPr txBox="1">
            <a:spLocks/>
          </p:cNvSpPr>
          <p:nvPr/>
        </p:nvSpPr>
        <p:spPr>
          <a:xfrm>
            <a:off x="1453513" y="2517818"/>
            <a:ext cx="6236974" cy="1345635"/>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kern="0" dirty="0" smtClean="0">
                <a:solidFill>
                  <a:schemeClr val="bg1"/>
                </a:solidFill>
                <a:latin typeface="Source Sans Pro Semibold"/>
                <a:cs typeface="Source Sans Pro Semibold"/>
              </a:rPr>
              <a:t>Analytics will work for people.</a:t>
            </a:r>
          </a:p>
          <a:p>
            <a:pPr marL="0" indent="0" algn="ctr">
              <a:buNone/>
            </a:pPr>
            <a:r>
              <a:rPr lang="en-US" sz="1800" kern="0" dirty="0" smtClean="0">
                <a:solidFill>
                  <a:schemeClr val="bg1"/>
                </a:solidFill>
                <a:latin typeface="Source Sans Pro"/>
                <a:cs typeface="Source Sans Pro"/>
              </a:rPr>
              <a:t>(Not people for analytics)</a:t>
            </a:r>
            <a:endParaRPr lang="en-US" sz="1800" kern="0" dirty="0">
              <a:solidFill>
                <a:schemeClr val="bg1"/>
              </a:solidFill>
              <a:latin typeface="Source Sans Pro"/>
              <a:cs typeface="Source Sans Pro"/>
            </a:endParaRPr>
          </a:p>
        </p:txBody>
      </p:sp>
    </p:spTree>
    <p:extLst>
      <p:ext uri="{BB962C8B-B14F-4D97-AF65-F5344CB8AC3E}">
        <p14:creationId xmlns:p14="http://schemas.microsoft.com/office/powerpoint/2010/main" val="160815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ingular 2016">
      <a:dk1>
        <a:srgbClr val="757B90"/>
      </a:dk1>
      <a:lt1>
        <a:sysClr val="window" lastClr="FFFFFF"/>
      </a:lt1>
      <a:dk2>
        <a:srgbClr val="000000"/>
      </a:dk2>
      <a:lt2>
        <a:srgbClr val="F1F6FB"/>
      </a:lt2>
      <a:accent1>
        <a:srgbClr val="246DE7"/>
      </a:accent1>
      <a:accent2>
        <a:srgbClr val="0A2867"/>
      </a:accent2>
      <a:accent3>
        <a:srgbClr val="FEBF13"/>
      </a:accent3>
      <a:accent4>
        <a:srgbClr val="AF32FB"/>
      </a:accent4>
      <a:accent5>
        <a:srgbClr val="A9CA40"/>
      </a:accent5>
      <a:accent6>
        <a:srgbClr val="8FCFFE"/>
      </a:accent6>
      <a:hlink>
        <a:srgbClr val="58595B"/>
      </a:hlink>
      <a:folHlink>
        <a:srgbClr val="58595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Words>
  <Application>Microsoft Macintosh PowerPoint</Application>
  <PresentationFormat>Bildschirmpräsentation (16:9)</PresentationFormat>
  <Paragraphs>107</Paragraphs>
  <Slides>6</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Calibri</vt:lpstr>
      <vt:lpstr>Mangal</vt:lpstr>
      <vt:lpstr>Source Sans Pro</vt:lpstr>
      <vt:lpstr>Source Sans Pro Semibold</vt:lpstr>
      <vt:lpstr>Wingdings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vector>
  </TitlesOfParts>
  <Company>The Branding Room SF</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Ina Murdock-Santos</dc:creator>
  <cp:lastModifiedBy>Julian Schroll</cp:lastModifiedBy>
  <cp:revision>175</cp:revision>
  <cp:lastPrinted>2016-11-25T14:16:06Z</cp:lastPrinted>
  <dcterms:created xsi:type="dcterms:W3CDTF">2016-10-26T16:29:51Z</dcterms:created>
  <dcterms:modified xsi:type="dcterms:W3CDTF">2017-03-09T15:41:42Z</dcterms:modified>
</cp:coreProperties>
</file>