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64" r:id="rId2"/>
    <p:sldId id="370" r:id="rId3"/>
    <p:sldId id="371" r:id="rId4"/>
    <p:sldId id="372" r:id="rId5"/>
    <p:sldId id="369" r:id="rId6"/>
    <p:sldId id="373" r:id="rId7"/>
    <p:sldId id="374" r:id="rId8"/>
  </p:sldIdLst>
  <p:sldSz cx="9144000" cy="6858000" type="screen4x3"/>
  <p:notesSz cx="6797675" cy="9926638"/>
  <p:embeddedFontLst>
    <p:embeddedFont>
      <p:font typeface="Mark Offc Pro" panose="020B0504020101010102" pitchFamily="34" charset="0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1EC01DEE-95F1-4ED7-B82C-92F44C6AC807}">
          <p14:sldIdLst>
            <p14:sldId id="364"/>
          </p14:sldIdLst>
        </p14:section>
        <p14:section name="Abschnitt ohne Titel" id="{D9D41AFE-A3C8-4490-94C2-462DEB85ED96}">
          <p14:sldIdLst>
            <p14:sldId id="370"/>
            <p14:sldId id="371"/>
            <p14:sldId id="372"/>
            <p14:sldId id="369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135">
          <p15:clr>
            <a:srgbClr val="A4A3A4"/>
          </p15:clr>
        </p15:guide>
        <p15:guide id="2" orient="horz" pos="3930">
          <p15:clr>
            <a:srgbClr val="A4A3A4"/>
          </p15:clr>
        </p15:guide>
        <p15:guide id="3" orient="horz" pos="4076">
          <p15:clr>
            <a:srgbClr val="A4A3A4"/>
          </p15:clr>
        </p15:guide>
        <p15:guide id="4" orient="horz" pos="340">
          <p15:clr>
            <a:srgbClr val="A4A3A4"/>
          </p15:clr>
        </p15:guide>
        <p15:guide id="5" orient="horz" pos="4201">
          <p15:clr>
            <a:srgbClr val="A4A3A4"/>
          </p15:clr>
        </p15:guide>
        <p15:guide id="6" orient="horz" pos="3748">
          <p15:clr>
            <a:srgbClr val="A4A3A4"/>
          </p15:clr>
        </p15:guide>
        <p15:guide id="7" orient="horz" pos="3699">
          <p15:clr>
            <a:srgbClr val="A4A3A4"/>
          </p15:clr>
        </p15:guide>
        <p15:guide id="8" pos="5511">
          <p15:clr>
            <a:srgbClr val="A4A3A4"/>
          </p15:clr>
        </p15:guide>
        <p15:guide id="9" pos="249">
          <p15:clr>
            <a:srgbClr val="A4A3A4"/>
          </p15:clr>
        </p15:guide>
        <p15:guide id="10" pos="2791">
          <p15:clr>
            <a:srgbClr val="A4A3A4"/>
          </p15:clr>
        </p15:guide>
        <p15:guide id="11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F311"/>
    <a:srgbClr val="96F046"/>
    <a:srgbClr val="00E1AF"/>
    <a:srgbClr val="FE5854"/>
    <a:srgbClr val="D2D3D3"/>
    <a:srgbClr val="FFFFCC"/>
    <a:srgbClr val="FF00FF"/>
    <a:srgbClr val="00FFAF"/>
    <a:srgbClr val="5F696E"/>
    <a:srgbClr val="5F6E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95" autoAdjust="0"/>
    <p:restoredTop sz="93772" autoAdjust="0"/>
  </p:normalViewPr>
  <p:slideViewPr>
    <p:cSldViewPr showGuides="1">
      <p:cViewPr varScale="1">
        <p:scale>
          <a:sx n="106" d="100"/>
          <a:sy n="106" d="100"/>
        </p:scale>
        <p:origin x="1122" y="96"/>
      </p:cViewPr>
      <p:guideLst>
        <p:guide orient="horz" pos="1135"/>
        <p:guide orient="horz" pos="3930"/>
        <p:guide orient="horz" pos="4076"/>
        <p:guide orient="horz" pos="340"/>
        <p:guide orient="horz" pos="4201"/>
        <p:guide orient="horz" pos="3748"/>
        <p:guide orient="horz" pos="3699"/>
        <p:guide pos="5511"/>
        <p:guide pos="249"/>
        <p:guide pos="2791"/>
        <p:guide pos="297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FDBD0-5AE8-4D89-A251-EC000EC0369B}" type="datetimeFigureOut">
              <a:rPr lang="de-DE" smtClean="0"/>
              <a:t>16.02.2017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6CB74-1E8F-4C57-9385-75D66CEB6C4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6873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2436C-0CA0-4579-95C9-704C6E99446A}" type="datetimeFigureOut">
              <a:rPr lang="en-US" smtClean="0"/>
              <a:t>2/16/2017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5C6DE-E397-4578-B030-52F16753323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4072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Online-Media = SEA, Display,</a:t>
            </a:r>
            <a:r>
              <a:rPr lang="de-DE" baseline="0" dirty="0" smtClean="0"/>
              <a:t> Video – mit Einfluss auf SEO und </a:t>
            </a:r>
            <a:r>
              <a:rPr lang="de-DE" baseline="0" dirty="0" err="1" smtClean="0"/>
              <a:t>direct</a:t>
            </a:r>
            <a:r>
              <a:rPr lang="de-DE" baseline="0" dirty="0" smtClean="0"/>
              <a:t>-type-ins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95C6DE-E397-4578-B030-52F16753323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point_Master_comdirect_Extern_Grundtemplate_dunk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7419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2_Textboxen_Anthr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5288" y="1800000"/>
            <a:ext cx="4032000" cy="40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000">
                <a:solidFill>
                  <a:schemeClr val="bg1"/>
                </a:solidFill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bg1"/>
              </a:buClr>
              <a:buFont typeface="Mark Offc Pro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2" name="Titelplatzhalter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83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16463" y="1800000"/>
            <a:ext cx="4032000" cy="40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000">
                <a:solidFill>
                  <a:schemeClr val="bg1"/>
                </a:solidFill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bg1"/>
              </a:buClr>
              <a:buFont typeface="Mark Offc Pro" pitchFamily="34" charset="0"/>
              <a:buChar char="•"/>
              <a:defRPr sz="2000">
                <a:solidFill>
                  <a:schemeClr val="bg1"/>
                </a:solidFill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0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8276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2_Textboxen_Schrift_Gro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5288" y="2700000"/>
            <a:ext cx="4032000" cy="31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400"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tx1"/>
              </a:buClr>
              <a:buFont typeface="Mark Offc Pro" pitchFamily="34" charset="0"/>
              <a:buChar char="•"/>
              <a:defRPr sz="2400"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400"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-"/>
              <a:defRPr sz="2400"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6000" y="540000"/>
            <a:ext cx="8352000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16000" y="2700000"/>
            <a:ext cx="4032000" cy="31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400"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tx1"/>
              </a:buClr>
              <a:buFont typeface="Mark Offc Pro" pitchFamily="34" charset="0"/>
              <a:buChar char="•"/>
              <a:defRPr sz="2400"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400"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-"/>
              <a:defRPr sz="2400"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4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346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2_Textboxen_Schrift_Groß_Anthr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0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5288" y="2700000"/>
            <a:ext cx="4032000" cy="31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bg1"/>
              </a:buClr>
              <a:buFont typeface="Mark Offc Pro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13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6000" y="540000"/>
            <a:ext cx="8352000" cy="18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6000">
                <a:gradFill flip="none" rotWithShape="1">
                  <a:gsLst>
                    <a:gs pos="90000">
                      <a:schemeClr val="accent2"/>
                    </a:gs>
                    <a:gs pos="60000">
                      <a:srgbClr val="E6F311"/>
                    </a:gs>
                    <a:gs pos="30000">
                      <a:srgbClr val="96F046"/>
                    </a:gs>
                    <a:gs pos="0">
                      <a:srgbClr val="00FFA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14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16000" y="2700000"/>
            <a:ext cx="4032000" cy="31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bg1"/>
              </a:buClr>
              <a:buFont typeface="Mark Offc Pro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866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Piktogram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16000" y="539750"/>
            <a:ext cx="4032000" cy="53282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500"/>
              </a:spcBef>
              <a:defRPr sz="2400">
                <a:solidFill>
                  <a:schemeClr val="tx1"/>
                </a:solidFill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tx1"/>
              </a:buClr>
              <a:buFont typeface="Mark Offc Pro" pitchFamily="34" charset="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6000" y="4320000"/>
            <a:ext cx="4034713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500"/>
              </a:spcBef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972000" y="1260000"/>
            <a:ext cx="2879725" cy="288131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9154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Piktogramm_Anthr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16000" y="539750"/>
            <a:ext cx="4032000" cy="5328250"/>
          </a:xfrm>
          <a:prstGeom prst="rect">
            <a:avLst/>
          </a:prstGeom>
        </p:spPr>
        <p:txBody>
          <a:bodyPr lIns="0" tIns="0" rIns="0" bIns="0" anchor="ctr"/>
          <a:lstStyle>
            <a:lvl1pPr>
              <a:spcBef>
                <a:spcPts val="500"/>
              </a:spcBef>
              <a:defRPr sz="2400">
                <a:solidFill>
                  <a:schemeClr val="bg1"/>
                </a:solidFill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bg1"/>
              </a:buClr>
              <a:buFont typeface="Mark Offc Pro" pitchFamily="34" charset="0"/>
              <a:buChar char="•"/>
              <a:defRPr sz="2400">
                <a:solidFill>
                  <a:schemeClr val="bg1"/>
                </a:solidFill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24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9" name="Titelplatzhalter 1"/>
          <p:cNvSpPr>
            <a:spLocks noGrp="1"/>
          </p:cNvSpPr>
          <p:nvPr>
            <p:ph type="title" hasCustomPrompt="1"/>
          </p:nvPr>
        </p:nvSpPr>
        <p:spPr>
          <a:xfrm>
            <a:off x="396000" y="4320000"/>
            <a:ext cx="4034713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ctr">
              <a:lnSpc>
                <a:spcPct val="100000"/>
              </a:lnSpc>
              <a:spcBef>
                <a:spcPts val="500"/>
              </a:spcBef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>
          <a:xfrm>
            <a:off x="972000" y="1260000"/>
            <a:ext cx="2879725" cy="28813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86461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ayout_Anthr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396000" y="2448000"/>
            <a:ext cx="8352000" cy="4335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4313" indent="-214313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2"/>
              <a:tabLst>
                <a:tab pos="20796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6000" y="3096000"/>
            <a:ext cx="8352000" cy="4335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9075" indent="-2190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"/>
              <a:tabLst>
                <a:tab pos="21431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6000" y="3780000"/>
            <a:ext cx="8352000" cy="4335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4313" indent="-214313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4"/>
              <a:tabLst>
                <a:tab pos="21431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4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396000" y="1800000"/>
            <a:ext cx="8352000" cy="43200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4313" indent="-214313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20161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5" name="Titelplatzhalter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83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11804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396000" y="2448000"/>
            <a:ext cx="8352000" cy="4335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4313" indent="-214313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2"/>
              <a:tabLst>
                <a:tab pos="20796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6000" y="3096000"/>
            <a:ext cx="8352000" cy="4335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9075" indent="-219075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3"/>
              <a:tabLst>
                <a:tab pos="21431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6000" y="3780000"/>
            <a:ext cx="8352000" cy="433553"/>
          </a:xfrm>
          <a:prstGeom prst="rect">
            <a:avLst/>
          </a:prstGeom>
          <a:solidFill>
            <a:schemeClr val="bg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4313" indent="-214313">
              <a:lnSpc>
                <a:spcPct val="100000"/>
              </a:lnSpc>
              <a:spcBef>
                <a:spcPts val="500"/>
              </a:spcBef>
              <a:buFont typeface="+mj-lt"/>
              <a:buAutoNum type="arabicPeriod" startAt="4"/>
              <a:tabLst>
                <a:tab pos="21431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396000" y="1800000"/>
            <a:ext cx="8352000" cy="43200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214313" indent="-214313">
              <a:lnSpc>
                <a:spcPct val="100000"/>
              </a:lnSpc>
              <a:spcBef>
                <a:spcPts val="500"/>
              </a:spcBef>
              <a:buFont typeface="+mj-lt"/>
              <a:buAutoNum type="arabicPeriod"/>
              <a:tabLst>
                <a:tab pos="20161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6000" y="6552000"/>
            <a:ext cx="1080000" cy="108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96000" y="5940000"/>
            <a:ext cx="83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spcBef>
                <a:spcPts val="500"/>
              </a:spcBef>
              <a:defRPr sz="800">
                <a:solidFill>
                  <a:srgbClr val="5F696E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14" name="Titelplatzhalter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83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996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iten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8352000" cy="54000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defRPr sz="2400"/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0"/>
          </p:nvPr>
        </p:nvSpPr>
        <p:spPr>
          <a:xfrm>
            <a:off x="396000" y="1260000"/>
            <a:ext cx="8352000" cy="46080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500"/>
              </a:spcBef>
              <a:defRPr sz="1400" b="0">
                <a:latin typeface="+mn-lt"/>
              </a:defRPr>
            </a:lvl1pPr>
            <a:lvl2pPr marL="0">
              <a:lnSpc>
                <a:spcPct val="100000"/>
              </a:lnSpc>
              <a:spcBef>
                <a:spcPts val="500"/>
              </a:spcBef>
              <a:defRPr sz="1400">
                <a:latin typeface="+mn-lt"/>
              </a:defRPr>
            </a:lvl2pPr>
            <a:lvl3pPr marL="180000" indent="-18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defRPr sz="1400">
                <a:latin typeface="+mn-lt"/>
              </a:defRPr>
            </a:lvl3pPr>
            <a:lvl4pPr marL="360000" indent="-18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-"/>
              <a:defRPr sz="1400">
                <a:latin typeface="+mn-lt"/>
              </a:defRPr>
            </a:lvl4pPr>
            <a:lvl5pPr marL="540000" indent="-180000">
              <a:lnSpc>
                <a:spcPct val="100000"/>
              </a:lnSpc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14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Erste Ebene</a:t>
            </a:r>
          </a:p>
          <a:p>
            <a:pPr lvl="2"/>
            <a:r>
              <a:rPr lang="de-DE" dirty="0" smtClean="0"/>
              <a:t>Zweite Ebene</a:t>
            </a:r>
          </a:p>
          <a:p>
            <a:pPr lvl="3"/>
            <a:r>
              <a:rPr lang="de-DE" dirty="0" smtClean="0"/>
              <a:t>Dritte Ebene</a:t>
            </a:r>
          </a:p>
          <a:p>
            <a:pPr lvl="4"/>
            <a:r>
              <a:rPr lang="de-DE" dirty="0" smtClean="0"/>
              <a:t>Vierte Ebene</a:t>
            </a:r>
            <a:endParaRPr lang="de-DE" dirty="0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6000" y="6552000"/>
            <a:ext cx="1080000" cy="108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96000" y="5940000"/>
            <a:ext cx="83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spcBef>
                <a:spcPts val="500"/>
              </a:spcBef>
              <a:defRPr sz="800">
                <a:solidFill>
                  <a:srgbClr val="5F696E"/>
                </a:solidFill>
                <a:latin typeface="+mn-lt"/>
              </a:defRPr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956049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Marken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5256000"/>
            <a:ext cx="9144000" cy="160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522000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96000" y="5508000"/>
            <a:ext cx="8352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39222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Markenbalken_mi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22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5256000"/>
            <a:ext cx="9144000" cy="160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522000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96000" y="5508000"/>
            <a:ext cx="8352000" cy="93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32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73411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-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11"/>
          <p:cNvSpPr>
            <a:spLocks noGrp="1"/>
          </p:cNvSpPr>
          <p:nvPr>
            <p:ph type="pic" sz="quarter" idx="15"/>
          </p:nvPr>
        </p:nvSpPr>
        <p:spPr>
          <a:xfrm>
            <a:off x="0" y="1"/>
            <a:ext cx="9144000" cy="396000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0" y="3996000"/>
            <a:ext cx="9144000" cy="286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396000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96000" y="4140000"/>
            <a:ext cx="8352000" cy="1260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4000">
                <a:solidFill>
                  <a:schemeClr val="bg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9" name="Textplatzhalter 13"/>
          <p:cNvSpPr>
            <a:spLocks noGrp="1"/>
          </p:cNvSpPr>
          <p:nvPr>
            <p:ph type="body" sz="quarter" idx="12" hasCustomPrompt="1"/>
          </p:nvPr>
        </p:nvSpPr>
        <p:spPr>
          <a:xfrm>
            <a:off x="396875" y="5544000"/>
            <a:ext cx="8352000" cy="288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1">
                <a:solidFill>
                  <a:schemeClr val="bg1"/>
                </a:solidFill>
                <a:latin typeface="+mj-lt"/>
              </a:defRPr>
            </a:lvl1pPr>
            <a:lvl4pPr marL="1371600" indent="0">
              <a:buNone/>
              <a:defRPr/>
            </a:lvl4pPr>
            <a:lvl5pPr marL="1828800" indent="0" algn="l">
              <a:buNone/>
              <a:defRPr>
                <a:latin typeface="Mark Offc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Formatvorlage des Untertitelmasters durch Klicken bearbeiten</a:t>
            </a:r>
            <a:endParaRPr lang="en-US" dirty="0" smtClean="0"/>
          </a:p>
          <a:p>
            <a:pPr lvl="0"/>
            <a:endParaRPr lang="de-DE" dirty="0"/>
          </a:p>
        </p:txBody>
      </p:sp>
      <p:sp>
        <p:nvSpPr>
          <p:cNvPr id="10" name="Textplatzhalt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396874" y="5940000"/>
            <a:ext cx="8352000" cy="288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="0">
                <a:solidFill>
                  <a:schemeClr val="bg1"/>
                </a:solidFill>
                <a:latin typeface="+mn-lt"/>
              </a:defRPr>
            </a:lvl1pPr>
            <a:lvl4pPr marL="1371600" indent="0">
              <a:buNone/>
              <a:defRPr/>
            </a:lvl4pPr>
            <a:lvl5pPr marL="1828800" indent="0" algn="l">
              <a:buNone/>
              <a:defRPr>
                <a:latin typeface="Mark Offc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Ort, Datum</a:t>
            </a:r>
            <a:endParaRPr lang="en-US" dirty="0" smtClean="0"/>
          </a:p>
          <a:p>
            <a:pPr lvl="0"/>
            <a:endParaRPr lang="de-DE" dirty="0"/>
          </a:p>
        </p:txBody>
      </p:sp>
      <p:sp>
        <p:nvSpPr>
          <p:cNvPr id="11" name="Textplatzhalt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396875" y="6480000"/>
            <a:ext cx="8352000" cy="180000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 b="0">
                <a:solidFill>
                  <a:schemeClr val="bg1"/>
                </a:solidFill>
                <a:latin typeface="+mn-lt"/>
              </a:defRPr>
            </a:lvl1pPr>
            <a:lvl4pPr marL="1371600" indent="0">
              <a:buNone/>
              <a:defRPr/>
            </a:lvl4pPr>
            <a:lvl5pPr marL="1828800" indent="0" algn="l">
              <a:buNone/>
              <a:defRPr>
                <a:latin typeface="Mark Offc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 smtClean="0"/>
              <a:t>Name, Abteilung</a:t>
            </a:r>
            <a:endParaRPr lang="en-US" dirty="0" smtClean="0"/>
          </a:p>
          <a:p>
            <a:pPr lvl="0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56055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-Layout_Anthraz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8" name="Titelplatzhalter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8352000" cy="53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6000">
                <a:gradFill flip="none" rotWithShape="1">
                  <a:gsLst>
                    <a:gs pos="90000">
                      <a:schemeClr val="accent2"/>
                    </a:gs>
                    <a:gs pos="60000">
                      <a:srgbClr val="E6F311"/>
                    </a:gs>
                    <a:gs pos="30000">
                      <a:srgbClr val="96F046"/>
                    </a:gs>
                    <a:gs pos="0">
                      <a:srgbClr val="00FFA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621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Standard_Text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694946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6" name="think-cell Folie" r:id="rId4" imgW="270" imgH="270" progId="TCLayout.ActiveDocument.1">
                  <p:embed/>
                </p:oleObj>
              </mc:Choice>
              <mc:Fallback>
                <p:oleObj name="think-cell Foli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5288" y="1800000"/>
            <a:ext cx="8352000" cy="40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000"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tx1"/>
              </a:buClr>
              <a:buFont typeface="Mark Offc Pro" pitchFamily="34" charset="0"/>
              <a:buChar char="•"/>
              <a:defRPr sz="2000"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000"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-"/>
              <a:defRPr sz="2000"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83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68028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iten_Layout_Agenda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9144000" cy="6237390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Textplatzhalter 17"/>
          <p:cNvSpPr>
            <a:spLocks noGrp="1"/>
          </p:cNvSpPr>
          <p:nvPr>
            <p:ph type="body" sz="quarter" idx="15"/>
          </p:nvPr>
        </p:nvSpPr>
        <p:spPr>
          <a:xfrm>
            <a:off x="396000" y="2340000"/>
            <a:ext cx="2807810" cy="433553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Font typeface="+mj-lt"/>
              <a:buNone/>
              <a:tabLst>
                <a:tab pos="207963" algn="l"/>
              </a:tabLst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1" name="Textplatzhalter 17"/>
          <p:cNvSpPr>
            <a:spLocks noGrp="1"/>
          </p:cNvSpPr>
          <p:nvPr>
            <p:ph type="body" sz="quarter" idx="19"/>
          </p:nvPr>
        </p:nvSpPr>
        <p:spPr>
          <a:xfrm>
            <a:off x="396000" y="3420000"/>
            <a:ext cx="2807810" cy="433553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Font typeface="+mj-lt"/>
              <a:buNone/>
              <a:tabLst>
                <a:tab pos="214313" algn="l"/>
              </a:tabLst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2" name="Textplatzhalter 17"/>
          <p:cNvSpPr>
            <a:spLocks noGrp="1"/>
          </p:cNvSpPr>
          <p:nvPr>
            <p:ph type="body" sz="quarter" idx="20"/>
          </p:nvPr>
        </p:nvSpPr>
        <p:spPr>
          <a:xfrm>
            <a:off x="396000" y="4500000"/>
            <a:ext cx="2807810" cy="433553"/>
          </a:xfrm>
          <a:prstGeom prst="rect">
            <a:avLst/>
          </a:prstGeom>
          <a:solidFill>
            <a:schemeClr val="accent1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Font typeface="+mj-lt"/>
              <a:buNone/>
              <a:tabLst>
                <a:tab pos="214313" algn="l"/>
              </a:tabLst>
              <a:defRPr sz="14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3" name="Textplatzhalter 17"/>
          <p:cNvSpPr>
            <a:spLocks noGrp="1"/>
          </p:cNvSpPr>
          <p:nvPr>
            <p:ph type="body" sz="quarter" idx="18"/>
          </p:nvPr>
        </p:nvSpPr>
        <p:spPr>
          <a:xfrm>
            <a:off x="396000" y="1036163"/>
            <a:ext cx="2807810" cy="432000"/>
          </a:xfrm>
          <a:prstGeom prst="rect">
            <a:avLst/>
          </a:prstGeom>
          <a:solidFill>
            <a:schemeClr val="accent2"/>
          </a:solidFill>
        </p:spPr>
        <p:txBody>
          <a:bodyPr wrap="square" lIns="108000" tIns="108000" rIns="108000" bIns="108000" anchor="ctr" anchorCtr="0">
            <a:spAutoFit/>
          </a:bodyPr>
          <a:lstStyle>
            <a:lvl1pPr marL="0" indent="0">
              <a:lnSpc>
                <a:spcPct val="100000"/>
              </a:lnSpc>
              <a:spcBef>
                <a:spcPts val="500"/>
              </a:spcBef>
              <a:buFont typeface="+mj-lt"/>
              <a:buNone/>
              <a:tabLst>
                <a:tab pos="201613" algn="l"/>
              </a:tabLst>
              <a:defRPr sz="1400" b="1">
                <a:latin typeface="+mj-lt"/>
              </a:defRPr>
            </a:lvl1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6000" y="6552000"/>
            <a:ext cx="1080000" cy="108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4776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Text_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0" y="3239970"/>
            <a:ext cx="9144000" cy="360003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-712" y="3185970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>
          <a:xfrm>
            <a:off x="396000" y="6552000"/>
            <a:ext cx="1080000" cy="10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5288" y="3564000"/>
            <a:ext cx="8352000" cy="28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000" b="1">
                <a:solidFill>
                  <a:schemeClr val="bg1"/>
                </a:solidFill>
                <a:latin typeface="+mn-lt"/>
              </a:defRPr>
            </a:lvl1pPr>
            <a:lvl2pPr marL="0" indent="0">
              <a:spcBef>
                <a:spcPts val="500"/>
              </a:spcBef>
              <a:buClr>
                <a:schemeClr val="bg1"/>
              </a:buClr>
              <a:buFont typeface="Mark Offc Pro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2pPr>
            <a:lvl3pPr marL="180000" indent="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3pPr>
            <a:lvl4pPr marL="360000" indent="0">
              <a:spcBef>
                <a:spcPts val="500"/>
              </a:spcBef>
              <a:buClr>
                <a:schemeClr val="bg1"/>
              </a:buClr>
              <a:buFont typeface="Arial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4pPr>
            <a:lvl5pPr marL="540000" indent="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None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3185939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13" name="Textplatzhalter 6"/>
          <p:cNvSpPr>
            <a:spLocks noGrp="1"/>
          </p:cNvSpPr>
          <p:nvPr>
            <p:ph type="body" sz="quarter" idx="14"/>
          </p:nvPr>
        </p:nvSpPr>
        <p:spPr>
          <a:xfrm>
            <a:off x="395288" y="4068000"/>
            <a:ext cx="8352000" cy="172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1600">
                <a:solidFill>
                  <a:schemeClr val="bg1"/>
                </a:solidFill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bg1"/>
              </a:buClr>
              <a:buFont typeface="Mark Offc Pro" pitchFamily="34" charset="0"/>
              <a:buChar char="•"/>
              <a:defRPr sz="1600">
                <a:solidFill>
                  <a:schemeClr val="bg1"/>
                </a:solidFill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1600">
                <a:solidFill>
                  <a:schemeClr val="bg1"/>
                </a:solidFill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bg1"/>
              </a:buClr>
              <a:buFont typeface="Arial" pitchFamily="34" charset="0"/>
              <a:buChar char="-"/>
              <a:defRPr sz="1600">
                <a:solidFill>
                  <a:schemeClr val="bg1"/>
                </a:solidFill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bg1"/>
              </a:buClr>
              <a:buSzPct val="110000"/>
              <a:buFont typeface="Arial" pitchFamily="34" charset="0"/>
              <a:buChar char="-"/>
              <a:defRPr sz="160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67234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iten-Layout_2_Textbox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>
          <a:xfrm>
            <a:off x="395288" y="1800000"/>
            <a:ext cx="4032000" cy="40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000"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tx1"/>
              </a:buClr>
              <a:buFont typeface="Mark Offc Pro" pitchFamily="34" charset="0"/>
              <a:buChar char="•"/>
              <a:defRPr sz="2000"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000"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-"/>
              <a:defRPr sz="2000"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6" name="Titelplatzhalter 1"/>
          <p:cNvSpPr>
            <a:spLocks noGrp="1"/>
          </p:cNvSpPr>
          <p:nvPr>
            <p:ph type="title"/>
          </p:nvPr>
        </p:nvSpPr>
        <p:spPr>
          <a:xfrm>
            <a:off x="396000" y="540000"/>
            <a:ext cx="8352000" cy="90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5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3"/>
          </p:nvPr>
        </p:nvSpPr>
        <p:spPr>
          <a:xfrm>
            <a:off x="4716000" y="1800000"/>
            <a:ext cx="4032000" cy="4068000"/>
          </a:xfrm>
          <a:prstGeom prst="rect">
            <a:avLst/>
          </a:prstGeom>
        </p:spPr>
        <p:txBody>
          <a:bodyPr lIns="0" tIns="0" rIns="0" bIns="0"/>
          <a:lstStyle>
            <a:lvl1pPr>
              <a:spcBef>
                <a:spcPts val="500"/>
              </a:spcBef>
              <a:defRPr sz="2000">
                <a:latin typeface="+mn-lt"/>
              </a:defRPr>
            </a:lvl1pPr>
            <a:lvl2pPr marL="180000" indent="-216000">
              <a:spcBef>
                <a:spcPts val="500"/>
              </a:spcBef>
              <a:buClr>
                <a:schemeClr val="tx1"/>
              </a:buClr>
              <a:buFont typeface="Mark Offc Pro" pitchFamily="34" charset="0"/>
              <a:buChar char="•"/>
              <a:defRPr sz="2000">
                <a:latin typeface="+mn-lt"/>
              </a:defRPr>
            </a:lvl2pPr>
            <a:lvl3pPr marL="36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000">
                <a:latin typeface="+mn-lt"/>
              </a:defRPr>
            </a:lvl3pPr>
            <a:lvl4pPr marL="540000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-"/>
              <a:defRPr sz="2000">
                <a:latin typeface="+mn-lt"/>
              </a:defRPr>
            </a:lvl4pPr>
            <a:lvl5pPr marL="720000" indent="-180000">
              <a:spcBef>
                <a:spcPts val="500"/>
              </a:spcBef>
              <a:buClr>
                <a:schemeClr val="tx1"/>
              </a:buClr>
              <a:buSzPct val="110000"/>
              <a:buFont typeface="Arial" pitchFamily="34" charset="0"/>
              <a:buChar char="-"/>
              <a:defRPr sz="2000">
                <a:latin typeface="+mn-lt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9717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oleObject" Target="../embeddings/oleObject1.bin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custDataLst>
              <p:tags r:id="rId20"/>
            </p:custDataLst>
            <p:extLst>
              <p:ext uri="{D42A27DB-BD31-4B8C-83A1-F6EECF244321}">
                <p14:modId xmlns:p14="http://schemas.microsoft.com/office/powerpoint/2010/main" val="379991879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2" name="think-cell Folie" r:id="rId21" imgW="270" imgH="270" progId="TCLayout.ActiveDocument.1">
                  <p:embed/>
                </p:oleObj>
              </mc:Choice>
              <mc:Fallback>
                <p:oleObj name="think-cell Foli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/>
          <p:cNvSpPr/>
          <p:nvPr/>
        </p:nvSpPr>
        <p:spPr>
          <a:xfrm>
            <a:off x="0" y="6272212"/>
            <a:ext cx="9144000" cy="5857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558503" y="6466038"/>
            <a:ext cx="1192924" cy="19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hteck 11"/>
          <p:cNvSpPr/>
          <p:nvPr/>
        </p:nvSpPr>
        <p:spPr>
          <a:xfrm>
            <a:off x="0" y="6237099"/>
            <a:ext cx="9144000" cy="54000"/>
          </a:xfrm>
          <a:prstGeom prst="rect">
            <a:avLst/>
          </a:prstGeom>
          <a:gradFill flip="none" rotWithShape="1">
            <a:gsLst>
              <a:gs pos="90000">
                <a:schemeClr val="accent2"/>
              </a:gs>
              <a:gs pos="60000">
                <a:srgbClr val="E6F311"/>
              </a:gs>
              <a:gs pos="30000">
                <a:srgbClr val="96F046"/>
              </a:gs>
              <a:gs pos="0">
                <a:srgbClr val="00FFAF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96000" y="6552000"/>
            <a:ext cx="1080000" cy="10800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i="0">
                <a:solidFill>
                  <a:schemeClr val="bg1"/>
                </a:solidFill>
                <a:latin typeface="+mn-lt"/>
              </a:defRPr>
            </a:lvl1pPr>
          </a:lstStyle>
          <a:p>
            <a:fld id="{94ACB03F-30E3-40B7-892D-1DA448764821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3"/>
          </p:nvPr>
        </p:nvSpPr>
        <p:spPr>
          <a:xfrm>
            <a:off x="396000" y="5940000"/>
            <a:ext cx="8352000" cy="18000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spcBef>
                <a:spcPts val="500"/>
              </a:spcBef>
              <a:defRPr sz="800">
                <a:solidFill>
                  <a:srgbClr val="5F696E"/>
                </a:solidFill>
                <a:latin typeface="+mn-lt"/>
              </a:defRPr>
            </a:lvl1pPr>
          </a:lstStyle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942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96" r:id="rId2"/>
    <p:sldLayoutId id="2147483697" r:id="rId3"/>
    <p:sldLayoutId id="2147483683" r:id="rId4"/>
    <p:sldLayoutId id="2147483684" r:id="rId5"/>
    <p:sldLayoutId id="2147483688" r:id="rId6"/>
    <p:sldLayoutId id="2147483698" r:id="rId7"/>
    <p:sldLayoutId id="2147483686" r:id="rId8"/>
    <p:sldLayoutId id="2147483689" r:id="rId9"/>
    <p:sldLayoutId id="2147483690" r:id="rId10"/>
    <p:sldLayoutId id="2147483692" r:id="rId11"/>
    <p:sldLayoutId id="2147483691" r:id="rId12"/>
    <p:sldLayoutId id="2147483693" r:id="rId13"/>
    <p:sldLayoutId id="2147483694" r:id="rId14"/>
    <p:sldLayoutId id="2147483695" r:id="rId15"/>
    <p:sldLayoutId id="2147483670" r:id="rId16"/>
    <p:sldLayoutId id="2147483699" r:id="rId17"/>
  </p:sldLayoutIdLst>
  <p:timing>
    <p:tnLst>
      <p:par>
        <p:cTn id="1" dur="indefinite" restart="never" nodeType="tmRoot"/>
      </p:par>
    </p:tnLst>
  </p:timing>
  <p:hf hdr="0" ftr="0" dt="0"/>
  <p:txStyles>
    <p:titleStyle>
      <a:lvl1pPr marL="0" indent="0" algn="l" defTabSz="914400" rtl="0" eaLnBrk="1" latinLnBrk="0" hangingPunct="1">
        <a:spcBef>
          <a:spcPct val="0"/>
        </a:spcBef>
        <a:buClr>
          <a:schemeClr val="accent1"/>
        </a:buClr>
        <a:buFont typeface="Arial" pitchFamily="34" charset="0"/>
        <a:buNone/>
        <a:defRPr sz="2400" b="1" kern="1200">
          <a:solidFill>
            <a:schemeClr val="tx1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spcBef>
          <a:spcPts val="300"/>
        </a:spcBef>
        <a:buFontTx/>
        <a:buNone/>
        <a:defRPr sz="1600" kern="1200">
          <a:solidFill>
            <a:schemeClr val="tx1"/>
          </a:solidFill>
          <a:latin typeface="Mark Offc" panose="020B0504020101010102" pitchFamily="34" charset="0"/>
          <a:ea typeface="+mn-ea"/>
          <a:cs typeface="+mn-cs"/>
        </a:defRPr>
      </a:lvl1pPr>
      <a:lvl2pPr marL="0" indent="0" algn="l" defTabSz="914400" rtl="0" eaLnBrk="1" latinLnBrk="0" hangingPunct="1">
        <a:spcBef>
          <a:spcPts val="300"/>
        </a:spcBef>
        <a:buClr>
          <a:schemeClr val="accent3"/>
        </a:buClr>
        <a:buSzPct val="110000"/>
        <a:buFontTx/>
        <a:buNone/>
        <a:defRPr sz="1600" kern="1200">
          <a:solidFill>
            <a:schemeClr val="tx1"/>
          </a:solidFill>
          <a:latin typeface="Mark Offc" panose="020B0504020101010102" pitchFamily="34" charset="0"/>
          <a:ea typeface="+mn-ea"/>
          <a:cs typeface="+mn-cs"/>
        </a:defRPr>
      </a:lvl2pPr>
      <a:lvl3pPr marL="179388" indent="84138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1"/>
          </a:solidFill>
          <a:latin typeface="Mark Offc" panose="020B0504020101010102" pitchFamily="34" charset="0"/>
          <a:ea typeface="+mn-ea"/>
          <a:cs typeface="+mn-cs"/>
        </a:defRPr>
      </a:lvl3pPr>
      <a:lvl4pPr marL="342900" indent="0" algn="l" defTabSz="914400" rtl="0" eaLnBrk="1" latinLnBrk="0" hangingPunct="1">
        <a:spcBef>
          <a:spcPts val="300"/>
        </a:spcBef>
        <a:buClr>
          <a:schemeClr val="accent3"/>
        </a:buClr>
        <a:buSzPct val="110000"/>
        <a:buFont typeface="Arial" panose="020B0604020202020204" pitchFamily="34" charset="0"/>
        <a:buNone/>
        <a:tabLst>
          <a:tab pos="446088" algn="l"/>
        </a:tabLst>
        <a:defRPr sz="1600" kern="1200">
          <a:solidFill>
            <a:schemeClr val="tx1"/>
          </a:solidFill>
          <a:latin typeface="Mark Offc" panose="020B0504020101010102" pitchFamily="34" charset="0"/>
          <a:ea typeface="+mn-ea"/>
          <a:cs typeface="+mn-cs"/>
        </a:defRPr>
      </a:lvl4pPr>
      <a:lvl5pPr marL="623887" indent="0" algn="l" defTabSz="914400" rtl="0" eaLnBrk="1" latinLnBrk="0" hangingPunct="1">
        <a:spcBef>
          <a:spcPts val="300"/>
        </a:spcBef>
        <a:buFont typeface="Arial" pitchFamily="34" charset="0"/>
        <a:buNone/>
        <a:defRPr sz="1600" kern="1200">
          <a:solidFill>
            <a:schemeClr val="tx1"/>
          </a:solidFill>
          <a:latin typeface="Mark Offc" panose="020B0504020101010102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image" Target="../media/image1.emf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oleObject" Target="../embeddings/oleObject3.bin"/><Relationship Id="rId2" Type="http://schemas.openxmlformats.org/officeDocument/2006/relationships/tags" Target="../tags/tag4.xml"/><Relationship Id="rId16" Type="http://schemas.openxmlformats.org/officeDocument/2006/relationships/notesSlide" Target="../notesSlides/notesSlide1.xml"/><Relationship Id="rId20" Type="http://schemas.openxmlformats.org/officeDocument/2006/relationships/image" Target="../media/image5.emf"/><Relationship Id="rId1" Type="http://schemas.openxmlformats.org/officeDocument/2006/relationships/vmlDrawing" Target="../drawings/vmlDrawing3.v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5" Type="http://schemas.openxmlformats.org/officeDocument/2006/relationships/tags" Target="../tags/tag7.xml"/><Relationship Id="rId15" Type="http://schemas.openxmlformats.org/officeDocument/2006/relationships/slideLayout" Target="../slideLayouts/slideLayout6.xml"/><Relationship Id="rId10" Type="http://schemas.openxmlformats.org/officeDocument/2006/relationships/tags" Target="../tags/tag12.xml"/><Relationship Id="rId19" Type="http://schemas.openxmlformats.org/officeDocument/2006/relationships/oleObject" Target="../embeddings/oleObject4.bin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23410" y="4140000"/>
            <a:ext cx="8748000" cy="1260000"/>
          </a:xfrm>
        </p:spPr>
        <p:txBody>
          <a:bodyPr/>
          <a:lstStyle/>
          <a:p>
            <a:r>
              <a:rPr lang="de-DE" sz="3600" dirty="0" smtClean="0"/>
              <a:t>Klassisch ? Digital ? Programmatisch!</a:t>
            </a:r>
            <a:endParaRPr lang="de-DE" sz="3600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 smtClean="0"/>
              <a:t>Media bei comdirect </a:t>
            </a:r>
            <a:r>
              <a:rPr lang="de-DE" dirty="0" err="1" smtClean="0"/>
              <a:t>bank</a:t>
            </a:r>
            <a:endParaRPr lang="de-DE" dirty="0"/>
          </a:p>
        </p:txBody>
      </p:sp>
      <p:sp>
        <p:nvSpPr>
          <p:cNvPr id="8" name="Textplatzhalt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 smtClean="0"/>
              <a:t>Hamburg,  14.03.2017</a:t>
            </a:r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4"/>
          </p:nvPr>
        </p:nvSpPr>
        <p:spPr>
          <a:xfrm>
            <a:off x="396875" y="6345430"/>
            <a:ext cx="8352000" cy="180000"/>
          </a:xfrm>
        </p:spPr>
        <p:txBody>
          <a:bodyPr/>
          <a:lstStyle/>
          <a:p>
            <a:r>
              <a:rPr lang="de-DE" dirty="0" smtClean="0"/>
              <a:t>Dagmar Wallat</a:t>
            </a:r>
            <a:endParaRPr lang="de-DE" dirty="0"/>
          </a:p>
        </p:txBody>
      </p:sp>
      <p:pic>
        <p:nvPicPr>
          <p:cNvPr id="3" name="Bildplatzhalter 2"/>
          <p:cNvPicPr>
            <a:picLocks noGrp="1" noChangeAspect="1"/>
          </p:cNvPicPr>
          <p:nvPr>
            <p:ph type="pic" sz="quarter" idx="15"/>
          </p:nvPr>
        </p:nvPicPr>
        <p:blipFill>
          <a:blip r:embed="rId2"/>
          <a:srcRect t="18171" b="18171"/>
          <a:stretch>
            <a:fillRect/>
          </a:stretch>
        </p:blipFill>
        <p:spPr>
          <a:xfrm>
            <a:off x="874" y="0"/>
            <a:ext cx="9144000" cy="39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83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B03F-30E3-40B7-892D-1DA44876482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comdirect mit kontinuierlichem Wachstum</a:t>
            </a:r>
            <a:endParaRPr lang="de-DE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7564" y="2780910"/>
            <a:ext cx="5408872" cy="3240450"/>
          </a:xfrm>
          <a:prstGeom prst="rect">
            <a:avLst/>
          </a:prstGeom>
          <a:ln>
            <a:solidFill>
              <a:schemeClr val="accent5"/>
            </a:solidFill>
          </a:ln>
        </p:spPr>
      </p:pic>
      <p:sp>
        <p:nvSpPr>
          <p:cNvPr id="36" name="Inhaltsplatzhalter 6"/>
          <p:cNvSpPr txBox="1">
            <a:spLocks/>
          </p:cNvSpPr>
          <p:nvPr/>
        </p:nvSpPr>
        <p:spPr bwMode="gray">
          <a:xfrm>
            <a:off x="398550" y="1561464"/>
            <a:ext cx="8349450" cy="710552"/>
          </a:xfrm>
          <a:prstGeom prst="rect">
            <a:avLst/>
          </a:prstGeom>
          <a:noFill/>
          <a:ln w="50800">
            <a:gradFill>
              <a:gsLst>
                <a:gs pos="0">
                  <a:srgbClr val="00E1AF"/>
                </a:gs>
                <a:gs pos="60000">
                  <a:srgbClr val="E6F311"/>
                </a:gs>
                <a:gs pos="30000">
                  <a:srgbClr val="96F046"/>
                </a:gs>
                <a:gs pos="90000">
                  <a:schemeClr val="accent2"/>
                </a:gs>
              </a:gsLst>
              <a:lin ang="21594000" scaled="0"/>
            </a:gradFill>
          </a:ln>
        </p:spPr>
        <p:txBody>
          <a:bodyPr wrap="square" lIns="108000" tIns="108000" rIns="108000" bIns="108000" anchor="ctr" anchorCtr="0">
            <a:sp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b="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300"/>
              </a:spcBef>
              <a:buClr>
                <a:schemeClr val="tx1"/>
              </a:buClr>
              <a:buSzPct val="110000"/>
              <a:buFont typeface="Mark Off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61950" indent="-182563" algn="l" defTabSz="914400" rtl="0" eaLnBrk="1" latinLnBrk="0" hangingPunct="1">
              <a:spcBef>
                <a:spcPts val="3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>
                <a:tab pos="265113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3556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r>
              <a:rPr lang="de-DE" b="1" dirty="0" smtClean="0">
                <a:latin typeface="+mn-lt"/>
              </a:rPr>
              <a:t>Vom Marktführer Online </a:t>
            </a:r>
            <a:r>
              <a:rPr lang="de-DE" b="1" dirty="0" err="1" smtClean="0">
                <a:latin typeface="+mn-lt"/>
              </a:rPr>
              <a:t>Brokerage</a:t>
            </a:r>
            <a:r>
              <a:rPr lang="de-DE" b="1" dirty="0" smtClean="0">
                <a:latin typeface="+mn-lt"/>
              </a:rPr>
              <a:t> zum digitalen Zentrum für alle Finanzprodukte Verdreifachung der B2C-Kundenzahl in 12 Jahren auf &gt; 2 </a:t>
            </a:r>
            <a:r>
              <a:rPr lang="de-DE" b="1" dirty="0" err="1" smtClean="0">
                <a:latin typeface="+mn-lt"/>
              </a:rPr>
              <a:t>Mio</a:t>
            </a:r>
            <a:endParaRPr lang="de-DE" b="1" dirty="0" smtClean="0">
              <a:latin typeface="+mn-lt"/>
              <a:ea typeface="ヒラギノ角ゴ Pro W3"/>
              <a:cs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073661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Objekt 2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1006971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0" name="think-cell Folie" r:id="rId17" imgW="270" imgH="270" progId="TCLayout.ActiveDocument.1">
                  <p:embed/>
                </p:oleObj>
              </mc:Choice>
              <mc:Fallback>
                <p:oleObj name="think-cell Foli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t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de-DE" sz="1400" b="1" dirty="0" err="1" smtClean="0">
              <a:solidFill>
                <a:schemeClr val="tx1"/>
              </a:solidFill>
              <a:latin typeface="Mark Offc Pro" panose="020B0504020101010102" pitchFamily="34" charset="0"/>
              <a:sym typeface="Mark Offc Pro" panose="020B0504020101010102" pitchFamily="34" charset="0"/>
            </a:endParaRP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B03F-30E3-40B7-892D-1DA44876482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Media trägt mit Ø 55% zur Neukunden-Gewinnung bei</a:t>
            </a:r>
            <a:endParaRPr lang="de-DE" dirty="0"/>
          </a:p>
        </p:txBody>
      </p:sp>
      <p:graphicFrame>
        <p:nvGraphicFramePr>
          <p:cNvPr id="5" name="Objekt 4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938700129"/>
              </p:ext>
            </p:extLst>
          </p:nvPr>
        </p:nvGraphicFramePr>
        <p:xfrm>
          <a:off x="1143000" y="2628900"/>
          <a:ext cx="3076544" cy="2847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1" name="Diagramm" r:id="rId19" imgW="3076544" imgH="2847960" progId="MSGraph.Chart.8">
                  <p:embed followColorScheme="full"/>
                </p:oleObj>
              </mc:Choice>
              <mc:Fallback>
                <p:oleObj name="Diagramm" r:id="rId19" imgW="3076544" imgH="2847960" progId="MSGraph.Chart.8">
                  <p:embed followColorScheme="full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143000" y="2628900"/>
                        <a:ext cx="3076544" cy="2847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platzhalter 2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750888" y="2974975"/>
            <a:ext cx="4254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8413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4290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623887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AB5F38D-70B4-45B0-B6AA-0D2A9DFF8A0D}" type="datetime'''''''''''''2''''''''''''''''''0''''0''''''''''''''''''5'''">
              <a:rPr lang="de-DE" altLang="en-US" sz="1400" b="1">
                <a:latin typeface="+mn-lt"/>
                <a:sym typeface="+mn-lt"/>
              </a:rPr>
              <a:pPr/>
              <a:t>2005</a:t>
            </a:fld>
            <a:endParaRPr lang="de-DE" sz="1400" b="1" dirty="0">
              <a:latin typeface="+mn-lt"/>
              <a:sym typeface="+mn-lt"/>
            </a:endParaRPr>
          </a:p>
        </p:txBody>
      </p:sp>
      <p:sp>
        <p:nvSpPr>
          <p:cNvPr id="8" name="Textplatzhalter 2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750888" y="3632200"/>
            <a:ext cx="4254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8413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4290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623887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79BDD2EB-50E3-4891-BB64-EC117CC831A7}" type="datetime'''''''''''''''''''''''''2''''''0''''''''''''''''10'">
              <a:rPr lang="de-DE" altLang="en-US" sz="1400" b="1">
                <a:latin typeface="+mn-lt"/>
                <a:sym typeface="+mn-lt"/>
              </a:rPr>
              <a:pPr/>
              <a:t>2010</a:t>
            </a:fld>
            <a:endParaRPr lang="de-DE" sz="1400" b="1" dirty="0">
              <a:latin typeface="+mn-lt"/>
              <a:sym typeface="+mn-lt"/>
            </a:endParaRPr>
          </a:p>
        </p:txBody>
      </p:sp>
      <p:sp>
        <p:nvSpPr>
          <p:cNvPr id="9" name="Textplatzhalter 2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750888" y="4284663"/>
            <a:ext cx="4254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8413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4290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623887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56A2B93B-BDA2-4A14-955A-370A3C48EF81}" type="datetime'''''2''''''''''''''''''''''''''''''0''''''''''''''15'''">
              <a:rPr lang="de-DE" altLang="en-US" sz="1400" b="1">
                <a:latin typeface="+mn-lt"/>
                <a:sym typeface="+mn-lt"/>
              </a:rPr>
              <a:pPr/>
              <a:t>2015</a:t>
            </a:fld>
            <a:endParaRPr lang="de-DE" sz="1400" b="1" dirty="0">
              <a:latin typeface="+mn-lt"/>
              <a:sym typeface="+mn-lt"/>
            </a:endParaRPr>
          </a:p>
        </p:txBody>
      </p:sp>
      <p:sp>
        <p:nvSpPr>
          <p:cNvPr id="22" name="Textplatzhalter 2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750888" y="4937125"/>
            <a:ext cx="425450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8413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4290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623887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spcBef>
                <a:spcPct val="0"/>
              </a:spcBef>
              <a:spcAft>
                <a:spcPct val="0"/>
              </a:spcAft>
            </a:pPr>
            <a:fld id="{01C1F3E8-06FC-43D4-88DF-902B34826D85}" type="datetime'2''''0''''''''''''''''''''''1''''''6'''''''''''''''''">
              <a:rPr lang="de-DE" altLang="en-US" sz="1400" b="1">
                <a:latin typeface="+mn-lt"/>
                <a:sym typeface="+mn-lt"/>
              </a:rPr>
              <a:pPr/>
              <a:t>2016</a:t>
            </a:fld>
            <a:endParaRPr lang="de-DE" sz="1400" b="1" dirty="0">
              <a:latin typeface="+mn-lt"/>
              <a:sym typeface="+mn-lt"/>
            </a:endParaRPr>
          </a:p>
        </p:txBody>
      </p:sp>
      <p:sp>
        <p:nvSpPr>
          <p:cNvPr id="52" name="Rechteck 51"/>
          <p:cNvSpPr/>
          <p:nvPr>
            <p:custDataLst>
              <p:tags r:id="rId9"/>
            </p:custDataLst>
          </p:nvPr>
        </p:nvSpPr>
        <p:spPr bwMode="auto">
          <a:xfrm>
            <a:off x="3363913" y="2543175"/>
            <a:ext cx="250825" cy="1873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0" name="Rechteck 49"/>
          <p:cNvSpPr/>
          <p:nvPr>
            <p:custDataLst>
              <p:tags r:id="rId10"/>
            </p:custDataLst>
          </p:nvPr>
        </p:nvSpPr>
        <p:spPr bwMode="auto">
          <a:xfrm>
            <a:off x="1330325" y="2543175"/>
            <a:ext cx="250825" cy="1873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1" name="Rechteck 50"/>
          <p:cNvSpPr/>
          <p:nvPr>
            <p:custDataLst>
              <p:tags r:id="rId11"/>
            </p:custDataLst>
          </p:nvPr>
        </p:nvSpPr>
        <p:spPr bwMode="auto">
          <a:xfrm>
            <a:off x="2327275" y="2543175"/>
            <a:ext cx="250825" cy="1873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47" name="Textplatzhalter 2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1631950" y="2538413"/>
            <a:ext cx="5937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8413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4290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623887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163F282C-61A4-49D9-9FDE-D0D42A5FF3A1}" type="datetime'''K''''''''''''''la''''''''''s''s''''''''i''''''k'''''''''''">
              <a:rPr lang="de-DE" altLang="en-US" sz="1400">
                <a:latin typeface="+mn-lt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Klassik</a:t>
            </a:fld>
            <a:endParaRPr lang="de-DE" sz="1400" dirty="0">
              <a:latin typeface="+mn-lt"/>
              <a:sym typeface="+mn-lt"/>
            </a:endParaRPr>
          </a:p>
        </p:txBody>
      </p:sp>
      <p:sp>
        <p:nvSpPr>
          <p:cNvPr id="48" name="Textplatzhalter 2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2628900" y="2538413"/>
            <a:ext cx="633413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8413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4290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623887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F6536194-553B-4A8A-92EB-00764AD174F1}" type="datetime'''''''D''''''''i''''''''''''spla''''''''''''y'''''''''''''''">
              <a:rPr lang="de-DE" altLang="en-US" sz="1400">
                <a:latin typeface="+mn-lt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Display</a:t>
            </a:fld>
            <a:endParaRPr lang="de-DE" sz="1400" dirty="0">
              <a:latin typeface="+mn-lt"/>
              <a:sym typeface="+mn-lt"/>
            </a:endParaRPr>
          </a:p>
        </p:txBody>
      </p:sp>
      <p:sp>
        <p:nvSpPr>
          <p:cNvPr id="49" name="Textplatzhalter 2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3665538" y="2538413"/>
            <a:ext cx="365125" cy="21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Tx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84138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42900" indent="0" algn="l" defTabSz="914400" rtl="0" eaLnBrk="1" latinLnBrk="0" hangingPunct="1">
              <a:spcBef>
                <a:spcPts val="3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623887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spcAft>
                <a:spcPct val="0"/>
              </a:spcAft>
            </a:pPr>
            <a:fld id="{D2EED6FF-6E47-47A6-82C4-3E273F25D4AC}" type="datetime'''S''''''''''''''''''''''''''''''''''''''E''''A'''''''">
              <a:rPr lang="de-DE" altLang="en-US" sz="1400">
                <a:latin typeface="+mn-lt"/>
                <a:sym typeface="+mn-lt"/>
              </a:rPr>
              <a:pPr>
                <a:spcBef>
                  <a:spcPct val="0"/>
                </a:spcBef>
                <a:spcAft>
                  <a:spcPct val="0"/>
                </a:spcAft>
              </a:pPr>
              <a:t>SEA</a:t>
            </a:fld>
            <a:endParaRPr lang="de-DE" sz="1400" dirty="0">
              <a:latin typeface="+mn-lt"/>
              <a:sym typeface="+mn-lt"/>
            </a:endParaRPr>
          </a:p>
        </p:txBody>
      </p:sp>
      <p:sp>
        <p:nvSpPr>
          <p:cNvPr id="53" name="Pfeil nach unten 52"/>
          <p:cNvSpPr/>
          <p:nvPr/>
        </p:nvSpPr>
        <p:spPr>
          <a:xfrm>
            <a:off x="4499990" y="2894013"/>
            <a:ext cx="504070" cy="2448340"/>
          </a:xfrm>
          <a:prstGeom prst="downArrow">
            <a:avLst/>
          </a:prstGeom>
          <a:gradFill>
            <a:gsLst>
              <a:gs pos="90000">
                <a:schemeClr val="accent2"/>
              </a:gs>
              <a:gs pos="0">
                <a:srgbClr val="00E1AF"/>
              </a:gs>
              <a:gs pos="30000">
                <a:srgbClr val="96F046"/>
              </a:gs>
              <a:gs pos="60000">
                <a:srgbClr val="96F31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endParaRPr lang="de-DE" dirty="0" err="1" smtClean="0">
              <a:solidFill>
                <a:schemeClr val="tx1"/>
              </a:solidFill>
            </a:endParaRPr>
          </a:p>
        </p:txBody>
      </p:sp>
      <p:sp>
        <p:nvSpPr>
          <p:cNvPr id="54" name="Textfeld 53"/>
          <p:cNvSpPr txBox="1"/>
          <p:nvPr/>
        </p:nvSpPr>
        <p:spPr bwMode="gray">
          <a:xfrm>
            <a:off x="5284506" y="2894013"/>
            <a:ext cx="3168440" cy="193899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de-DE" sz="1400" dirty="0" smtClean="0"/>
              <a:t>laufende Effizienz-Optimierung:</a:t>
            </a:r>
          </a:p>
          <a:p>
            <a:endParaRPr lang="de-DE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Medien-Auswahl auf Basis von </a:t>
            </a:r>
            <a:r>
              <a:rPr lang="de-DE" sz="1400" dirty="0" err="1" smtClean="0"/>
              <a:t>Sales</a:t>
            </a:r>
            <a:r>
              <a:rPr lang="de-DE" sz="1400" dirty="0" smtClean="0"/>
              <a:t>-Modellierungen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CVR-Optimierung entlang des gesamten Lead-Neukunden-Prozesses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dynamische Attribution incl. SEO und </a:t>
            </a:r>
            <a:r>
              <a:rPr lang="de-DE" sz="1400" dirty="0" err="1" smtClean="0"/>
              <a:t>direct</a:t>
            </a:r>
            <a:r>
              <a:rPr lang="de-DE" sz="1400" dirty="0" smtClean="0"/>
              <a:t>-type-ins</a:t>
            </a:r>
            <a:endParaRPr lang="de-DE" sz="1400" dirty="0"/>
          </a:p>
        </p:txBody>
      </p:sp>
      <p:sp>
        <p:nvSpPr>
          <p:cNvPr id="11" name="Textfeld 10"/>
          <p:cNvSpPr txBox="1"/>
          <p:nvPr/>
        </p:nvSpPr>
        <p:spPr bwMode="gray">
          <a:xfrm>
            <a:off x="750888" y="1893121"/>
            <a:ext cx="3823544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Aufteilung Media-Budget</a:t>
            </a:r>
          </a:p>
        </p:txBody>
      </p:sp>
      <p:sp>
        <p:nvSpPr>
          <p:cNvPr id="3" name="Rechteck 2"/>
          <p:cNvSpPr/>
          <p:nvPr/>
        </p:nvSpPr>
        <p:spPr>
          <a:xfrm>
            <a:off x="5172368" y="5034576"/>
            <a:ext cx="32805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400" b="1" dirty="0"/>
              <a:t>Online-Media ist Wachstumstreiber</a:t>
            </a:r>
          </a:p>
        </p:txBody>
      </p:sp>
    </p:spTree>
    <p:extLst>
      <p:ext uri="{BB962C8B-B14F-4D97-AF65-F5344CB8AC3E}">
        <p14:creationId xmlns:p14="http://schemas.microsoft.com/office/powerpoint/2010/main" val="138756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B03F-30E3-40B7-892D-1DA44876482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Wachstum durch Fokus auf </a:t>
            </a:r>
            <a:r>
              <a:rPr lang="de-DE" dirty="0" smtClean="0"/>
              <a:t>Performance</a:t>
            </a:r>
            <a:endParaRPr lang="de-DE" dirty="0"/>
          </a:p>
        </p:txBody>
      </p:sp>
      <p:sp>
        <p:nvSpPr>
          <p:cNvPr id="5" name="Richtungspfeil 6"/>
          <p:cNvSpPr/>
          <p:nvPr/>
        </p:nvSpPr>
        <p:spPr bwMode="gray">
          <a:xfrm flipH="1">
            <a:off x="4716000" y="2132820"/>
            <a:ext cx="4032000" cy="2745130"/>
          </a:xfrm>
          <a:prstGeom prst="flowChartProcess">
            <a:avLst/>
          </a:pr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108000" bIns="108000" rtlCol="0" anchor="t" anchorCtr="0"/>
          <a:lstStyle/>
          <a:p>
            <a:pPr marL="0" lvl="2" indent="0">
              <a:spcBef>
                <a:spcPts val="500"/>
              </a:spcBef>
              <a:buNone/>
            </a:pPr>
            <a:r>
              <a:rPr lang="de-DE" sz="1400" b="1" dirty="0" smtClean="0">
                <a:solidFill>
                  <a:schemeClr val="tx1"/>
                </a:solidFill>
              </a:rPr>
              <a:t>Hypothese</a:t>
            </a:r>
          </a:p>
          <a:p>
            <a:pPr marL="0" lvl="4">
              <a:spcBef>
                <a:spcPts val="500"/>
              </a:spcBef>
              <a:buClr>
                <a:schemeClr val="tx1"/>
              </a:buClr>
            </a:pPr>
            <a:r>
              <a:rPr lang="de-DE" sz="1400" dirty="0" err="1" smtClean="0">
                <a:solidFill>
                  <a:schemeClr val="tx1"/>
                </a:solidFill>
              </a:rPr>
              <a:t>Programmatic</a:t>
            </a:r>
            <a:r>
              <a:rPr lang="de-DE" sz="1400" dirty="0" smtClean="0">
                <a:solidFill>
                  <a:schemeClr val="tx1"/>
                </a:solidFill>
              </a:rPr>
              <a:t> </a:t>
            </a:r>
            <a:r>
              <a:rPr lang="de-DE" sz="1400" dirty="0" err="1" smtClean="0">
                <a:solidFill>
                  <a:schemeClr val="tx1"/>
                </a:solidFill>
              </a:rPr>
              <a:t>media</a:t>
            </a:r>
            <a:r>
              <a:rPr lang="de-DE" sz="1400" dirty="0" smtClean="0">
                <a:solidFill>
                  <a:schemeClr val="tx1"/>
                </a:solidFill>
              </a:rPr>
              <a:t> als weiterer Effizienzhebel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smtClean="0">
                <a:solidFill>
                  <a:schemeClr val="tx1"/>
                </a:solidFill>
              </a:rPr>
              <a:t>durch</a:t>
            </a:r>
          </a:p>
          <a:p>
            <a:pPr marL="285750" lvl="4" indent="-28575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d</a:t>
            </a:r>
            <a:r>
              <a:rPr lang="de-DE" sz="1400" dirty="0" smtClean="0">
                <a:solidFill>
                  <a:schemeClr val="tx1"/>
                </a:solidFill>
              </a:rPr>
              <a:t>eutliche Verringerung der Streuverluste Display</a:t>
            </a:r>
          </a:p>
          <a:p>
            <a:pPr marL="285750" lvl="4" indent="-28575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</a:rPr>
              <a:t>v</a:t>
            </a:r>
            <a:r>
              <a:rPr lang="de-DE" sz="1400" dirty="0" smtClean="0">
                <a:solidFill>
                  <a:schemeClr val="tx1"/>
                </a:solidFill>
              </a:rPr>
              <a:t>ertriebliche Nutzung aller Online-</a:t>
            </a:r>
            <a:r>
              <a:rPr lang="de-DE" sz="1400" dirty="0" err="1" smtClean="0">
                <a:solidFill>
                  <a:schemeClr val="tx1"/>
                </a:solidFill>
              </a:rPr>
              <a:t>touchpoints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285750" lvl="4" indent="-28575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schnellere Optimierungen durch Steuerung per DSP</a:t>
            </a:r>
          </a:p>
          <a:p>
            <a:pPr marL="285750" lvl="4" indent="-285750"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de-DE" sz="1400" dirty="0">
              <a:solidFill>
                <a:schemeClr val="tx1"/>
              </a:solidFill>
            </a:endParaRPr>
          </a:p>
        </p:txBody>
      </p:sp>
      <p:sp>
        <p:nvSpPr>
          <p:cNvPr id="6" name="Richtungspfeil 6"/>
          <p:cNvSpPr/>
          <p:nvPr/>
        </p:nvSpPr>
        <p:spPr bwMode="gray">
          <a:xfrm>
            <a:off x="396000" y="2132820"/>
            <a:ext cx="4176000" cy="2745130"/>
          </a:xfrm>
          <a:custGeom>
            <a:avLst/>
            <a:gdLst>
              <a:gd name="connsiteX0" fmla="*/ 0 w 2965860"/>
              <a:gd name="connsiteY0" fmla="*/ 0 h 1922463"/>
              <a:gd name="connsiteX1" fmla="*/ 2004629 w 2965860"/>
              <a:gd name="connsiteY1" fmla="*/ 0 h 1922463"/>
              <a:gd name="connsiteX2" fmla="*/ 2965860 w 2965860"/>
              <a:gd name="connsiteY2" fmla="*/ 961232 h 1922463"/>
              <a:gd name="connsiteX3" fmla="*/ 2004629 w 2965860"/>
              <a:gd name="connsiteY3" fmla="*/ 1922463 h 1922463"/>
              <a:gd name="connsiteX4" fmla="*/ 0 w 2965860"/>
              <a:gd name="connsiteY4" fmla="*/ 1922463 h 1922463"/>
              <a:gd name="connsiteX5" fmla="*/ 0 w 2965860"/>
              <a:gd name="connsiteY5" fmla="*/ 0 h 1922463"/>
              <a:gd name="connsiteX0" fmla="*/ 0 w 2308314"/>
              <a:gd name="connsiteY0" fmla="*/ 0 h 1922463"/>
              <a:gd name="connsiteX1" fmla="*/ 2004629 w 2308314"/>
              <a:gd name="connsiteY1" fmla="*/ 0 h 1922463"/>
              <a:gd name="connsiteX2" fmla="*/ 2308314 w 2308314"/>
              <a:gd name="connsiteY2" fmla="*/ 961232 h 1922463"/>
              <a:gd name="connsiteX3" fmla="*/ 2004629 w 2308314"/>
              <a:gd name="connsiteY3" fmla="*/ 1922463 h 1922463"/>
              <a:gd name="connsiteX4" fmla="*/ 0 w 2308314"/>
              <a:gd name="connsiteY4" fmla="*/ 1922463 h 1922463"/>
              <a:gd name="connsiteX5" fmla="*/ 0 w 2308314"/>
              <a:gd name="connsiteY5" fmla="*/ 0 h 19224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308314" h="1922463">
                <a:moveTo>
                  <a:pt x="0" y="0"/>
                </a:moveTo>
                <a:lnTo>
                  <a:pt x="2004629" y="0"/>
                </a:lnTo>
                <a:lnTo>
                  <a:pt x="2308314" y="961232"/>
                </a:lnTo>
                <a:lnTo>
                  <a:pt x="2004629" y="1922463"/>
                </a:lnTo>
                <a:lnTo>
                  <a:pt x="0" y="192246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108000" rIns="720000" bIns="108000" rtlCol="0" anchor="t" anchorCtr="0"/>
          <a:lstStyle/>
          <a:p>
            <a:pPr marL="0" lvl="2" indent="0">
              <a:spcBef>
                <a:spcPts val="500"/>
              </a:spcBef>
              <a:buNone/>
            </a:pPr>
            <a:r>
              <a:rPr lang="de-DE" sz="1400" b="1" dirty="0" smtClean="0">
                <a:solidFill>
                  <a:schemeClr val="tx1"/>
                </a:solidFill>
              </a:rPr>
              <a:t>Ausgangslage</a:t>
            </a:r>
          </a:p>
          <a:p>
            <a:pPr marL="0" lvl="2" indent="0">
              <a:spcBef>
                <a:spcPts val="500"/>
              </a:spcBef>
              <a:buNone/>
            </a:pPr>
            <a:endParaRPr lang="de-DE" sz="1400" b="1" dirty="0">
              <a:solidFill>
                <a:schemeClr val="tx1"/>
              </a:solidFill>
            </a:endParaRPr>
          </a:p>
          <a:p>
            <a:pPr marL="180000" lvl="4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Fakten: </a:t>
            </a:r>
            <a:r>
              <a:rPr lang="de-DE" sz="1400" dirty="0">
                <a:solidFill>
                  <a:schemeClr val="tx1"/>
                </a:solidFill>
              </a:rPr>
              <a:t>FDL eher </a:t>
            </a:r>
            <a:r>
              <a:rPr lang="de-DE" sz="1400" dirty="0" err="1">
                <a:solidFill>
                  <a:schemeClr val="tx1"/>
                </a:solidFill>
              </a:rPr>
              <a:t>low</a:t>
            </a:r>
            <a:r>
              <a:rPr lang="de-DE" sz="1400" dirty="0">
                <a:solidFill>
                  <a:schemeClr val="tx1"/>
                </a:solidFill>
              </a:rPr>
              <a:t> </a:t>
            </a:r>
            <a:r>
              <a:rPr lang="de-DE" sz="1400" dirty="0" err="1">
                <a:solidFill>
                  <a:schemeClr val="tx1"/>
                </a:solidFill>
              </a:rPr>
              <a:t>interest</a:t>
            </a:r>
            <a:r>
              <a:rPr lang="de-DE" sz="1400" dirty="0">
                <a:solidFill>
                  <a:schemeClr val="tx1"/>
                </a:solidFill>
              </a:rPr>
              <a:t> Produkte &amp; steigender Wettbewerb im B2C-Markt</a:t>
            </a:r>
            <a:endParaRPr lang="de-DE" sz="1400" dirty="0" smtClean="0">
              <a:solidFill>
                <a:schemeClr val="tx1"/>
              </a:solidFill>
            </a:endParaRPr>
          </a:p>
          <a:p>
            <a:pPr marL="180000" lvl="4" indent="-180000">
              <a:spcBef>
                <a:spcPts val="500"/>
              </a:spcBef>
              <a:buClr>
                <a:schemeClr val="tx1"/>
              </a:buClr>
              <a:buFont typeface="Arial" pitchFamily="34" charset="0"/>
              <a:buChar char="•"/>
            </a:pPr>
            <a:r>
              <a:rPr lang="de-DE" sz="1400" dirty="0" smtClean="0">
                <a:solidFill>
                  <a:schemeClr val="tx1"/>
                </a:solidFill>
              </a:rPr>
              <a:t>Rahmenbedingungen: </a:t>
            </a:r>
            <a:r>
              <a:rPr lang="de-DE" sz="1400" dirty="0">
                <a:solidFill>
                  <a:schemeClr val="tx1"/>
                </a:solidFill>
              </a:rPr>
              <a:t>Strengster Datenschutz &amp; hohe </a:t>
            </a:r>
            <a:r>
              <a:rPr lang="de-DE" sz="1400" dirty="0" smtClean="0">
                <a:solidFill>
                  <a:schemeClr val="tx1"/>
                </a:solidFill>
              </a:rPr>
              <a:t>Anforderungen </a:t>
            </a:r>
            <a:r>
              <a:rPr lang="de-DE" sz="1400" dirty="0">
                <a:solidFill>
                  <a:schemeClr val="tx1"/>
                </a:solidFill>
              </a:rPr>
              <a:t>an </a:t>
            </a:r>
            <a:r>
              <a:rPr lang="de-DE" sz="1400" dirty="0" smtClean="0">
                <a:solidFill>
                  <a:schemeClr val="tx1"/>
                </a:solidFill>
              </a:rPr>
              <a:t>IT-Sicherheit</a:t>
            </a:r>
            <a:endParaRPr lang="de-DE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0300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z="3200" dirty="0" smtClean="0"/>
              <a:t>Hypothesen-Prüfung durch Test </a:t>
            </a:r>
            <a:r>
              <a:rPr lang="de-DE" sz="3200" dirty="0" err="1" smtClean="0"/>
              <a:t>programmatic</a:t>
            </a:r>
            <a:r>
              <a:rPr lang="de-DE" sz="3200" dirty="0" smtClean="0"/>
              <a:t> </a:t>
            </a:r>
            <a:r>
              <a:rPr lang="de-DE" sz="3200" dirty="0" err="1" smtClean="0"/>
              <a:t>media</a:t>
            </a:r>
            <a:r>
              <a:rPr lang="de-DE" sz="3200" dirty="0" smtClean="0"/>
              <a:t> 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94ACB03F-30E3-40B7-892D-1DA44876482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AutoShape 152"/>
          <p:cNvSpPr>
            <a:spLocks noChangeArrowheads="1"/>
          </p:cNvSpPr>
          <p:nvPr/>
        </p:nvSpPr>
        <p:spPr bwMode="gray">
          <a:xfrm>
            <a:off x="395420" y="1412720"/>
            <a:ext cx="2411298" cy="576000"/>
          </a:xfrm>
          <a:prstGeom prst="homePlate">
            <a:avLst>
              <a:gd name="adj" fmla="val 28681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08000" tIns="108000" rIns="108000" bIns="108000" anchor="ctr"/>
          <a:lstStyle/>
          <a:p>
            <a:r>
              <a:rPr lang="de-DE" sz="1400" b="1" dirty="0" smtClean="0"/>
              <a:t>Konzept-Erstellung</a:t>
            </a:r>
            <a:endParaRPr lang="de-DE" sz="1400" b="1" dirty="0"/>
          </a:p>
        </p:txBody>
      </p:sp>
      <p:sp>
        <p:nvSpPr>
          <p:cNvPr id="7" name="AutoShape 153"/>
          <p:cNvSpPr>
            <a:spLocks noChangeArrowheads="1"/>
          </p:cNvSpPr>
          <p:nvPr/>
        </p:nvSpPr>
        <p:spPr bwMode="gray">
          <a:xfrm>
            <a:off x="3131800" y="1412720"/>
            <a:ext cx="2411298" cy="576000"/>
          </a:xfrm>
          <a:prstGeom prst="homePlate">
            <a:avLst>
              <a:gd name="adj" fmla="val 29410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08000" tIns="108000" rIns="108000" bIns="108000" anchor="ctr"/>
          <a:lstStyle/>
          <a:p>
            <a:r>
              <a:rPr lang="de-DE" sz="1400" b="1" dirty="0" smtClean="0"/>
              <a:t>Test-Vorbereitung</a:t>
            </a:r>
          </a:p>
          <a:p>
            <a:r>
              <a:rPr lang="de-DE" sz="1400" dirty="0" smtClean="0"/>
              <a:t>(3 Monate vor Start)</a:t>
            </a:r>
            <a:endParaRPr lang="de-DE" sz="1400" dirty="0"/>
          </a:p>
        </p:txBody>
      </p:sp>
      <p:sp>
        <p:nvSpPr>
          <p:cNvPr id="22" name="Textplatzhalter 2"/>
          <p:cNvSpPr txBox="1">
            <a:spLocks/>
          </p:cNvSpPr>
          <p:nvPr/>
        </p:nvSpPr>
        <p:spPr bwMode="gray">
          <a:xfrm>
            <a:off x="368840" y="2123623"/>
            <a:ext cx="2558514" cy="327269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73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Check der Rahmen-bedingungen (übergreifendes Tracking, Anforderungen Techno-</a:t>
            </a:r>
            <a:r>
              <a:rPr lang="de-DE" dirty="0" err="1" smtClean="0"/>
              <a:t>logie</a:t>
            </a:r>
            <a:r>
              <a:rPr lang="de-DE" dirty="0" smtClean="0"/>
              <a:t>,)</a:t>
            </a:r>
          </a:p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100% </a:t>
            </a:r>
            <a:r>
              <a:rPr lang="de-DE" dirty="0" err="1" smtClean="0"/>
              <a:t>programmatic</a:t>
            </a:r>
            <a:r>
              <a:rPr lang="de-DE" dirty="0" smtClean="0"/>
              <a:t> im Testzeitraum für belastbare Erkenntnisse</a:t>
            </a:r>
          </a:p>
          <a:p>
            <a:pPr marL="180000" lvl="2" indent="-180000">
              <a:buClr>
                <a:schemeClr val="tx1"/>
              </a:buClr>
            </a:pPr>
            <a:endParaRPr lang="de-DE" dirty="0"/>
          </a:p>
          <a:p>
            <a:pPr marL="0" lvl="2" indent="0">
              <a:buClr>
                <a:schemeClr val="tx1"/>
              </a:buClr>
              <a:buNone/>
            </a:pPr>
            <a:endParaRPr lang="de-DE" dirty="0" smtClean="0"/>
          </a:p>
          <a:p>
            <a:pPr marL="180000" lvl="2" indent="-180000">
              <a:buClr>
                <a:schemeClr val="tx1"/>
              </a:buClr>
            </a:pPr>
            <a:r>
              <a:rPr lang="de-DE" b="1" dirty="0" smtClean="0"/>
              <a:t>Aufzeigen von Chancen &amp; Risiken, da Media Großteil des Neukunden–Planziels zuliefert</a:t>
            </a:r>
          </a:p>
        </p:txBody>
      </p:sp>
      <p:sp>
        <p:nvSpPr>
          <p:cNvPr id="23" name="Textplatzhalter 2"/>
          <p:cNvSpPr txBox="1">
            <a:spLocks/>
          </p:cNvSpPr>
          <p:nvPr/>
        </p:nvSpPr>
        <p:spPr bwMode="gray">
          <a:xfrm>
            <a:off x="3150270" y="2123623"/>
            <a:ext cx="2501879" cy="26263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73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Übergreifendes </a:t>
            </a:r>
            <a:r>
              <a:rPr lang="de-DE" dirty="0" err="1" smtClean="0"/>
              <a:t>Attri-butionsmodell</a:t>
            </a:r>
            <a:r>
              <a:rPr lang="de-DE" dirty="0" smtClean="0"/>
              <a:t>, um erste DSP-Steuerungslogik abzuleiten</a:t>
            </a:r>
          </a:p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Konzeption Set-</a:t>
            </a:r>
            <a:r>
              <a:rPr lang="de-DE" dirty="0" err="1" smtClean="0"/>
              <a:t>up</a:t>
            </a:r>
            <a:r>
              <a:rPr lang="de-DE" dirty="0" smtClean="0"/>
              <a:t> (</a:t>
            </a:r>
            <a:r>
              <a:rPr lang="de-DE" dirty="0" err="1" smtClean="0"/>
              <a:t>Dealpartner</a:t>
            </a:r>
            <a:r>
              <a:rPr lang="de-DE" dirty="0" smtClean="0"/>
              <a:t>, Definition konkreter Zielwerte)</a:t>
            </a:r>
          </a:p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Produktion dynamischer Werbemittel</a:t>
            </a:r>
          </a:p>
          <a:p>
            <a:pPr marL="0" lvl="2" indent="0">
              <a:buClr>
                <a:schemeClr val="tx1"/>
              </a:buClr>
              <a:buNone/>
            </a:pPr>
            <a:endParaRPr lang="de-DE" dirty="0" smtClean="0"/>
          </a:p>
          <a:p>
            <a:pPr marL="180000" lvl="2" indent="-180000">
              <a:buClr>
                <a:schemeClr val="tx1"/>
              </a:buClr>
            </a:pPr>
            <a:r>
              <a:rPr lang="de-DE" b="1" dirty="0" err="1" smtClean="0"/>
              <a:t>Fortlfd</a:t>
            </a:r>
            <a:r>
              <a:rPr lang="de-DE" b="1" dirty="0" smtClean="0"/>
              <a:t>. Wissensaufbau</a:t>
            </a:r>
          </a:p>
        </p:txBody>
      </p:sp>
      <p:sp>
        <p:nvSpPr>
          <p:cNvPr id="21" name="AutoShape 154"/>
          <p:cNvSpPr>
            <a:spLocks noChangeArrowheads="1"/>
          </p:cNvSpPr>
          <p:nvPr/>
        </p:nvSpPr>
        <p:spPr bwMode="gray">
          <a:xfrm>
            <a:off x="5851459" y="1412720"/>
            <a:ext cx="2411298" cy="576000"/>
          </a:xfrm>
          <a:prstGeom prst="homePlate">
            <a:avLst>
              <a:gd name="adj" fmla="val 28802"/>
            </a:avLst>
          </a:prstGeom>
          <a:solidFill>
            <a:schemeClr val="accent2"/>
          </a:solidFill>
          <a:ln>
            <a:noFill/>
          </a:ln>
          <a:effectLst/>
          <a:extLst/>
        </p:spPr>
        <p:txBody>
          <a:bodyPr wrap="none" lIns="108000" tIns="108000" rIns="108000" bIns="108000" anchor="ctr"/>
          <a:lstStyle/>
          <a:p>
            <a:r>
              <a:rPr lang="de-DE" sz="1400" b="1" dirty="0" smtClean="0"/>
              <a:t>3 Monate Test</a:t>
            </a:r>
            <a:endParaRPr lang="de-DE" sz="1400" b="1" dirty="0"/>
          </a:p>
        </p:txBody>
      </p:sp>
      <p:sp>
        <p:nvSpPr>
          <p:cNvPr id="27" name="Textplatzhalter 2"/>
          <p:cNvSpPr txBox="1">
            <a:spLocks/>
          </p:cNvSpPr>
          <p:nvPr/>
        </p:nvSpPr>
        <p:spPr bwMode="gray">
          <a:xfrm>
            <a:off x="5860801" y="2123623"/>
            <a:ext cx="2535913" cy="31213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Tx/>
              <a:buNone/>
              <a:defRPr sz="1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10000"/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975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3"/>
              </a:buClr>
              <a:buSzPct val="110000"/>
              <a:buFont typeface="Arial" panose="020B0604020202020204" pitchFamily="34" charset="0"/>
              <a:buNone/>
              <a:tabLst>
                <a:tab pos="446088" algn="l"/>
              </a:tabLst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42925" indent="-187325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SzPct val="110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Kampagnen-set-</a:t>
            </a:r>
            <a:r>
              <a:rPr lang="de-DE" dirty="0" err="1" smtClean="0"/>
              <a:t>up</a:t>
            </a:r>
            <a:r>
              <a:rPr lang="de-DE" dirty="0" smtClean="0"/>
              <a:t> in DSP</a:t>
            </a:r>
          </a:p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Zum Start </a:t>
            </a:r>
            <a:r>
              <a:rPr lang="de-DE" dirty="0" err="1" smtClean="0"/>
              <a:t>Prospecting</a:t>
            </a:r>
            <a:r>
              <a:rPr lang="de-DE" dirty="0" smtClean="0"/>
              <a:t> über  Reichweiten-Kampagnen</a:t>
            </a:r>
          </a:p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Umfangreiche Tests von 1st- und 3rd-party-Data </a:t>
            </a:r>
          </a:p>
          <a:p>
            <a:pPr marL="180000" lvl="2" indent="-180000">
              <a:buClr>
                <a:schemeClr val="tx1"/>
              </a:buClr>
            </a:pPr>
            <a:r>
              <a:rPr lang="de-DE" dirty="0" smtClean="0"/>
              <a:t>Mtl. Management-Feedbacks</a:t>
            </a:r>
          </a:p>
          <a:p>
            <a:pPr marL="0" lvl="2" indent="0">
              <a:buClr>
                <a:schemeClr val="tx1"/>
              </a:buClr>
              <a:buNone/>
            </a:pPr>
            <a:endParaRPr lang="de-DE" dirty="0" smtClean="0"/>
          </a:p>
          <a:p>
            <a:pPr marL="180000" lvl="2" indent="-180000">
              <a:buClr>
                <a:schemeClr val="tx1"/>
              </a:buClr>
            </a:pPr>
            <a:r>
              <a:rPr lang="de-DE" b="1" dirty="0"/>
              <a:t>Enge Abstimmung zu Ergebnissen &amp; </a:t>
            </a:r>
            <a:r>
              <a:rPr lang="de-DE" b="1" dirty="0" smtClean="0"/>
              <a:t>Erkenntnissen &amp; zeitnahe Optimierungen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03555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2" grpId="0"/>
      <p:bldP spid="23" grpId="0"/>
      <p:bldP spid="21" grpId="0" animBg="1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/>
          <a:p>
            <a:r>
              <a:rPr lang="de-DE" sz="3200" dirty="0" smtClean="0"/>
              <a:t>Entscheidung nach Review: </a:t>
            </a:r>
            <a:r>
              <a:rPr lang="de-DE" sz="3200" dirty="0" err="1" smtClean="0"/>
              <a:t>programmatic</a:t>
            </a:r>
            <a:r>
              <a:rPr lang="de-DE" sz="3200" dirty="0" smtClean="0"/>
              <a:t> nun Media-Standard bei comdirect</a:t>
            </a:r>
            <a:endParaRPr lang="de-DE" sz="3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 bwMode="gray"/>
        <p:txBody>
          <a:bodyPr/>
          <a:lstStyle/>
          <a:p>
            <a:fld id="{94ACB03F-30E3-40B7-892D-1DA44876482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gray">
          <a:xfrm>
            <a:off x="8382000" y="1588395"/>
            <a:ext cx="0" cy="6477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gray">
          <a:xfrm>
            <a:off x="8382000" y="4009490"/>
            <a:ext cx="0" cy="170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/>
          <a:lstStyle/>
          <a:p>
            <a:endParaRPr lang="en-US"/>
          </a:p>
        </p:txBody>
      </p:sp>
      <p:sp>
        <p:nvSpPr>
          <p:cNvPr id="5" name="Rechteck 4"/>
          <p:cNvSpPr/>
          <p:nvPr/>
        </p:nvSpPr>
        <p:spPr>
          <a:xfrm>
            <a:off x="576080" y="2000556"/>
            <a:ext cx="80284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sz="1400" dirty="0" err="1"/>
              <a:t>Retargeting</a:t>
            </a:r>
            <a:r>
              <a:rPr lang="de-DE" sz="1400" dirty="0"/>
              <a:t> von SEO-</a:t>
            </a:r>
            <a:r>
              <a:rPr lang="de-DE" sz="1400" dirty="0" err="1"/>
              <a:t>clicks</a:t>
            </a:r>
            <a:r>
              <a:rPr lang="de-DE" sz="1400" dirty="0"/>
              <a:t> </a:t>
            </a:r>
            <a:r>
              <a:rPr lang="de-DE" sz="1400" dirty="0" err="1"/>
              <a:t>erschliesst</a:t>
            </a:r>
            <a:r>
              <a:rPr lang="de-DE" sz="1400" dirty="0"/>
              <a:t> günstige additionale Leads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Schnelles </a:t>
            </a:r>
            <a:r>
              <a:rPr lang="de-DE" sz="1400" dirty="0" err="1"/>
              <a:t>Retargeting</a:t>
            </a:r>
            <a:r>
              <a:rPr lang="de-DE" sz="1400" dirty="0"/>
              <a:t> ist </a:t>
            </a:r>
            <a:r>
              <a:rPr lang="de-DE" sz="1400" dirty="0" smtClean="0"/>
              <a:t>wichtig, daher höhere </a:t>
            </a:r>
            <a:r>
              <a:rPr lang="de-DE" sz="1400" dirty="0"/>
              <a:t>Gebote innerhalb 24h nach Erstkontakt </a:t>
            </a:r>
          </a:p>
          <a:p>
            <a:pPr marL="342900" indent="-342900">
              <a:buFont typeface="+mj-lt"/>
              <a:buAutoNum type="arabicPeriod"/>
            </a:pPr>
            <a:endParaRPr lang="de-DE" sz="1400" dirty="0" smtClean="0"/>
          </a:p>
          <a:p>
            <a:pPr marL="342900" indent="-342900">
              <a:buFont typeface="+mj-lt"/>
              <a:buAutoNum type="arabicPeriod"/>
            </a:pPr>
            <a:r>
              <a:rPr lang="de-DE" sz="1400" dirty="0" smtClean="0"/>
              <a:t>Gute 3rd-party-Daten zahlen </a:t>
            </a:r>
            <a:r>
              <a:rPr lang="de-DE" sz="1400" dirty="0"/>
              <a:t>sich für </a:t>
            </a:r>
            <a:r>
              <a:rPr lang="de-DE" sz="1400" dirty="0" smtClean="0"/>
              <a:t>spitze </a:t>
            </a:r>
            <a:r>
              <a:rPr lang="de-DE" sz="1400" dirty="0"/>
              <a:t>Zielgruppe </a:t>
            </a:r>
            <a:r>
              <a:rPr lang="de-DE" sz="1400" dirty="0" smtClean="0"/>
              <a:t>aus: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mit Daten angereicherte Display Impression erzielen </a:t>
            </a:r>
            <a:r>
              <a:rPr lang="de-DE" sz="1400" b="1" dirty="0" smtClean="0"/>
              <a:t>+20% bei CTR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Lead-CVR</a:t>
            </a:r>
            <a:r>
              <a:rPr lang="de-DE" sz="1400" dirty="0" smtClean="0"/>
              <a:t> steigt um bis zu </a:t>
            </a:r>
            <a:r>
              <a:rPr lang="de-DE" sz="1400" b="1" dirty="0" smtClean="0"/>
              <a:t>90%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b="1" dirty="0" smtClean="0"/>
              <a:t>Neukunden-CVR</a:t>
            </a:r>
            <a:r>
              <a:rPr lang="de-DE" sz="1400" dirty="0" smtClean="0"/>
              <a:t> erhöht sich um </a:t>
            </a:r>
            <a:r>
              <a:rPr lang="de-DE" sz="1400" b="1" dirty="0" smtClean="0"/>
              <a:t>15%-Punkte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1400" dirty="0" smtClean="0"/>
              <a:t>Anreicherung von stat. Zwillingen mit semantischem </a:t>
            </a:r>
            <a:r>
              <a:rPr lang="de-DE" sz="1400" dirty="0" err="1" smtClean="0"/>
              <a:t>Targeting</a:t>
            </a:r>
            <a:r>
              <a:rPr lang="de-DE" sz="1400" dirty="0" smtClean="0"/>
              <a:t> ist effizient</a:t>
            </a:r>
            <a:endParaRPr lang="de-DE" sz="1400" dirty="0"/>
          </a:p>
        </p:txBody>
      </p:sp>
      <p:sp>
        <p:nvSpPr>
          <p:cNvPr id="9" name="Textfeld 8"/>
          <p:cNvSpPr txBox="1"/>
          <p:nvPr/>
        </p:nvSpPr>
        <p:spPr bwMode="gray">
          <a:xfrm>
            <a:off x="648670" y="1480673"/>
            <a:ext cx="3959970" cy="21544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de-DE" sz="1400" b="1" dirty="0" smtClean="0"/>
              <a:t>Erkenntnisse &amp; Ergebnisse</a:t>
            </a:r>
          </a:p>
        </p:txBody>
      </p:sp>
      <p:sp>
        <p:nvSpPr>
          <p:cNvPr id="20" name="Inhaltsplatzhalter 6"/>
          <p:cNvSpPr txBox="1">
            <a:spLocks/>
          </p:cNvSpPr>
          <p:nvPr/>
        </p:nvSpPr>
        <p:spPr bwMode="gray">
          <a:xfrm>
            <a:off x="576080" y="4939717"/>
            <a:ext cx="6516270" cy="433553"/>
          </a:xfrm>
          <a:prstGeom prst="rect">
            <a:avLst/>
          </a:prstGeom>
          <a:noFill/>
          <a:ln w="50800">
            <a:gradFill>
              <a:gsLst>
                <a:gs pos="0">
                  <a:srgbClr val="00E1AF"/>
                </a:gs>
                <a:gs pos="60000">
                  <a:srgbClr val="E6F311"/>
                </a:gs>
                <a:gs pos="30000">
                  <a:srgbClr val="96F046"/>
                </a:gs>
                <a:gs pos="90000">
                  <a:schemeClr val="accent2"/>
                </a:gs>
              </a:gsLst>
              <a:lin ang="21594000" scaled="0"/>
            </a:gradFill>
          </a:ln>
        </p:spPr>
        <p:txBody>
          <a:bodyPr wrap="square" lIns="108000" tIns="108000" rIns="108000" bIns="108000" anchor="ctr" anchorCtr="0">
            <a:sp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FontTx/>
              <a:buNone/>
              <a:defRPr sz="1600" b="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1pPr>
            <a:lvl2pPr marL="179388" indent="-179388" algn="l" defTabSz="914400" rtl="0" eaLnBrk="1" latinLnBrk="0" hangingPunct="1">
              <a:spcBef>
                <a:spcPts val="300"/>
              </a:spcBef>
              <a:buClr>
                <a:schemeClr val="tx1"/>
              </a:buClr>
              <a:buSzPct val="110000"/>
              <a:buFont typeface="Mark Offc" panose="020B0504020101010102" pitchFamily="34" charset="0"/>
              <a:buChar char="•"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2pPr>
            <a:lvl3pPr marL="179388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3pPr>
            <a:lvl4pPr marL="361950" indent="-182563" algn="l" defTabSz="914400" rtl="0" eaLnBrk="1" latinLnBrk="0" hangingPunct="1">
              <a:spcBef>
                <a:spcPts val="300"/>
              </a:spcBef>
              <a:buClr>
                <a:schemeClr val="tx1"/>
              </a:buClr>
              <a:buSzPct val="110000"/>
              <a:buFont typeface="Arial" panose="020B0604020202020204" pitchFamily="34" charset="0"/>
              <a:buChar char="•"/>
              <a:tabLst>
                <a:tab pos="265113" algn="l"/>
              </a:tabLst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4pPr>
            <a:lvl5pPr marL="355600" indent="0" algn="l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Mark Offc" panose="020B0504020101010102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500"/>
              </a:spcBef>
            </a:pPr>
            <a:endParaRPr lang="de-DE" sz="1400" dirty="0" smtClean="0">
              <a:latin typeface="+mn-lt"/>
              <a:ea typeface="ヒラギノ角ゴ Pro W3"/>
              <a:cs typeface="ヒラギノ角ゴ Pro W3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576660" y="5002536"/>
            <a:ext cx="665971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400" b="1" dirty="0"/>
              <a:t>Insgesamt effizientere </a:t>
            </a:r>
            <a:r>
              <a:rPr lang="de-DE" sz="1400" b="1" dirty="0" err="1"/>
              <a:t>CpLs</a:t>
            </a:r>
            <a:r>
              <a:rPr lang="de-DE" sz="1400" b="1" dirty="0"/>
              <a:t> &amp; </a:t>
            </a:r>
            <a:r>
              <a:rPr lang="de-DE" sz="1400" b="1" dirty="0" err="1"/>
              <a:t>CpOs</a:t>
            </a:r>
            <a:r>
              <a:rPr lang="de-DE" sz="1400" b="1" dirty="0"/>
              <a:t> trotz additionaler Technologiekosten</a:t>
            </a:r>
          </a:p>
        </p:txBody>
      </p:sp>
    </p:spTree>
    <p:extLst>
      <p:ext uri="{BB962C8B-B14F-4D97-AF65-F5344CB8AC3E}">
        <p14:creationId xmlns:p14="http://schemas.microsoft.com/office/powerpoint/2010/main" val="1788079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ACB03F-30E3-40B7-892D-1DA44876482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Was nehmen wir für 2017 mit ?</a:t>
            </a:r>
            <a:endParaRPr lang="de-DE" dirty="0"/>
          </a:p>
        </p:txBody>
      </p:sp>
      <p:sp>
        <p:nvSpPr>
          <p:cNvPr id="5" name="Textfeld 26"/>
          <p:cNvSpPr txBox="1">
            <a:spLocks noChangeArrowheads="1"/>
          </p:cNvSpPr>
          <p:nvPr/>
        </p:nvSpPr>
        <p:spPr bwMode="auto">
          <a:xfrm>
            <a:off x="396000" y="1916791"/>
            <a:ext cx="4031980" cy="33572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lIns="72000" tIns="36000" rIns="36000" bIns="36000" anchor="t">
            <a:no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>
              <a:defRPr sz="1200">
                <a:solidFill>
                  <a:schemeClr val="tx1"/>
                </a:solidFill>
                <a:latin typeface="Arial" charset="0"/>
              </a:defRPr>
            </a:lvl6pPr>
            <a:lvl7pPr>
              <a:defRPr sz="1200">
                <a:solidFill>
                  <a:schemeClr val="tx1"/>
                </a:solidFill>
                <a:latin typeface="Arial" charset="0"/>
              </a:defRPr>
            </a:lvl7pPr>
            <a:lvl8pPr>
              <a:defRPr sz="1200">
                <a:solidFill>
                  <a:schemeClr val="tx1"/>
                </a:solidFill>
                <a:latin typeface="Arial" charset="0"/>
              </a:defRPr>
            </a:lvl8pPr>
            <a:lvl9pP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52000" indent="-285750">
              <a:buFont typeface="Arial" panose="020B0604020202020204" pitchFamily="34" charset="0"/>
              <a:buChar char="•"/>
            </a:pPr>
            <a:r>
              <a:rPr lang="de-DE" sz="1400" b="0" dirty="0" smtClean="0">
                <a:latin typeface="Mark Offc Pro" panose="020B0504020101010102" pitchFamily="34" charset="0"/>
              </a:rPr>
              <a:t>Set-</a:t>
            </a:r>
            <a:r>
              <a:rPr lang="de-DE" sz="1400" b="0" dirty="0" err="1" smtClean="0">
                <a:latin typeface="Mark Offc Pro" panose="020B0504020101010102" pitchFamily="34" charset="0"/>
              </a:rPr>
              <a:t>up</a:t>
            </a:r>
            <a:r>
              <a:rPr lang="de-DE" sz="1400" b="0" dirty="0" smtClean="0">
                <a:latin typeface="Mark Offc Pro" panose="020B0504020101010102" pitchFamily="34" charset="0"/>
              </a:rPr>
              <a:t>-Aufwand höher als vermutet; Technologie-Probleme sind unvermeidbar</a:t>
            </a:r>
          </a:p>
          <a:p>
            <a:endParaRPr lang="de-DE" sz="1400" b="0" dirty="0" smtClean="0">
              <a:latin typeface="Mark Offc Pro" panose="020B0504020101010102" pitchFamily="34" charset="0"/>
            </a:endParaRPr>
          </a:p>
          <a:p>
            <a:pPr marL="252000" indent="-285750"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latin typeface="Mark Offc Pro" panose="020B0504020101010102" pitchFamily="34" charset="0"/>
              </a:rPr>
              <a:t>Programmatic</a:t>
            </a:r>
            <a:r>
              <a:rPr lang="de-DE" sz="1400" b="0" dirty="0" smtClean="0">
                <a:latin typeface="Mark Offc Pro" panose="020B0504020101010102" pitchFamily="34" charset="0"/>
              </a:rPr>
              <a:t> ist weit mehr als RTB - Verknüpfung aller Online-</a:t>
            </a:r>
            <a:r>
              <a:rPr lang="de-DE" sz="1400" b="0" dirty="0" err="1" smtClean="0">
                <a:latin typeface="Mark Offc Pro" panose="020B0504020101010102" pitchFamily="34" charset="0"/>
              </a:rPr>
              <a:t>touchpoints</a:t>
            </a:r>
            <a:r>
              <a:rPr lang="de-DE" sz="1400" b="0" dirty="0" smtClean="0">
                <a:latin typeface="Mark Offc Pro" panose="020B0504020101010102" pitchFamily="34" charset="0"/>
              </a:rPr>
              <a:t> hat signifikante Vorteile für die Media-Performance</a:t>
            </a:r>
          </a:p>
          <a:p>
            <a:endParaRPr lang="de-DE" sz="1400" b="0" dirty="0" smtClean="0">
              <a:latin typeface="Mark Offc Pro" panose="020B0504020101010102" pitchFamily="34" charset="0"/>
            </a:endParaRPr>
          </a:p>
          <a:p>
            <a:pPr marL="252000" indent="-285750">
              <a:buFont typeface="Arial" panose="020B0604020202020204" pitchFamily="34" charset="0"/>
              <a:buChar char="•"/>
            </a:pPr>
            <a:r>
              <a:rPr lang="de-DE" sz="1400" b="0" dirty="0" err="1" smtClean="0">
                <a:latin typeface="Mark Offc Pro" panose="020B0504020101010102" pitchFamily="34" charset="0"/>
              </a:rPr>
              <a:t>Learnings</a:t>
            </a:r>
            <a:r>
              <a:rPr lang="de-DE" sz="1400" b="0" dirty="0" smtClean="0">
                <a:latin typeface="Mark Offc Pro" panose="020B0504020101010102" pitchFamily="34" charset="0"/>
              </a:rPr>
              <a:t> aus </a:t>
            </a:r>
            <a:r>
              <a:rPr lang="de-DE" sz="1400" b="0" dirty="0" err="1" smtClean="0">
                <a:latin typeface="Mark Offc Pro" panose="020B0504020101010102" pitchFamily="34" charset="0"/>
              </a:rPr>
              <a:t>programmatic</a:t>
            </a:r>
            <a:r>
              <a:rPr lang="de-DE" sz="1400" b="0" dirty="0" smtClean="0">
                <a:latin typeface="Mark Offc Pro" panose="020B0504020101010102" pitchFamily="34" charset="0"/>
              </a:rPr>
              <a:t> </a:t>
            </a:r>
            <a:r>
              <a:rPr lang="de-DE" sz="1400" b="0" dirty="0" err="1" smtClean="0">
                <a:latin typeface="Mark Offc Pro" panose="020B0504020101010102" pitchFamily="34" charset="0"/>
              </a:rPr>
              <a:t>media</a:t>
            </a:r>
            <a:r>
              <a:rPr lang="de-DE" sz="1400" b="0" dirty="0" smtClean="0">
                <a:latin typeface="Mark Offc Pro" panose="020B0504020101010102" pitchFamily="34" charset="0"/>
              </a:rPr>
              <a:t> sind wertvoll für weitere real-time-Marketing Maßnahmen</a:t>
            </a:r>
            <a:endParaRPr lang="de-DE" sz="1400" b="0" dirty="0">
              <a:latin typeface="Mark Offc Pro" panose="020B0504020101010102" pitchFamily="34" charset="0"/>
            </a:endParaRPr>
          </a:p>
        </p:txBody>
      </p:sp>
      <p:sp>
        <p:nvSpPr>
          <p:cNvPr id="7" name="Textfeld 26"/>
          <p:cNvSpPr txBox="1">
            <a:spLocks noChangeArrowheads="1"/>
          </p:cNvSpPr>
          <p:nvPr/>
        </p:nvSpPr>
        <p:spPr bwMode="auto">
          <a:xfrm>
            <a:off x="4860620" y="1916790"/>
            <a:ext cx="3743940" cy="3357217"/>
          </a:xfrm>
          <a:prstGeom prst="rect">
            <a:avLst/>
          </a:prstGeom>
          <a:solidFill>
            <a:schemeClr val="bg1">
              <a:lumMod val="95000"/>
            </a:schemeClr>
          </a:solidFill>
          <a:ln w="6350">
            <a:noFill/>
            <a:miter lim="800000"/>
            <a:headEnd/>
            <a:tailEnd/>
          </a:ln>
          <a:extLst/>
        </p:spPr>
        <p:txBody>
          <a:bodyPr wrap="square" lIns="72000" tIns="36000" rIns="36000" bIns="36000" anchor="t">
            <a:no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charset="0"/>
              </a:defRPr>
            </a:lvl3pPr>
            <a:lvl4pPr>
              <a:defRPr sz="1200">
                <a:solidFill>
                  <a:schemeClr val="tx1"/>
                </a:solidFill>
                <a:latin typeface="Arial" charset="0"/>
              </a:defRPr>
            </a:lvl4pPr>
            <a:lvl5pPr>
              <a:defRPr sz="1200">
                <a:solidFill>
                  <a:schemeClr val="tx1"/>
                </a:solidFill>
                <a:latin typeface="Arial" charset="0"/>
              </a:defRPr>
            </a:lvl5pPr>
            <a:lvl6pPr>
              <a:defRPr sz="1200">
                <a:solidFill>
                  <a:schemeClr val="tx1"/>
                </a:solidFill>
                <a:latin typeface="Arial" charset="0"/>
              </a:defRPr>
            </a:lvl6pPr>
            <a:lvl7pPr>
              <a:defRPr sz="1200">
                <a:solidFill>
                  <a:schemeClr val="tx1"/>
                </a:solidFill>
                <a:latin typeface="Arial" charset="0"/>
              </a:defRPr>
            </a:lvl7pPr>
            <a:lvl8pPr>
              <a:defRPr sz="1200">
                <a:solidFill>
                  <a:schemeClr val="tx1"/>
                </a:solidFill>
                <a:latin typeface="Arial" charset="0"/>
              </a:defRPr>
            </a:lvl8pPr>
            <a:lvl9pPr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0" dirty="0" smtClean="0">
                <a:latin typeface="Mark Offc Pro" panose="020B0504020101010102" pitchFamily="34" charset="0"/>
              </a:rPr>
              <a:t>höhere </a:t>
            </a:r>
            <a:r>
              <a:rPr lang="de-DE" sz="1400" b="0" dirty="0">
                <a:latin typeface="Mark Offc Pro" panose="020B0504020101010102" pitchFamily="34" charset="0"/>
              </a:rPr>
              <a:t>Kompatibilität </a:t>
            </a:r>
            <a:r>
              <a:rPr lang="de-DE" sz="1400" b="0" dirty="0" smtClean="0">
                <a:latin typeface="Mark Offc Pro" panose="020B0504020101010102" pitchFamily="34" charset="0"/>
              </a:rPr>
              <a:t>der </a:t>
            </a:r>
            <a:r>
              <a:rPr lang="de-DE" sz="1400" b="0" dirty="0">
                <a:latin typeface="Mark Offc Pro" panose="020B0504020101010102" pitchFamily="34" charset="0"/>
              </a:rPr>
              <a:t>technischen </a:t>
            </a:r>
            <a:r>
              <a:rPr lang="de-DE" sz="1400" b="0" dirty="0" smtClean="0">
                <a:latin typeface="Mark Offc Pro" panose="020B0504020101010102" pitchFamily="34" charset="0"/>
              </a:rPr>
              <a:t>Systeme ist anzustreben</a:t>
            </a:r>
            <a:endParaRPr lang="de-DE" sz="1400" b="0" dirty="0">
              <a:latin typeface="Mark Offc Pro" panose="020B050402010101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0" dirty="0" smtClean="0">
              <a:latin typeface="Mark Offc Pro" panose="020B050402010101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0" dirty="0" smtClean="0">
                <a:latin typeface="Mark Offc Pro" panose="020B0504020101010102" pitchFamily="34" charset="0"/>
              </a:rPr>
              <a:t>zunehmende </a:t>
            </a:r>
            <a:r>
              <a:rPr lang="de-DE" sz="1400" b="0" dirty="0">
                <a:latin typeface="Mark Offc Pro" panose="020B0504020101010102" pitchFamily="34" charset="0"/>
              </a:rPr>
              <a:t>Inventar-Transparenz und -Verfügbarkeit seitens der </a:t>
            </a:r>
            <a:r>
              <a:rPr lang="de-DE" sz="1400" b="0" dirty="0" smtClean="0">
                <a:latin typeface="Mark Offc Pro" panose="020B0504020101010102" pitchFamily="34" charset="0"/>
              </a:rPr>
              <a:t>Vermarkter gefordert</a:t>
            </a:r>
            <a:endParaRPr lang="de-DE" sz="1400" b="0" dirty="0">
              <a:latin typeface="Mark Offc Pro" panose="020B050402010101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0" dirty="0" smtClean="0">
              <a:latin typeface="Mark Offc Pro" panose="020B050402010101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de-DE" sz="1400" b="0" dirty="0" smtClean="0">
              <a:latin typeface="Mark Offc Pro" panose="020B0504020101010102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de-DE" sz="1400" b="0" dirty="0" smtClean="0">
                <a:latin typeface="+mn-lt"/>
              </a:rPr>
              <a:t>gewonnene </a:t>
            </a:r>
            <a:r>
              <a:rPr lang="de-DE" sz="1400" b="0" dirty="0">
                <a:latin typeface="+mn-lt"/>
              </a:rPr>
              <a:t>Daten und </a:t>
            </a:r>
            <a:r>
              <a:rPr lang="de-DE" sz="1400" b="0" dirty="0" err="1">
                <a:latin typeface="+mn-lt"/>
              </a:rPr>
              <a:t>Insights</a:t>
            </a:r>
            <a:r>
              <a:rPr lang="de-DE" sz="1400" b="0" dirty="0">
                <a:latin typeface="+mn-lt"/>
              </a:rPr>
              <a:t> für </a:t>
            </a:r>
            <a:r>
              <a:rPr lang="de-DE" sz="1400" b="0" dirty="0" smtClean="0">
                <a:latin typeface="+mn-lt"/>
              </a:rPr>
              <a:t>individualisierte </a:t>
            </a:r>
            <a:r>
              <a:rPr lang="de-DE" sz="1400" b="0" dirty="0">
                <a:latin typeface="+mn-lt"/>
              </a:rPr>
              <a:t>Ansprache </a:t>
            </a:r>
            <a:r>
              <a:rPr lang="de-DE" sz="1400" b="0" dirty="0" err="1">
                <a:latin typeface="+mn-lt"/>
              </a:rPr>
              <a:t>onsite</a:t>
            </a:r>
            <a:r>
              <a:rPr lang="de-DE" sz="1400" b="0" dirty="0">
                <a:latin typeface="+mn-lt"/>
              </a:rPr>
              <a:t> </a:t>
            </a:r>
            <a:r>
              <a:rPr lang="de-DE" sz="1400" b="0" dirty="0" smtClean="0">
                <a:latin typeface="+mn-lt"/>
              </a:rPr>
              <a:t>testen</a:t>
            </a:r>
          </a:p>
        </p:txBody>
      </p:sp>
    </p:spTree>
    <p:extLst>
      <p:ext uri="{BB962C8B-B14F-4D97-AF65-F5344CB8AC3E}">
        <p14:creationId xmlns:p14="http://schemas.microsoft.com/office/powerpoint/2010/main" val="395551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5088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3&quot;&gt;&lt;elem m_fUsage=&quot;1.00000000000000000000E+00&quot;&gt;&lt;m_msothmcolidx val=&quot;0&quot;/&gt;&lt;m_rgb r=&quot;5F&quot; g=&quot;7E&quot; b=&quot;AF&quot;/&gt;&lt;m_nBrightness val=&quot;0&quot;/&gt;&lt;/elem&gt;&lt;elem m_fUsage=&quot;9.00000000000000022204E-01&quot;&gt;&lt;m_msothmcolidx val=&quot;0&quot;/&gt;&lt;m_rgb r=&quot;86&quot; g=&quot;9D&quot; b=&quot;C4&quot;/&gt;&lt;m_nBrightness val=&quot;0&quot;/&gt;&lt;/elem&gt;&lt;elem m_fUsage=&quot;8.10000000000000053291E-01&quot;&gt;&lt;m_msothmcolidx val=&quot;0&quot;/&gt;&lt;m_rgb r=&quot;E4&quot; g=&quot;25&quot; b=&quot;1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f3.5QprTbG9PCgQUnAis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7MuN4SnRYmaVh2mvneoT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D42ErYToisjm3PXkdAM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5N7NgHNQIysHRcpbHP0y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1spHllnS.ebIZIU.xgc2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fI_VQwTuCFChYIrL.Hw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XGU7HmQqWD0nksi74by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YHL9_L9RPiuqdEwC7ybW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RUFkFRXQiesSd8DQ3Jq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UaeuWzlTkWrGnUri3rhYw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jTivl3rS2GI7JGZ1mrRg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MjsSuNRRNeOu_i1dud0sQ"/>
</p:tagLst>
</file>

<file path=ppt/theme/theme1.xml><?xml version="1.0" encoding="utf-8"?>
<a:theme xmlns:a="http://schemas.openxmlformats.org/drawingml/2006/main" name="Powerpoint_Master_comdirect_Extern_Grundtemplate_hell">
  <a:themeElements>
    <a:clrScheme name="comdirect PPT Farbwelt">
      <a:dk1>
        <a:srgbClr val="000000"/>
      </a:dk1>
      <a:lt1>
        <a:srgbClr val="FFFFFF"/>
      </a:lt1>
      <a:dk2>
        <a:srgbClr val="28373C"/>
      </a:dk2>
      <a:lt2>
        <a:srgbClr val="FFFFFF"/>
      </a:lt2>
      <a:accent1>
        <a:srgbClr val="28373C"/>
      </a:accent1>
      <a:accent2>
        <a:srgbClr val="FFF500"/>
      </a:accent2>
      <a:accent3>
        <a:srgbClr val="5F696E"/>
      </a:accent3>
      <a:accent4>
        <a:srgbClr val="CCCCCC"/>
      </a:accent4>
      <a:accent5>
        <a:srgbClr val="DDDDDD"/>
      </a:accent5>
      <a:accent6>
        <a:srgbClr val="EEEEEE"/>
      </a:accent6>
      <a:hlink>
        <a:srgbClr val="4CE77B"/>
      </a:hlink>
      <a:folHlink>
        <a:srgbClr val="828282"/>
      </a:folHlink>
    </a:clrScheme>
    <a:fontScheme name="Benutzerdefiniert 1">
      <a:majorFont>
        <a:latin typeface="Mark Offc Pro"/>
        <a:ea typeface=""/>
        <a:cs typeface=""/>
      </a:majorFont>
      <a:minorFont>
        <a:latin typeface="Mark Offc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>
          <a:noFill/>
        </a:ln>
      </a:spPr>
      <a:bodyPr lIns="0" tIns="0" rIns="0" bIns="0" rtlCol="0" anchor="t" anchorCtr="0"/>
      <a:lstStyle>
        <a:defPPr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4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/>
      <a:bodyPr lIns="0" tIns="0" rIns="0" bIns="0"/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393</Words>
  <Application>Microsoft Office PowerPoint</Application>
  <PresentationFormat>Bildschirmpräsentation (4:3)</PresentationFormat>
  <Paragraphs>84</Paragraphs>
  <Slides>7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6" baseType="lpstr">
      <vt:lpstr>Mark Offc</vt:lpstr>
      <vt:lpstr>ヒラギノ角ゴ Pro W3</vt:lpstr>
      <vt:lpstr>Arial</vt:lpstr>
      <vt:lpstr>Wingdings</vt:lpstr>
      <vt:lpstr>Mark Offc Pro</vt:lpstr>
      <vt:lpstr>Calibri</vt:lpstr>
      <vt:lpstr>Powerpoint_Master_comdirect_Extern_Grundtemplate_hell</vt:lpstr>
      <vt:lpstr>think-cell Folie</vt:lpstr>
      <vt:lpstr>Diagramm</vt:lpstr>
      <vt:lpstr>Klassisch ? Digital ? Programmatisch!</vt:lpstr>
      <vt:lpstr>comdirect mit kontinuierlichem Wachstum</vt:lpstr>
      <vt:lpstr>Media trägt mit Ø 55% zur Neukunden-Gewinnung bei</vt:lpstr>
      <vt:lpstr>Wachstum durch Fokus auf Performance</vt:lpstr>
      <vt:lpstr>Hypothesen-Prüfung durch Test programmatic media </vt:lpstr>
      <vt:lpstr>Entscheidung nach Review: programmatic nun Media-Standard bei comdirect</vt:lpstr>
      <vt:lpstr>Was nehmen wir für 2017 mit ?</vt:lpstr>
    </vt:vector>
  </TitlesOfParts>
  <Company>DXM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Sophie</dc:creator>
  <cp:lastModifiedBy>Wallat, Dagmar</cp:lastModifiedBy>
  <cp:revision>529</cp:revision>
  <cp:lastPrinted>2016-12-15T14:05:26Z</cp:lastPrinted>
  <dcterms:created xsi:type="dcterms:W3CDTF">2012-06-12T08:25:37Z</dcterms:created>
  <dcterms:modified xsi:type="dcterms:W3CDTF">2017-02-16T10:24:43Z</dcterms:modified>
</cp:coreProperties>
</file>