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58" r:id="rId2"/>
    <p:sldId id="891" r:id="rId3"/>
    <p:sldId id="893" r:id="rId4"/>
    <p:sldId id="900" r:id="rId5"/>
    <p:sldId id="904" r:id="rId6"/>
    <p:sldId id="903" r:id="rId7"/>
    <p:sldId id="901" r:id="rId8"/>
    <p:sldId id="896" r:id="rId9"/>
    <p:sldId id="895" r:id="rId10"/>
    <p:sldId id="897" r:id="rId11"/>
    <p:sldId id="898" r:id="rId12"/>
    <p:sldId id="682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FA3"/>
    <a:srgbClr val="009644"/>
    <a:srgbClr val="77A040"/>
    <a:srgbClr val="3F71B9"/>
    <a:srgbClr val="A1AD51"/>
    <a:srgbClr val="C5BD96"/>
    <a:srgbClr val="E7FFD2"/>
    <a:srgbClr val="DCFEC1"/>
    <a:srgbClr val="0F2688"/>
    <a:srgbClr val="008BCB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8" autoAdjust="0"/>
    <p:restoredTop sz="80645" autoAdjust="0"/>
  </p:normalViewPr>
  <p:slideViewPr>
    <p:cSldViewPr snapToObjects="1">
      <p:cViewPr>
        <p:scale>
          <a:sx n="77" d="100"/>
          <a:sy n="77" d="100"/>
        </p:scale>
        <p:origin x="-1884" y="-972"/>
      </p:cViewPr>
      <p:guideLst>
        <p:guide orient="horz" pos="1152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06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5890453-A41F-498C-B2BC-E10DFFB6B5B5}" type="datetime1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F54513E-1A8B-4668-9C41-334249E0D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AD04413-05F5-449D-9499-C882C578D019}" type="datetime1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81AE5F2-BE36-4827-A44E-DD7EBFBD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A092F-E216-4024-9238-D03A3BE6597F}" type="slidenum">
              <a:rPr lang="en-US"/>
              <a:pPr/>
              <a:t>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D70F-D04E-4FB8-8DFE-083360B9DB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D70F-D04E-4FB8-8DFE-083360B9DB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1AE5F2-BE36-4827-A44E-DD7EBFBD48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73025"/>
            <a:ext cx="19240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3EF74-A23B-4D23-9DB9-E0E5F471A792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D3AAFF-F61E-4225-BCE5-0527877E73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73025"/>
            <a:ext cx="19240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295400"/>
            <a:ext cx="571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3505200"/>
            <a:ext cx="80772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cap="all" spc="300" dirty="0" smtClean="0">
                <a:latin typeface="+mn-lt"/>
              </a:rPr>
              <a:t>Looking for </a:t>
            </a:r>
            <a:r>
              <a:rPr lang="en-US" sz="2800" cap="all" spc="300" dirty="0" smtClean="0">
                <a:latin typeface="+mn-lt"/>
              </a:rPr>
              <a:t>parallels</a:t>
            </a:r>
          </a:p>
          <a:p>
            <a:pPr algn="ctr">
              <a:spcAft>
                <a:spcPts val="600"/>
              </a:spcAft>
            </a:pPr>
            <a:r>
              <a:rPr lang="en-US" sz="1600" cap="all" spc="300" dirty="0" smtClean="0">
                <a:solidFill>
                  <a:srgbClr val="010000"/>
                </a:solidFill>
                <a:latin typeface="+mn-lt"/>
              </a:rPr>
              <a:t>Oliver Whitten – Director Demand Development EMEA</a:t>
            </a:r>
            <a:endParaRPr lang="en-US" sz="1600" cap="all" spc="300" dirty="0">
              <a:solidFill>
                <a:srgbClr val="010000"/>
              </a:solidFill>
              <a:latin typeface="+mn-lt"/>
            </a:endParaRPr>
          </a:p>
        </p:txBody>
      </p:sp>
      <p:pic>
        <p:nvPicPr>
          <p:cNvPr id="15" name="Picture 14" descr="600px-Sphere_wireframe_10deg_10r.svg.png"/>
          <p:cNvPicPr>
            <a:picLocks noChangeAspect="1"/>
          </p:cNvPicPr>
          <p:nvPr/>
        </p:nvPicPr>
        <p:blipFill>
          <a:blip r:embed="rId4">
            <a:grayscl/>
            <a:alphaModFix amt="19000"/>
          </a:blip>
          <a:srcRect t="83406"/>
          <a:stretch>
            <a:fillRect/>
          </a:stretch>
        </p:blipFill>
        <p:spPr>
          <a:xfrm rot="10800000">
            <a:off x="481753" y="4967116"/>
            <a:ext cx="8180496" cy="1357483"/>
          </a:xfrm>
          <a:prstGeom prst="rect">
            <a:avLst/>
          </a:prstGeom>
        </p:spPr>
      </p:pic>
      <p:pic>
        <p:nvPicPr>
          <p:cNvPr id="14" name="Picture 16" descr="Gannett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028950" y="5615940"/>
            <a:ext cx="781050" cy="2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ews International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475124" y="5998203"/>
            <a:ext cx="1428191" cy="223428"/>
          </a:xfrm>
          <a:prstGeom prst="rect">
            <a:avLst/>
          </a:prstGeom>
        </p:spPr>
      </p:pic>
      <p:pic>
        <p:nvPicPr>
          <p:cNvPr id="21" name="Picture 20" descr="iVillage.uk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3513870" y="5249307"/>
            <a:ext cx="951450" cy="257149"/>
          </a:xfrm>
          <a:prstGeom prst="rect">
            <a:avLst/>
          </a:prstGeom>
        </p:spPr>
      </p:pic>
      <p:pic>
        <p:nvPicPr>
          <p:cNvPr id="22" name="Picture 21" descr="Hachette Filipacchi Media.pn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825920" y="5303520"/>
            <a:ext cx="630000" cy="214667"/>
          </a:xfrm>
          <a:prstGeom prst="rect">
            <a:avLst/>
          </a:prstGeom>
        </p:spPr>
      </p:pic>
      <p:pic>
        <p:nvPicPr>
          <p:cNvPr id="23" name="Picture 22" descr="Fairfax Digital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286000" y="5920740"/>
            <a:ext cx="616093" cy="345614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318510" y="5973600"/>
            <a:ext cx="844487" cy="2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410200" y="5562600"/>
            <a:ext cx="640000" cy="401270"/>
          </a:xfrm>
          <a:prstGeom prst="rect">
            <a:avLst/>
          </a:prstGeom>
        </p:spPr>
      </p:pic>
      <p:pic>
        <p:nvPicPr>
          <p:cNvPr id="16" name="Picture 15" descr="NBC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172200" y="5997348"/>
            <a:ext cx="495300" cy="233082"/>
          </a:xfrm>
          <a:prstGeom prst="rect">
            <a:avLst/>
          </a:prstGeom>
        </p:spPr>
      </p:pic>
      <p:pic>
        <p:nvPicPr>
          <p:cNvPr id="17" name="Picture 16" descr="Virgin Media UK.png"/>
          <p:cNvPicPr>
            <a:picLocks noChangeAspect="1"/>
          </p:cNvPicPr>
          <p:nvPr/>
        </p:nvPicPr>
        <p:blipFill>
          <a:blip r:embed="rId13">
            <a:alphaModFix amt="50000"/>
            <a:grayscl/>
          </a:blip>
          <a:stretch>
            <a:fillRect/>
          </a:stretch>
        </p:blipFill>
        <p:spPr>
          <a:xfrm>
            <a:off x="4275013" y="5561337"/>
            <a:ext cx="572679" cy="38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j-lt"/>
              </a:rPr>
              <a:t>D3con – Hamburg 20.05.2011</a:t>
            </a:r>
            <a:endParaRPr lang="en-US" sz="2600" dirty="0">
              <a:solidFill>
                <a:srgbClr val="D9D9D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HURDLES FACING THE INDUSTRY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1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Data Quality and Standardization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Ownership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Publisher, Agency, Advertiser, Consumer, or all or none of the above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Cost vs. Value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Attribution – Moving beyond the click as the metric for measurement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Legislative &amp; Privacy Concerns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endParaRPr lang="en-US" sz="2400" dirty="0" smtClean="0">
              <a:latin typeface="+mn-lt"/>
            </a:endParaRPr>
          </a:p>
          <a:p>
            <a:pPr lvl="1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077" y="995082"/>
            <a:ext cx="4946914" cy="350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479" y="995082"/>
            <a:ext cx="4946914" cy="350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OUR VISION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800600"/>
            <a:ext cx="3531932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Clr>
                <a:srgbClr val="FF0000"/>
              </a:buClr>
            </a:pPr>
            <a:r>
              <a:rPr lang="en-US" sz="4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Protection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4800600"/>
            <a:ext cx="3810000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Clr>
                <a:srgbClr val="FF0000"/>
              </a:buClr>
            </a:pPr>
            <a:r>
              <a:rPr lang="en-US" sz="4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CONTROLS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3810000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Clr>
                <a:srgbClr val="FF0000"/>
              </a:buClr>
            </a:pPr>
            <a:r>
              <a:rPr lang="en-US" sz="4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666875"/>
            <a:ext cx="571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3400" y="152400"/>
            <a:ext cx="6553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Calibri" pitchFamily="34" charset="0"/>
              </a:rPr>
              <a:t>THANK YOU!</a:t>
            </a:r>
            <a:endParaRPr lang="en-US" sz="2600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6" name="Picture 5" descr="600px-Sphere_wireframe_10deg_10r.svg.png"/>
          <p:cNvPicPr>
            <a:picLocks noChangeAspect="1"/>
          </p:cNvPicPr>
          <p:nvPr/>
        </p:nvPicPr>
        <p:blipFill>
          <a:blip r:embed="rId4">
            <a:grayscl/>
            <a:alphaModFix amt="19000"/>
          </a:blip>
          <a:srcRect t="83406" r="38522"/>
          <a:stretch>
            <a:fillRect/>
          </a:stretch>
        </p:blipFill>
        <p:spPr>
          <a:xfrm rot="10800000">
            <a:off x="579864" y="4968366"/>
            <a:ext cx="5029200" cy="135748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4876800"/>
            <a:ext cx="4572000" cy="13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1" smtClean="0">
                <a:solidFill>
                  <a:srgbClr val="7F7F7F"/>
                </a:solidFill>
                <a:latin typeface="Calibri" charset="0"/>
              </a:rPr>
              <a:t>MOST </a:t>
            </a:r>
            <a:r>
              <a:rPr lang="en-US" sz="1000" b="1" dirty="0" smtClean="0">
                <a:solidFill>
                  <a:srgbClr val="7F7F7F"/>
                </a:solidFill>
                <a:latin typeface="Calibri" charset="0"/>
              </a:rPr>
              <a:t>INNOVATIVE COMPANY – AMERICAN BUSINESS AWARDS 2010</a:t>
            </a:r>
          </a:p>
          <a:p>
            <a:pPr algn="r"/>
            <a:r>
              <a:rPr lang="en-US" sz="900" dirty="0" smtClean="0">
                <a:solidFill>
                  <a:srgbClr val="7F7F7F"/>
                </a:solidFill>
                <a:latin typeface="Calibri" charset="0"/>
              </a:rPr>
              <a:t>“COMPANY </a:t>
            </a:r>
            <a:r>
              <a:rPr lang="en-US" sz="900" dirty="0">
                <a:solidFill>
                  <a:srgbClr val="7F7F7F"/>
                </a:solidFill>
                <a:latin typeface="Calibri" charset="0"/>
              </a:rPr>
              <a:t>OF THE YEAR” ALWAYSON ONMEDIA 2009</a:t>
            </a:r>
          </a:p>
          <a:p>
            <a:pPr algn="r"/>
            <a:r>
              <a:rPr lang="en-US" sz="900" dirty="0">
                <a:solidFill>
                  <a:srgbClr val="7F7F7F"/>
                </a:solidFill>
                <a:latin typeface="Calibri" charset="0"/>
              </a:rPr>
              <a:t>2009 TiE50 WINNER</a:t>
            </a:r>
          </a:p>
          <a:p>
            <a:pPr algn="r"/>
            <a:r>
              <a:rPr lang="en-US" sz="800" dirty="0">
                <a:solidFill>
                  <a:srgbClr val="7F7F7F"/>
                </a:solidFill>
                <a:latin typeface="Calibri" charset="0"/>
              </a:rPr>
              <a:t>2008 ALWAYSON 250 GLOBAL WINNER &amp; ONMEDIA 100 WINNER</a:t>
            </a:r>
            <a:br>
              <a:rPr lang="en-US" sz="800" dirty="0">
                <a:solidFill>
                  <a:srgbClr val="7F7F7F"/>
                </a:solidFill>
                <a:latin typeface="Calibri" charset="0"/>
              </a:rPr>
            </a:br>
            <a:r>
              <a:rPr lang="en-US" sz="800" dirty="0">
                <a:solidFill>
                  <a:srgbClr val="7F7F7F"/>
                </a:solidFill>
                <a:latin typeface="Calibri" charset="0"/>
              </a:rPr>
              <a:t>TWIISTUP3 BEST IN SHOW</a:t>
            </a:r>
            <a:br>
              <a:rPr lang="en-US" sz="800" dirty="0">
                <a:solidFill>
                  <a:srgbClr val="7F7F7F"/>
                </a:solidFill>
                <a:latin typeface="Calibri" charset="0"/>
              </a:rPr>
            </a:br>
            <a:r>
              <a:rPr lang="en-US" sz="800" dirty="0">
                <a:solidFill>
                  <a:srgbClr val="7F7F7F"/>
                </a:solidFill>
                <a:latin typeface="Calibri" charset="0"/>
              </a:rPr>
              <a:t>PRICEWATERHOUSECOOPERS – ENTRETECH BEST STARTUP</a:t>
            </a:r>
            <a:br>
              <a:rPr lang="en-US" sz="800" dirty="0">
                <a:solidFill>
                  <a:srgbClr val="7F7F7F"/>
                </a:solidFill>
                <a:latin typeface="Calibri" charset="0"/>
              </a:rPr>
            </a:br>
            <a:r>
              <a:rPr lang="en-US" sz="800" dirty="0">
                <a:solidFill>
                  <a:srgbClr val="7F7F7F"/>
                </a:solidFill>
                <a:latin typeface="Calibri" charset="0"/>
              </a:rPr>
              <a:t>AMERICAN BUSINESS AWARDS - STEVIES ‘08 FINALIST BEST NEW COMPANY</a:t>
            </a:r>
            <a:br>
              <a:rPr lang="en-US" sz="800" dirty="0">
                <a:solidFill>
                  <a:srgbClr val="7F7F7F"/>
                </a:solidFill>
                <a:latin typeface="Calibri" charset="0"/>
              </a:rPr>
            </a:br>
            <a:r>
              <a:rPr lang="en-US" sz="800" dirty="0">
                <a:solidFill>
                  <a:srgbClr val="7F7F7F"/>
                </a:solidFill>
                <a:latin typeface="Calibri" charset="0"/>
              </a:rPr>
              <a:t>AMERICAN BUSINESS AWARDS - STEVIES ‘08 FINALIST MOST INNOVATIVE COMPANY</a:t>
            </a:r>
            <a:br>
              <a:rPr lang="en-US" sz="800" dirty="0">
                <a:solidFill>
                  <a:srgbClr val="7F7F7F"/>
                </a:solidFill>
                <a:latin typeface="Calibri" charset="0"/>
              </a:rPr>
            </a:br>
            <a:r>
              <a:rPr lang="en-US" sz="800" dirty="0">
                <a:solidFill>
                  <a:srgbClr val="7F7F7F"/>
                </a:solidFill>
                <a:latin typeface="Calibri" charset="0"/>
              </a:rPr>
              <a:t>AMERICAN BUSINESS AWARDS - STEVIES ‘08 FINALIST NEW PRODUCT OR SERVICE – SERVICES</a:t>
            </a:r>
          </a:p>
          <a:p>
            <a:pPr algn="r"/>
            <a:r>
              <a:rPr lang="en-US" sz="800" dirty="0">
                <a:solidFill>
                  <a:srgbClr val="7F7F7F"/>
                </a:solidFill>
                <a:latin typeface="Calibri" charset="0"/>
              </a:rPr>
              <a:t>#24 ON FAST COMPANY FAST 50 READER FAVORITES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4578350" y="4267200"/>
            <a:ext cx="3879850" cy="547377"/>
            <a:chOff x="4114800" y="4572000"/>
            <a:chExt cx="4343400" cy="612776"/>
          </a:xfrm>
        </p:grpSpPr>
        <p:grpSp>
          <p:nvGrpSpPr>
            <p:cNvPr id="3" name="Group 8"/>
            <p:cNvGrpSpPr/>
            <p:nvPr/>
          </p:nvGrpSpPr>
          <p:grpSpPr>
            <a:xfrm>
              <a:off x="4176824" y="4572000"/>
              <a:ext cx="4281376" cy="533400"/>
              <a:chOff x="4253024" y="4419600"/>
              <a:chExt cx="4281376" cy="5334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rcRect l="31879" r="29866" b="14000"/>
              <a:stretch>
                <a:fillRect/>
              </a:stretch>
            </p:blipFill>
            <p:spPr>
              <a:xfrm>
                <a:off x="4253024" y="4419600"/>
                <a:ext cx="471376" cy="533400"/>
              </a:xfrm>
              <a:prstGeom prst="rect">
                <a:avLst/>
              </a:prstGeom>
            </p:spPr>
          </p:pic>
          <p:pic>
            <p:nvPicPr>
              <p:cNvPr id="11" name="Picture 9" descr="signature file.png"/>
              <p:cNvPicPr>
                <a:picLocks noChangeAspect="1"/>
              </p:cNvPicPr>
              <p:nvPr/>
            </p:nvPicPr>
            <p:blipFill>
              <a:blip r:embed="rId6"/>
              <a:srcRect b="22402"/>
              <a:stretch>
                <a:fillRect/>
              </a:stretch>
            </p:blipFill>
            <p:spPr bwMode="auto">
              <a:xfrm>
                <a:off x="4654550" y="4419600"/>
                <a:ext cx="387985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11"/>
            <p:cNvCxnSpPr/>
            <p:nvPr/>
          </p:nvCxnSpPr>
          <p:spPr>
            <a:xfrm>
              <a:off x="4114800" y="5183188"/>
              <a:ext cx="4281376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1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 Look Back….Way Back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Opportunities</a:t>
            </a: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Challenges and Risks</a:t>
            </a: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Industry Hurdles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Our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AGENDA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08916" y="1295400"/>
            <a:ext cx="2323722" cy="4389060"/>
          </a:xfrm>
          <a:prstGeom prst="roundRect">
            <a:avLst>
              <a:gd name="adj" fmla="val 5571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429377" y="1295400"/>
            <a:ext cx="2323722" cy="4389060"/>
          </a:xfrm>
          <a:prstGeom prst="roundRect">
            <a:avLst>
              <a:gd name="adj" fmla="val 5571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87562" y="1295400"/>
            <a:ext cx="2323722" cy="4389060"/>
          </a:xfrm>
          <a:prstGeom prst="roundRect">
            <a:avLst>
              <a:gd name="adj" fmla="val 5571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4114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endParaRPr lang="en-US" sz="2400" dirty="0" smtClean="0"/>
          </a:p>
          <a:p>
            <a:pPr lvl="1">
              <a:buClr>
                <a:srgbClr val="FF0000"/>
              </a:buClr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HISTORY OF DATABASE MARKETING	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123" y="1710041"/>
            <a:ext cx="976086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919" y="2397493"/>
            <a:ext cx="923972" cy="114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4922" y="3200451"/>
            <a:ext cx="856732" cy="1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8754" y="4800600"/>
            <a:ext cx="256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Age of Catalogues</a:t>
            </a:r>
          </a:p>
          <a:p>
            <a:pPr algn="ctr"/>
            <a:r>
              <a:rPr lang="en-US" sz="1400" dirty="0" smtClean="0"/>
              <a:t>(1880-1980)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800600"/>
            <a:ext cx="256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Era </a:t>
            </a:r>
            <a:r>
              <a:rPr lang="en-US" sz="1400" dirty="0" err="1" smtClean="0"/>
              <a:t>Analytica</a:t>
            </a:r>
            <a:endParaRPr lang="en-US" sz="1400" dirty="0" smtClean="0"/>
          </a:p>
          <a:p>
            <a:pPr algn="ctr"/>
            <a:r>
              <a:rPr lang="en-US" sz="1400" dirty="0" smtClean="0"/>
              <a:t>(1990-2000’s)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442" y="1702159"/>
            <a:ext cx="1966757" cy="14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6212331" y="3448919"/>
            <a:ext cx="1890868" cy="2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9216" y="4800600"/>
            <a:ext cx="256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Ages of Lists</a:t>
            </a:r>
          </a:p>
          <a:p>
            <a:pPr algn="ctr"/>
            <a:r>
              <a:rPr lang="en-US" sz="1400" dirty="0" smtClean="0"/>
              <a:t>(1880-1980)</a:t>
            </a:r>
            <a:endParaRPr lang="en-US" sz="1400" dirty="0"/>
          </a:p>
        </p:txBody>
      </p:sp>
      <p:pic>
        <p:nvPicPr>
          <p:cNvPr id="2050" name="Picture 2" descr="\\Enterprise\Departments\Marketing\Temporary Items\iStock_000002443136XSmall.jpg"/>
          <p:cNvPicPr>
            <a:picLocks noChangeAspect="1" noChangeArrowheads="1"/>
          </p:cNvPicPr>
          <p:nvPr/>
        </p:nvPicPr>
        <p:blipFill>
          <a:blip r:embed="rId8"/>
          <a:srcRect t="18366" r="32363"/>
          <a:stretch>
            <a:fillRect/>
          </a:stretch>
        </p:blipFill>
        <p:spPr bwMode="auto">
          <a:xfrm>
            <a:off x="3538096" y="1713360"/>
            <a:ext cx="2131864" cy="17918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3103685"/>
            <a:ext cx="909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en-US" sz="1200" dirty="0" err="1" smtClean="0"/>
              <a:t>fname</a:t>
            </a:r>
            <a:r>
              <a:rPr lang="en-US" sz="1200" dirty="0" smtClean="0"/>
              <a:t>&gt;</a:t>
            </a:r>
          </a:p>
          <a:p>
            <a:r>
              <a:rPr lang="en-US" sz="1200" dirty="0" smtClean="0"/>
              <a:t>&lt;</a:t>
            </a:r>
            <a:r>
              <a:rPr lang="en-US" sz="1200" dirty="0" err="1" smtClean="0"/>
              <a:t>lname</a:t>
            </a:r>
            <a:r>
              <a:rPr lang="en-US" sz="1200" dirty="0" smtClean="0"/>
              <a:t>&gt;</a:t>
            </a:r>
          </a:p>
          <a:p>
            <a:r>
              <a:rPr lang="en-US" sz="1200" dirty="0" smtClean="0"/>
              <a:t>&lt;address&gt;</a:t>
            </a:r>
          </a:p>
          <a:p>
            <a:r>
              <a:rPr lang="en-US" sz="1200" dirty="0" smtClean="0"/>
              <a:t>&lt;phone&gt;</a:t>
            </a:r>
          </a:p>
          <a:p>
            <a:r>
              <a:rPr lang="en-US" sz="1200" dirty="0" smtClean="0"/>
              <a:t>&lt;gender&gt;</a:t>
            </a:r>
          </a:p>
          <a:p>
            <a:r>
              <a:rPr lang="en-US" sz="1200" dirty="0" smtClean="0"/>
              <a:t>&lt;age&gt;</a:t>
            </a:r>
          </a:p>
          <a:p>
            <a:r>
              <a:rPr lang="en-US" sz="1200" dirty="0" smtClean="0"/>
              <a:t>&lt;HHI&gt;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1080448"/>
            <a:ext cx="79607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33400" y="152400"/>
            <a:ext cx="6477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Calibri" charset="0"/>
              </a:rPr>
              <a:t>OFFLINE VS. ONLINE DATA SOURCES</a:t>
            </a:r>
            <a:endParaRPr lang="en-US" sz="2600" dirty="0">
              <a:solidFill>
                <a:srgbClr val="D9D9D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30492" y="995706"/>
            <a:ext cx="2564046" cy="5024094"/>
          </a:xfrm>
          <a:prstGeom prst="roundRect">
            <a:avLst>
              <a:gd name="adj" fmla="val 5571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2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309215" y="995706"/>
            <a:ext cx="2564046" cy="5024094"/>
          </a:xfrm>
          <a:prstGeom prst="roundRect">
            <a:avLst>
              <a:gd name="adj" fmla="val 5571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2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987939" y="995706"/>
            <a:ext cx="2564046" cy="5024094"/>
          </a:xfrm>
          <a:prstGeom prst="roundRect">
            <a:avLst>
              <a:gd name="adj" fmla="val 557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8240" b="25928"/>
          <a:stretch>
            <a:fillRect/>
          </a:stretch>
        </p:blipFill>
        <p:spPr bwMode="auto">
          <a:xfrm>
            <a:off x="1961189" y="3015768"/>
            <a:ext cx="1035934" cy="4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088" y="3414091"/>
            <a:ext cx="927274" cy="82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5318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EVOLUTION OF ONLINE ADVERTISING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92" y="5058380"/>
            <a:ext cx="2564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Online Advertising 1.0</a:t>
            </a:r>
          </a:p>
          <a:p>
            <a:pPr algn="ctr"/>
            <a:r>
              <a:rPr lang="en-US" sz="1200" dirty="0" smtClean="0">
                <a:latin typeface="+mn-lt"/>
              </a:rPr>
              <a:t>Editorial as a Proxy for Audience</a:t>
            </a:r>
          </a:p>
          <a:p>
            <a:pPr algn="ctr"/>
            <a:r>
              <a:rPr lang="en-US" sz="1200" dirty="0" smtClean="0">
                <a:latin typeface="+mn-lt"/>
              </a:rPr>
              <a:t>(1994-2001)</a:t>
            </a:r>
          </a:p>
          <a:p>
            <a:pPr algn="ctr"/>
            <a:r>
              <a:rPr lang="en-US" sz="1200" dirty="0" smtClean="0">
                <a:latin typeface="+mn-lt"/>
              </a:rPr>
              <a:t>0-$6.0BN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215" y="5058380"/>
            <a:ext cx="2564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Online Advertising 2.0</a:t>
            </a:r>
          </a:p>
          <a:p>
            <a:pPr algn="ctr"/>
            <a:r>
              <a:rPr lang="en-US" sz="1200" dirty="0" smtClean="0">
                <a:latin typeface="+mn-lt"/>
              </a:rPr>
              <a:t>Search as a Proxy for Audience</a:t>
            </a:r>
          </a:p>
          <a:p>
            <a:pPr algn="ctr"/>
            <a:r>
              <a:rPr lang="en-US" sz="1200" dirty="0" smtClean="0">
                <a:latin typeface="+mn-lt"/>
              </a:rPr>
              <a:t>(2001-2007)</a:t>
            </a:r>
          </a:p>
          <a:p>
            <a:pPr algn="ctr"/>
            <a:r>
              <a:rPr lang="en-US" sz="1200" dirty="0" smtClean="0">
                <a:latin typeface="+mn-lt"/>
              </a:rPr>
              <a:t>$6.0-20.0B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7938" y="5058380"/>
            <a:ext cx="2564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Online Advertising 3.0</a:t>
            </a:r>
            <a:endParaRPr lang="en-US" sz="1200" b="1" dirty="0" smtClean="0">
              <a:latin typeface="+mn-lt"/>
            </a:endParaRPr>
          </a:p>
          <a:p>
            <a:pPr algn="ctr"/>
            <a:r>
              <a:rPr lang="en-US" sz="1200" dirty="0" smtClean="0">
                <a:latin typeface="+mn-lt"/>
              </a:rPr>
              <a:t>Data as a Proxy for Audience</a:t>
            </a:r>
          </a:p>
          <a:p>
            <a:pPr algn="ctr"/>
            <a:r>
              <a:rPr lang="en-US" sz="1200" dirty="0" smtClean="0">
                <a:latin typeface="+mn-lt"/>
              </a:rPr>
              <a:t>(2007 - today)</a:t>
            </a:r>
          </a:p>
          <a:p>
            <a:pPr algn="ctr"/>
            <a:r>
              <a:rPr lang="en-US" sz="1200" dirty="0" smtClean="0">
                <a:latin typeface="+mn-lt"/>
              </a:rPr>
              <a:t>$20B and growing</a:t>
            </a:r>
            <a:endParaRPr lang="en-US" sz="1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56" y="2081469"/>
            <a:ext cx="902874" cy="7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2446" y="1985933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6916" y="3023349"/>
            <a:ext cx="963300" cy="25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 t="21217" b="24145"/>
          <a:stretch>
            <a:fillRect/>
          </a:stretch>
        </p:blipFill>
        <p:spPr bwMode="auto">
          <a:xfrm>
            <a:off x="7198196" y="2662387"/>
            <a:ext cx="1160740" cy="23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 t="30482" b="31368"/>
          <a:stretch>
            <a:fillRect/>
          </a:stretch>
        </p:blipFill>
        <p:spPr bwMode="auto">
          <a:xfrm>
            <a:off x="1960021" y="1307169"/>
            <a:ext cx="1037102" cy="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0604" y="2646381"/>
            <a:ext cx="1378196" cy="6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685800" y="4091354"/>
            <a:ext cx="2623415" cy="6096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09215" y="4091354"/>
            <a:ext cx="272185" cy="1524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81400" y="3253156"/>
            <a:ext cx="2406539" cy="99060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625797" y="1423081"/>
            <a:ext cx="2192221" cy="146793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3087" y="4700954"/>
            <a:ext cx="60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1994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32284" y="4278923"/>
            <a:ext cx="60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2001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2592" y="3223846"/>
            <a:ext cx="60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2007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74275" y="999392"/>
            <a:ext cx="682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Today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0" name="Picture 2" descr="http://paidcontent.org/images/editorial/_original/bluekai-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21366" y="3711708"/>
            <a:ext cx="914400" cy="235131"/>
          </a:xfrm>
          <a:prstGeom prst="rect">
            <a:avLst/>
          </a:prstGeom>
          <a:noFill/>
        </p:spPr>
      </p:pic>
      <p:pic>
        <p:nvPicPr>
          <p:cNvPr id="17412" name="Picture 4" descr="http://media.marketwire.com/attachments/201006/613119_dataxu_logo.jpg"/>
          <p:cNvPicPr>
            <a:picLocks noChangeAspect="1" noChangeArrowheads="1"/>
          </p:cNvPicPr>
          <p:nvPr/>
        </p:nvPicPr>
        <p:blipFill>
          <a:blip r:embed="rId12"/>
          <a:srcRect l="13937" t="29704" r="14383" b="26593"/>
          <a:stretch>
            <a:fillRect/>
          </a:stretch>
        </p:blipFill>
        <p:spPr bwMode="auto">
          <a:xfrm>
            <a:off x="6175132" y="4106984"/>
            <a:ext cx="762688" cy="233476"/>
          </a:xfrm>
          <a:prstGeom prst="rect">
            <a:avLst/>
          </a:prstGeom>
          <a:noFill/>
        </p:spPr>
      </p:pic>
      <p:pic>
        <p:nvPicPr>
          <p:cNvPr id="17414" name="Picture 6" descr="http://www.carmelventures.com/src/exelate.gif"/>
          <p:cNvPicPr>
            <a:picLocks noChangeAspect="1" noChangeArrowheads="1"/>
          </p:cNvPicPr>
          <p:nvPr/>
        </p:nvPicPr>
        <p:blipFill>
          <a:blip r:embed="rId13"/>
          <a:srcRect t="9201" b="12076"/>
          <a:stretch>
            <a:fillRect/>
          </a:stretch>
        </p:blipFill>
        <p:spPr bwMode="auto">
          <a:xfrm>
            <a:off x="7312411" y="4070408"/>
            <a:ext cx="932310" cy="325316"/>
          </a:xfrm>
          <a:prstGeom prst="rect">
            <a:avLst/>
          </a:prstGeom>
          <a:noFill/>
        </p:spPr>
      </p:pic>
      <p:pic>
        <p:nvPicPr>
          <p:cNvPr id="17416" name="Picture 8" descr="http://www.dnjournal.com/images/lowdown/forbes.com.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3061" y="4492915"/>
            <a:ext cx="726830" cy="354330"/>
          </a:xfrm>
          <a:prstGeom prst="rect">
            <a:avLst/>
          </a:prstGeom>
          <a:noFill/>
        </p:spPr>
      </p:pic>
      <p:pic>
        <p:nvPicPr>
          <p:cNvPr id="17420" name="Picture 12" descr="http://glenroegroup.com/gg_images/nav_menu/nav_menu_01.jpg"/>
          <p:cNvPicPr>
            <a:picLocks noChangeAspect="1" noChangeArrowheads="1"/>
          </p:cNvPicPr>
          <p:nvPr/>
        </p:nvPicPr>
        <p:blipFill>
          <a:blip r:embed="rId15"/>
          <a:srcRect l="5566" t="20928" r="4070"/>
          <a:stretch>
            <a:fillRect/>
          </a:stretch>
        </p:blipFill>
        <p:spPr bwMode="auto">
          <a:xfrm>
            <a:off x="7185086" y="2274712"/>
            <a:ext cx="1186961" cy="264106"/>
          </a:xfrm>
          <a:prstGeom prst="rect">
            <a:avLst/>
          </a:prstGeom>
          <a:noFill/>
        </p:spPr>
      </p:pic>
      <p:pic>
        <p:nvPicPr>
          <p:cNvPr id="17422" name="Picture 14" descr="http://www.mediapost.com/events/showFiles/OMMAGlobal.10.NYC/peer39%20logo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6934" y="1533626"/>
            <a:ext cx="768188" cy="280474"/>
          </a:xfrm>
          <a:prstGeom prst="rect">
            <a:avLst/>
          </a:prstGeom>
          <a:noFill/>
        </p:spPr>
      </p:pic>
      <p:pic>
        <p:nvPicPr>
          <p:cNvPr id="17424" name="Picture 16" descr="http://www.mediapost.com/events/showFiles/OMMAAdNets.10.LA/Targus_AdAdvisorTIC_icon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21401" y="4519292"/>
            <a:ext cx="914331" cy="341350"/>
          </a:xfrm>
          <a:prstGeom prst="rect">
            <a:avLst/>
          </a:prstGeom>
          <a:noFill/>
        </p:spPr>
      </p:pic>
      <p:pic>
        <p:nvPicPr>
          <p:cNvPr id="17426" name="Picture 18" descr="http://ws.elance.com/php/files/main/download.php?crypted=Y3R4JTNEcG9ydGZvbGlvJTI2ZmlkJTNEMjM3MzU0MDQlMjZyaWQlM0QtMSUyNnBpZCUzRDI1MzEyNTM=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90955" y="3500338"/>
            <a:ext cx="731042" cy="473784"/>
          </a:xfrm>
          <a:prstGeom prst="rect">
            <a:avLst/>
          </a:prstGeom>
          <a:noFill/>
        </p:spPr>
      </p:pic>
      <p:pic>
        <p:nvPicPr>
          <p:cNvPr id="17428" name="Picture 20" descr="http://static1.businessinsider.com/image/4c93a6b07f8b9a193bb80500-400-300/18-adknowledge.jpg"/>
          <p:cNvPicPr>
            <a:picLocks noChangeAspect="1" noChangeArrowheads="1"/>
          </p:cNvPicPr>
          <p:nvPr/>
        </p:nvPicPr>
        <p:blipFill>
          <a:blip r:embed="rId19"/>
          <a:srcRect t="33436" b="40114"/>
          <a:stretch>
            <a:fillRect/>
          </a:stretch>
        </p:blipFill>
        <p:spPr bwMode="auto">
          <a:xfrm>
            <a:off x="7078112" y="1873238"/>
            <a:ext cx="1400908" cy="277905"/>
          </a:xfrm>
          <a:prstGeom prst="rect">
            <a:avLst/>
          </a:prstGeom>
          <a:noFill/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71696" y="3404984"/>
            <a:ext cx="1213741" cy="1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35225"/>
            <a:ext cx="2901462" cy="223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8708" y="3785412"/>
            <a:ext cx="3047992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lang="en-US" sz="2200" b="1" dirty="0" smtClean="0">
                <a:latin typeface="+mn-lt"/>
                <a:ea typeface="+mn-ea"/>
              </a:rPr>
              <a:t>Placement</a:t>
            </a:r>
          </a:p>
          <a:p>
            <a:pPr marL="342900" marR="0" lvl="1" indent="-2286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+mn-lt"/>
                <a:ea typeface="+mn-ea"/>
              </a:rPr>
              <a:t> Site, Zone, section, etc.</a:t>
            </a:r>
          </a:p>
          <a:p>
            <a:pPr marL="342900" marR="0" lvl="1" indent="-2286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+mn-lt"/>
                <a:ea typeface="+mn-ea"/>
              </a:rPr>
              <a:t> Ad size</a:t>
            </a:r>
          </a:p>
          <a:p>
            <a:pPr marL="342900" marR="0" lvl="1" indent="-2286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+mn-lt"/>
                <a:ea typeface="+mn-ea"/>
              </a:rPr>
              <a:t> ATF/BTF</a:t>
            </a:r>
          </a:p>
          <a:p>
            <a:pPr marL="342900" marR="0" lvl="1" indent="-2286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+mn-lt"/>
                <a:ea typeface="+mn-ea"/>
              </a:rPr>
              <a:t> Session Queue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9375" r="11458"/>
          <a:stretch>
            <a:fillRect/>
          </a:stretch>
        </p:blipFill>
        <p:spPr bwMode="auto">
          <a:xfrm>
            <a:off x="1188166" y="1501233"/>
            <a:ext cx="1586068" cy="12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bl" rotWithShape="0">
              <a:srgbClr val="808080">
                <a:alpha val="42999"/>
              </a:srgbClr>
            </a:outerShdw>
          </a:effectLst>
          <a:scene3d>
            <a:camera prst="perspectiveFront">
              <a:rot lat="300000" lon="19800000" rev="0"/>
            </a:camera>
            <a:lightRig rig="threePt" dir="t"/>
          </a:scene3d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 l="10625" r="11250"/>
          <a:stretch>
            <a:fillRect/>
          </a:stretch>
        </p:blipFill>
        <p:spPr bwMode="auto">
          <a:xfrm>
            <a:off x="1745526" y="1752600"/>
            <a:ext cx="1535137" cy="122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bl" rotWithShape="0">
              <a:srgbClr val="808080">
                <a:alpha val="42999"/>
              </a:srgbClr>
            </a:outerShdw>
          </a:effectLst>
          <a:scene3d>
            <a:camera prst="perspectiveFront">
              <a:rot lat="300000" lon="19800000" rev="0"/>
            </a:camera>
            <a:lightRig rig="threePt" dir="t"/>
          </a:scene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7500" r="10001"/>
          <a:stretch>
            <a:fillRect/>
          </a:stretch>
        </p:blipFill>
        <p:spPr bwMode="auto">
          <a:xfrm>
            <a:off x="2208073" y="2145930"/>
            <a:ext cx="1591836" cy="12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bl" rotWithShape="0">
              <a:srgbClr val="808080">
                <a:alpha val="42999"/>
              </a:srgbClr>
            </a:outerShdw>
          </a:effectLst>
          <a:scene3d>
            <a:camera prst="perspectiveFront">
              <a:rot lat="300000" lon="19800000" rev="0"/>
            </a:camera>
            <a:lightRig rig="threePt" dir="t"/>
          </a:scene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3785412"/>
            <a:ext cx="2901462" cy="1893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Audience </a:t>
            </a:r>
          </a:p>
          <a:p>
            <a:pPr marL="342900" lvl="1" indent="-2286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Demographics</a:t>
            </a:r>
          </a:p>
          <a:p>
            <a:pPr marL="3429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</a:t>
            </a:r>
          </a:p>
          <a:p>
            <a:pPr marL="571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Interests</a:t>
            </a:r>
          </a:p>
          <a:p>
            <a:pPr marL="571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Purchase intent</a:t>
            </a:r>
          </a:p>
          <a:p>
            <a:pPr marL="342900" lvl="1" indent="-2286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Psychographics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3962400" y="2145930"/>
            <a:ext cx="838200" cy="762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EVOLVING VALUE OF AN IMPRESSION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01" y="914400"/>
            <a:ext cx="7751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990600"/>
            <a:ext cx="7467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Ad Product Innovation 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Development of new products and inventory segments at premium rates on site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Audience Extension initiatives which enable publishers to target known segments offsite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Data Cooperatives 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Remuneration for audience data provided to third party providers or exchanges or direct of audience segments to advertisers</a:t>
            </a:r>
          </a:p>
          <a:p>
            <a:pPr marL="914400" lvl="1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Yield </a:t>
            </a:r>
            <a:r>
              <a:rPr lang="en-US" sz="2400" dirty="0" err="1" smtClean="0">
                <a:latin typeface="+mn-lt"/>
              </a:rPr>
              <a:t>Optimisation</a:t>
            </a:r>
            <a:endParaRPr lang="en-US" sz="2400" dirty="0" smtClean="0">
              <a:latin typeface="+mn-lt"/>
            </a:endParaRP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err="1" smtClean="0">
                <a:latin typeface="+mn-lt"/>
              </a:rPr>
              <a:t>Maximising</a:t>
            </a:r>
            <a:r>
              <a:rPr lang="en-US" dirty="0" smtClean="0">
                <a:latin typeface="+mn-lt"/>
              </a:rPr>
              <a:t> yield of direct sold campaign by </a:t>
            </a:r>
            <a:r>
              <a:rPr lang="en-US" dirty="0" err="1" smtClean="0">
                <a:latin typeface="+mn-lt"/>
              </a:rPr>
              <a:t>optimising</a:t>
            </a:r>
            <a:r>
              <a:rPr lang="en-US" dirty="0" smtClean="0">
                <a:latin typeface="+mn-lt"/>
              </a:rPr>
              <a:t> by placement and audience attributes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Leveraging RTB bid data to discover audience pockets of inventory valuable to publishers</a:t>
            </a:r>
          </a:p>
          <a:p>
            <a:pPr marL="914400" lvl="1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Efficiencies in buying and selling via RTB</a:t>
            </a:r>
            <a:endParaRPr lang="en-US" sz="2400" dirty="0" smtClean="0">
              <a:latin typeface="+mn-lt"/>
            </a:endParaRPr>
          </a:p>
          <a:p>
            <a:pPr lvl="1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OPPORTUNITIES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9D9D9"/>
                </a:solidFill>
                <a:latin typeface="+mn-lt"/>
              </a:rPr>
              <a:t>CHALLENGES AND RISKS</a:t>
            </a:r>
            <a:endParaRPr lang="en-US" sz="2600" dirty="0">
              <a:solidFill>
                <a:srgbClr val="D9D9D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Data Leakage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Diminishing Perceived Value of Premium Editorial</a:t>
            </a: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Arbitrage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457200" indent="-457200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Lack of Understanding on the Value of Each Impression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powerpoint template.potm</Template>
  <TotalTime>59581</TotalTime>
  <Words>327</Words>
  <Application>Microsoft Office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 powerpoint template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Amber Thompson</dc:creator>
  <cp:lastModifiedBy>owhitten</cp:lastModifiedBy>
  <cp:revision>1487</cp:revision>
  <cp:lastPrinted>2010-08-04T20:32:58Z</cp:lastPrinted>
  <dcterms:created xsi:type="dcterms:W3CDTF">2011-02-21T19:25:47Z</dcterms:created>
  <dcterms:modified xsi:type="dcterms:W3CDTF">2011-05-19T15:15:57Z</dcterms:modified>
</cp:coreProperties>
</file>